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23"/>
  </p:notesMasterIdLst>
  <p:sldIdLst>
    <p:sldId id="256" r:id="rId5"/>
    <p:sldId id="1138" r:id="rId6"/>
    <p:sldId id="1458" r:id="rId7"/>
    <p:sldId id="1459" r:id="rId8"/>
    <p:sldId id="1460" r:id="rId9"/>
    <p:sldId id="1461" r:id="rId10"/>
    <p:sldId id="1462" r:id="rId11"/>
    <p:sldId id="1463" r:id="rId12"/>
    <p:sldId id="1464" r:id="rId13"/>
    <p:sldId id="1198" r:id="rId14"/>
    <p:sldId id="1257" r:id="rId15"/>
    <p:sldId id="1258" r:id="rId16"/>
    <p:sldId id="995" r:id="rId17"/>
    <p:sldId id="1055" r:id="rId18"/>
    <p:sldId id="993" r:id="rId19"/>
    <p:sldId id="998" r:id="rId20"/>
    <p:sldId id="1000" r:id="rId21"/>
    <p:sldId id="1001" r:id="rId22"/>
    <p:sldId id="996" r:id="rId23"/>
    <p:sldId id="1006" r:id="rId24"/>
    <p:sldId id="994" r:id="rId25"/>
    <p:sldId id="1061" r:id="rId26"/>
    <p:sldId id="1004" r:id="rId27"/>
    <p:sldId id="1032" r:id="rId28"/>
    <p:sldId id="1059" r:id="rId29"/>
    <p:sldId id="1060" r:id="rId30"/>
    <p:sldId id="1009" r:id="rId31"/>
    <p:sldId id="1034" r:id="rId32"/>
    <p:sldId id="1457" r:id="rId33"/>
    <p:sldId id="1056" r:id="rId34"/>
    <p:sldId id="1058" r:id="rId35"/>
    <p:sldId id="1012" r:id="rId36"/>
    <p:sldId id="1039" r:id="rId37"/>
    <p:sldId id="1035" r:id="rId38"/>
    <p:sldId id="1016" r:id="rId39"/>
    <p:sldId id="1036" r:id="rId40"/>
    <p:sldId id="1037" r:id="rId41"/>
    <p:sldId id="1018" r:id="rId42"/>
    <p:sldId id="1021" r:id="rId43"/>
    <p:sldId id="1038" r:id="rId44"/>
    <p:sldId id="1062" r:id="rId45"/>
    <p:sldId id="1029" r:id="rId46"/>
    <p:sldId id="1065" r:id="rId47"/>
    <p:sldId id="1068" r:id="rId48"/>
    <p:sldId id="1063" r:id="rId49"/>
    <p:sldId id="1069" r:id="rId50"/>
    <p:sldId id="1070" r:id="rId51"/>
    <p:sldId id="1071" r:id="rId52"/>
    <p:sldId id="1235" r:id="rId53"/>
    <p:sldId id="1264" r:id="rId54"/>
    <p:sldId id="1268" r:id="rId55"/>
    <p:sldId id="1269" r:id="rId56"/>
    <p:sldId id="1271" r:id="rId57"/>
    <p:sldId id="1270" r:id="rId58"/>
    <p:sldId id="1261" r:id="rId59"/>
    <p:sldId id="1262" r:id="rId60"/>
    <p:sldId id="1263" r:id="rId61"/>
    <p:sldId id="1275" r:id="rId62"/>
    <p:sldId id="1276" r:id="rId63"/>
    <p:sldId id="1279" r:id="rId64"/>
    <p:sldId id="1277" r:id="rId65"/>
    <p:sldId id="1280" r:id="rId66"/>
    <p:sldId id="1281" r:id="rId67"/>
    <p:sldId id="1283" r:id="rId68"/>
    <p:sldId id="1284" r:id="rId69"/>
    <p:sldId id="1301" r:id="rId70"/>
    <p:sldId id="1298" r:id="rId71"/>
    <p:sldId id="1299" r:id="rId72"/>
    <p:sldId id="1303" r:id="rId73"/>
    <p:sldId id="1304" r:id="rId74"/>
    <p:sldId id="1305" r:id="rId75"/>
    <p:sldId id="1282" r:id="rId76"/>
    <p:sldId id="1307" r:id="rId77"/>
    <p:sldId id="1286" r:id="rId78"/>
    <p:sldId id="1311" r:id="rId79"/>
    <p:sldId id="1465" r:id="rId80"/>
    <p:sldId id="1294" r:id="rId81"/>
    <p:sldId id="1287" r:id="rId82"/>
    <p:sldId id="1312" r:id="rId83"/>
    <p:sldId id="1315" r:id="rId84"/>
    <p:sldId id="1316" r:id="rId85"/>
    <p:sldId id="1317" r:id="rId86"/>
    <p:sldId id="1314" r:id="rId87"/>
    <p:sldId id="1318" r:id="rId88"/>
    <p:sldId id="1295" r:id="rId89"/>
    <p:sldId id="1319" r:id="rId90"/>
    <p:sldId id="1289" r:id="rId91"/>
    <p:sldId id="1313" r:id="rId92"/>
    <p:sldId id="1466" r:id="rId93"/>
    <p:sldId id="1467" r:id="rId94"/>
    <p:sldId id="1468" r:id="rId95"/>
    <p:sldId id="1297" r:id="rId96"/>
    <p:sldId id="1291" r:id="rId97"/>
    <p:sldId id="1320" r:id="rId98"/>
    <p:sldId id="1296" r:id="rId99"/>
    <p:sldId id="1322" r:id="rId100"/>
    <p:sldId id="1293" r:id="rId101"/>
    <p:sldId id="1292" r:id="rId102"/>
    <p:sldId id="1321" r:id="rId103"/>
    <p:sldId id="1323" r:id="rId104"/>
    <p:sldId id="1333" r:id="rId105"/>
    <p:sldId id="1324" r:id="rId106"/>
    <p:sldId id="1334" r:id="rId107"/>
    <p:sldId id="1329" r:id="rId108"/>
    <p:sldId id="1097" r:id="rId109"/>
    <p:sldId id="1089" r:id="rId110"/>
    <p:sldId id="1331" r:id="rId111"/>
    <p:sldId id="1332" r:id="rId112"/>
    <p:sldId id="1335" r:id="rId113"/>
    <p:sldId id="1337" r:id="rId114"/>
    <p:sldId id="1339" r:id="rId115"/>
    <p:sldId id="1092" r:id="rId116"/>
    <p:sldId id="1336" r:id="rId117"/>
    <p:sldId id="1338" r:id="rId118"/>
    <p:sldId id="1091" r:id="rId119"/>
    <p:sldId id="1308" r:id="rId120"/>
    <p:sldId id="1366" r:id="rId121"/>
    <p:sldId id="1364" r:id="rId122"/>
    <p:sldId id="1365" r:id="rId123"/>
    <p:sldId id="1361" r:id="rId124"/>
    <p:sldId id="1362" r:id="rId125"/>
    <p:sldId id="1363" r:id="rId126"/>
    <p:sldId id="1309" r:id="rId127"/>
    <p:sldId id="1368" r:id="rId128"/>
    <p:sldId id="1367" r:id="rId129"/>
    <p:sldId id="1369" r:id="rId130"/>
    <p:sldId id="1371" r:id="rId131"/>
    <p:sldId id="1370" r:id="rId132"/>
    <p:sldId id="1340" r:id="rId133"/>
    <p:sldId id="1341" r:id="rId134"/>
    <p:sldId id="1376" r:id="rId135"/>
    <p:sldId id="1377" r:id="rId136"/>
    <p:sldId id="1378" r:id="rId137"/>
    <p:sldId id="1344" r:id="rId138"/>
    <p:sldId id="1372" r:id="rId139"/>
    <p:sldId id="1343" r:id="rId140"/>
    <p:sldId id="1373" r:id="rId141"/>
    <p:sldId id="1374" r:id="rId142"/>
    <p:sldId id="1379" r:id="rId143"/>
    <p:sldId id="1375" r:id="rId144"/>
    <p:sldId id="1348" r:id="rId145"/>
    <p:sldId id="1350" r:id="rId146"/>
    <p:sldId id="1351" r:id="rId147"/>
    <p:sldId id="1352" r:id="rId148"/>
    <p:sldId id="1386" r:id="rId149"/>
    <p:sldId id="1357" r:id="rId150"/>
    <p:sldId id="1353" r:id="rId151"/>
    <p:sldId id="1380" r:id="rId152"/>
    <p:sldId id="1383" r:id="rId153"/>
    <p:sldId id="1385" r:id="rId154"/>
    <p:sldId id="1381" r:id="rId155"/>
    <p:sldId id="1382" r:id="rId156"/>
    <p:sldId id="1358" r:id="rId157"/>
    <p:sldId id="1387" r:id="rId158"/>
    <p:sldId id="1388" r:id="rId159"/>
    <p:sldId id="1355" r:id="rId160"/>
    <p:sldId id="1345" r:id="rId161"/>
    <p:sldId id="1346" r:id="rId162"/>
    <p:sldId id="1391" r:id="rId163"/>
    <p:sldId id="1395" r:id="rId164"/>
    <p:sldId id="1396" r:id="rId165"/>
    <p:sldId id="1394" r:id="rId166"/>
    <p:sldId id="1411" r:id="rId167"/>
    <p:sldId id="1412" r:id="rId168"/>
    <p:sldId id="1413" r:id="rId169"/>
    <p:sldId id="1414" r:id="rId170"/>
    <p:sldId id="1417" r:id="rId171"/>
    <p:sldId id="1415" r:id="rId172"/>
    <p:sldId id="1419" r:id="rId173"/>
    <p:sldId id="1422" r:id="rId174"/>
    <p:sldId id="1430" r:id="rId175"/>
    <p:sldId id="1416" r:id="rId176"/>
    <p:sldId id="1421" r:id="rId177"/>
    <p:sldId id="1423" r:id="rId178"/>
    <p:sldId id="1425" r:id="rId179"/>
    <p:sldId id="1426" r:id="rId180"/>
    <p:sldId id="1431" r:id="rId181"/>
    <p:sldId id="1427" r:id="rId182"/>
    <p:sldId id="1428" r:id="rId183"/>
    <p:sldId id="1432" r:id="rId184"/>
    <p:sldId id="1438" r:id="rId185"/>
    <p:sldId id="1409" r:id="rId186"/>
    <p:sldId id="1410" r:id="rId187"/>
    <p:sldId id="1407" r:id="rId188"/>
    <p:sldId id="1405" r:id="rId189"/>
    <p:sldId id="1406" r:id="rId190"/>
    <p:sldId id="1398" r:id="rId191"/>
    <p:sldId id="1399" r:id="rId192"/>
    <p:sldId id="1400" r:id="rId193"/>
    <p:sldId id="1433" r:id="rId194"/>
    <p:sldId id="1435" r:id="rId195"/>
    <p:sldId id="1439" r:id="rId196"/>
    <p:sldId id="1447" r:id="rId197"/>
    <p:sldId id="1448" r:id="rId198"/>
    <p:sldId id="1449" r:id="rId199"/>
    <p:sldId id="1450" r:id="rId200"/>
    <p:sldId id="1451" r:id="rId201"/>
    <p:sldId id="1440" r:id="rId202"/>
    <p:sldId id="1446" r:id="rId203"/>
    <p:sldId id="1452" r:id="rId204"/>
    <p:sldId id="1441" r:id="rId205"/>
    <p:sldId id="1453" r:id="rId206"/>
    <p:sldId id="1445" r:id="rId207"/>
    <p:sldId id="1454" r:id="rId208"/>
    <p:sldId id="1456" r:id="rId209"/>
    <p:sldId id="1455" r:id="rId210"/>
    <p:sldId id="1390" r:id="rId211"/>
    <p:sldId id="1436" r:id="rId212"/>
    <p:sldId id="1342" r:id="rId213"/>
    <p:sldId id="1389" r:id="rId214"/>
    <p:sldId id="1354" r:id="rId215"/>
    <p:sldId id="1306" r:id="rId216"/>
    <p:sldId id="278" r:id="rId217"/>
    <p:sldId id="1256" r:id="rId218"/>
    <p:sldId id="1197" r:id="rId219"/>
    <p:sldId id="1223" r:id="rId220"/>
    <p:sldId id="817" r:id="rId221"/>
    <p:sldId id="1254" r:id="rId222"/>
  </p:sldIdLst>
  <p:sldSz cx="14630400" cy="8229600"/>
  <p:notesSz cx="6858000" cy="9144000"/>
  <p:defaultTextStyle>
    <a:defPPr>
      <a:defRPr lang="en-US"/>
    </a:defPPr>
    <a:lvl1pPr marL="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1pPr>
    <a:lvl2pPr marL="54864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2pPr>
    <a:lvl3pPr marL="109728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3pPr>
    <a:lvl4pPr marL="164592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4pPr>
    <a:lvl5pPr marL="219456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5pPr>
    <a:lvl6pPr marL="274320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6pPr>
    <a:lvl7pPr marL="329184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7pPr>
    <a:lvl8pPr marL="384048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8pPr>
    <a:lvl9pPr marL="438912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92">
          <p15:clr>
            <a:srgbClr val="A4A3A4"/>
          </p15:clr>
        </p15:guide>
        <p15:guide id="2" pos="4608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alyan Reddy" initials="KR" lastIdx="1" clrIdx="0">
    <p:extLst>
      <p:ext uri="{19B8F6BF-5375-455C-9EA6-DF929625EA0E}">
        <p15:presenceInfo xmlns:p15="http://schemas.microsoft.com/office/powerpoint/2012/main" userId="c9a51c2cda3cd10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46B1B"/>
    <a:srgbClr val="C0A523"/>
    <a:srgbClr val="E4CF3D"/>
    <a:srgbClr val="660066"/>
    <a:srgbClr val="99FF66"/>
    <a:srgbClr val="224C8A"/>
    <a:srgbClr val="660033"/>
    <a:srgbClr val="C7C7C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33EE195-AF52-C842-A20C-4E3C771FE033}" v="7" dt="2022-07-19T03:42:16.34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94" autoAdjust="0"/>
    <p:restoredTop sz="94536"/>
  </p:normalViewPr>
  <p:slideViewPr>
    <p:cSldViewPr snapToGrid="0" snapToObjects="1">
      <p:cViewPr varScale="1">
        <p:scale>
          <a:sx n="116" d="100"/>
          <a:sy n="116" d="100"/>
        </p:scale>
        <p:origin x="232" y="472"/>
      </p:cViewPr>
      <p:guideLst>
        <p:guide orient="horz" pos="2592"/>
        <p:guide pos="460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3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63" Type="http://schemas.openxmlformats.org/officeDocument/2006/relationships/slide" Target="slides/slide59.xml"/><Relationship Id="rId84" Type="http://schemas.openxmlformats.org/officeDocument/2006/relationships/slide" Target="slides/slide80.xml"/><Relationship Id="rId138" Type="http://schemas.openxmlformats.org/officeDocument/2006/relationships/slide" Target="slides/slide134.xml"/><Relationship Id="rId159" Type="http://schemas.openxmlformats.org/officeDocument/2006/relationships/slide" Target="slides/slide155.xml"/><Relationship Id="rId170" Type="http://schemas.openxmlformats.org/officeDocument/2006/relationships/slide" Target="slides/slide166.xml"/><Relationship Id="rId191" Type="http://schemas.openxmlformats.org/officeDocument/2006/relationships/slide" Target="slides/slide187.xml"/><Relationship Id="rId205" Type="http://schemas.openxmlformats.org/officeDocument/2006/relationships/slide" Target="slides/slide201.xml"/><Relationship Id="rId226" Type="http://schemas.openxmlformats.org/officeDocument/2006/relationships/viewProps" Target="viewProps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53" Type="http://schemas.openxmlformats.org/officeDocument/2006/relationships/slide" Target="slides/slide49.xml"/><Relationship Id="rId74" Type="http://schemas.openxmlformats.org/officeDocument/2006/relationships/slide" Target="slides/slide70.xml"/><Relationship Id="rId128" Type="http://schemas.openxmlformats.org/officeDocument/2006/relationships/slide" Target="slides/slide124.xml"/><Relationship Id="rId149" Type="http://schemas.openxmlformats.org/officeDocument/2006/relationships/slide" Target="slides/slide145.xml"/><Relationship Id="rId5" Type="http://schemas.openxmlformats.org/officeDocument/2006/relationships/slide" Target="slides/slide1.xml"/><Relationship Id="rId95" Type="http://schemas.openxmlformats.org/officeDocument/2006/relationships/slide" Target="slides/slide91.xml"/><Relationship Id="rId160" Type="http://schemas.openxmlformats.org/officeDocument/2006/relationships/slide" Target="slides/slide156.xml"/><Relationship Id="rId181" Type="http://schemas.openxmlformats.org/officeDocument/2006/relationships/slide" Target="slides/slide177.xml"/><Relationship Id="rId216" Type="http://schemas.openxmlformats.org/officeDocument/2006/relationships/slide" Target="slides/slide212.xml"/><Relationship Id="rId22" Type="http://schemas.openxmlformats.org/officeDocument/2006/relationships/slide" Target="slides/slide18.xml"/><Relationship Id="rId43" Type="http://schemas.openxmlformats.org/officeDocument/2006/relationships/slide" Target="slides/slide39.xml"/><Relationship Id="rId64" Type="http://schemas.openxmlformats.org/officeDocument/2006/relationships/slide" Target="slides/slide60.xml"/><Relationship Id="rId118" Type="http://schemas.openxmlformats.org/officeDocument/2006/relationships/slide" Target="slides/slide114.xml"/><Relationship Id="rId139" Type="http://schemas.openxmlformats.org/officeDocument/2006/relationships/slide" Target="slides/slide135.xml"/><Relationship Id="rId85" Type="http://schemas.openxmlformats.org/officeDocument/2006/relationships/slide" Target="slides/slide81.xml"/><Relationship Id="rId150" Type="http://schemas.openxmlformats.org/officeDocument/2006/relationships/slide" Target="slides/slide146.xml"/><Relationship Id="rId171" Type="http://schemas.openxmlformats.org/officeDocument/2006/relationships/slide" Target="slides/slide167.xml"/><Relationship Id="rId192" Type="http://schemas.openxmlformats.org/officeDocument/2006/relationships/slide" Target="slides/slide188.xml"/><Relationship Id="rId206" Type="http://schemas.openxmlformats.org/officeDocument/2006/relationships/slide" Target="slides/slide202.xml"/><Relationship Id="rId227" Type="http://schemas.openxmlformats.org/officeDocument/2006/relationships/theme" Target="theme/theme1.xml"/><Relationship Id="rId12" Type="http://schemas.openxmlformats.org/officeDocument/2006/relationships/slide" Target="slides/slide8.xml"/><Relationship Id="rId33" Type="http://schemas.openxmlformats.org/officeDocument/2006/relationships/slide" Target="slides/slide29.xml"/><Relationship Id="rId108" Type="http://schemas.openxmlformats.org/officeDocument/2006/relationships/slide" Target="slides/slide104.xml"/><Relationship Id="rId129" Type="http://schemas.openxmlformats.org/officeDocument/2006/relationships/slide" Target="slides/slide125.xml"/><Relationship Id="rId54" Type="http://schemas.openxmlformats.org/officeDocument/2006/relationships/slide" Target="slides/slide50.xml"/><Relationship Id="rId75" Type="http://schemas.openxmlformats.org/officeDocument/2006/relationships/slide" Target="slides/slide71.xml"/><Relationship Id="rId96" Type="http://schemas.openxmlformats.org/officeDocument/2006/relationships/slide" Target="slides/slide92.xml"/><Relationship Id="rId140" Type="http://schemas.openxmlformats.org/officeDocument/2006/relationships/slide" Target="slides/slide136.xml"/><Relationship Id="rId161" Type="http://schemas.openxmlformats.org/officeDocument/2006/relationships/slide" Target="slides/slide157.xml"/><Relationship Id="rId182" Type="http://schemas.openxmlformats.org/officeDocument/2006/relationships/slide" Target="slides/slide178.xml"/><Relationship Id="rId217" Type="http://schemas.openxmlformats.org/officeDocument/2006/relationships/slide" Target="slides/slide213.xml"/><Relationship Id="rId6" Type="http://schemas.openxmlformats.org/officeDocument/2006/relationships/slide" Target="slides/slide2.xml"/><Relationship Id="rId23" Type="http://schemas.openxmlformats.org/officeDocument/2006/relationships/slide" Target="slides/slide19.xml"/><Relationship Id="rId119" Type="http://schemas.openxmlformats.org/officeDocument/2006/relationships/slide" Target="slides/slide115.xml"/><Relationship Id="rId44" Type="http://schemas.openxmlformats.org/officeDocument/2006/relationships/slide" Target="slides/slide40.xml"/><Relationship Id="rId65" Type="http://schemas.openxmlformats.org/officeDocument/2006/relationships/slide" Target="slides/slide61.xml"/><Relationship Id="rId86" Type="http://schemas.openxmlformats.org/officeDocument/2006/relationships/slide" Target="slides/slide82.xml"/><Relationship Id="rId130" Type="http://schemas.openxmlformats.org/officeDocument/2006/relationships/slide" Target="slides/slide126.xml"/><Relationship Id="rId151" Type="http://schemas.openxmlformats.org/officeDocument/2006/relationships/slide" Target="slides/slide147.xml"/><Relationship Id="rId172" Type="http://schemas.openxmlformats.org/officeDocument/2006/relationships/slide" Target="slides/slide168.xml"/><Relationship Id="rId193" Type="http://schemas.openxmlformats.org/officeDocument/2006/relationships/slide" Target="slides/slide189.xml"/><Relationship Id="rId207" Type="http://schemas.openxmlformats.org/officeDocument/2006/relationships/slide" Target="slides/slide203.xml"/><Relationship Id="rId228" Type="http://schemas.openxmlformats.org/officeDocument/2006/relationships/tableStyles" Target="tableStyles.xml"/><Relationship Id="rId13" Type="http://schemas.openxmlformats.org/officeDocument/2006/relationships/slide" Target="slides/slide9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20" Type="http://schemas.openxmlformats.org/officeDocument/2006/relationships/slide" Target="slides/slide116.xml"/><Relationship Id="rId141" Type="http://schemas.openxmlformats.org/officeDocument/2006/relationships/slide" Target="slides/slide137.xml"/><Relationship Id="rId7" Type="http://schemas.openxmlformats.org/officeDocument/2006/relationships/slide" Target="slides/slide3.xml"/><Relationship Id="rId162" Type="http://schemas.openxmlformats.org/officeDocument/2006/relationships/slide" Target="slides/slide158.xml"/><Relationship Id="rId183" Type="http://schemas.openxmlformats.org/officeDocument/2006/relationships/slide" Target="slides/slide179.xml"/><Relationship Id="rId218" Type="http://schemas.openxmlformats.org/officeDocument/2006/relationships/slide" Target="slides/slide214.xml"/><Relationship Id="rId24" Type="http://schemas.openxmlformats.org/officeDocument/2006/relationships/slide" Target="slides/slide20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31" Type="http://schemas.openxmlformats.org/officeDocument/2006/relationships/slide" Target="slides/slide127.xml"/><Relationship Id="rId152" Type="http://schemas.openxmlformats.org/officeDocument/2006/relationships/slide" Target="slides/slide148.xml"/><Relationship Id="rId173" Type="http://schemas.openxmlformats.org/officeDocument/2006/relationships/slide" Target="slides/slide169.xml"/><Relationship Id="rId194" Type="http://schemas.openxmlformats.org/officeDocument/2006/relationships/slide" Target="slides/slide190.xml"/><Relationship Id="rId208" Type="http://schemas.openxmlformats.org/officeDocument/2006/relationships/slide" Target="slides/slide204.xml"/><Relationship Id="rId229" Type="http://schemas.microsoft.com/office/2016/11/relationships/changesInfo" Target="changesInfos/changesInfo1.xml"/><Relationship Id="rId14" Type="http://schemas.openxmlformats.org/officeDocument/2006/relationships/slide" Target="slides/slide10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8" Type="http://schemas.openxmlformats.org/officeDocument/2006/relationships/slide" Target="slides/slide4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142" Type="http://schemas.openxmlformats.org/officeDocument/2006/relationships/slide" Target="slides/slide138.xml"/><Relationship Id="rId163" Type="http://schemas.openxmlformats.org/officeDocument/2006/relationships/slide" Target="slides/slide159.xml"/><Relationship Id="rId184" Type="http://schemas.openxmlformats.org/officeDocument/2006/relationships/slide" Target="slides/slide180.xml"/><Relationship Id="rId219" Type="http://schemas.openxmlformats.org/officeDocument/2006/relationships/slide" Target="slides/slide215.xml"/><Relationship Id="rId230" Type="http://schemas.microsoft.com/office/2015/10/relationships/revisionInfo" Target="revisionInfo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slide" Target="slides/slide112.xml"/><Relationship Id="rId137" Type="http://schemas.openxmlformats.org/officeDocument/2006/relationships/slide" Target="slides/slide133.xml"/><Relationship Id="rId158" Type="http://schemas.openxmlformats.org/officeDocument/2006/relationships/slide" Target="slides/slide154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32" Type="http://schemas.openxmlformats.org/officeDocument/2006/relationships/slide" Target="slides/slide128.xml"/><Relationship Id="rId153" Type="http://schemas.openxmlformats.org/officeDocument/2006/relationships/slide" Target="slides/slide149.xml"/><Relationship Id="rId174" Type="http://schemas.openxmlformats.org/officeDocument/2006/relationships/slide" Target="slides/slide170.xml"/><Relationship Id="rId179" Type="http://schemas.openxmlformats.org/officeDocument/2006/relationships/slide" Target="slides/slide175.xml"/><Relationship Id="rId195" Type="http://schemas.openxmlformats.org/officeDocument/2006/relationships/slide" Target="slides/slide191.xml"/><Relationship Id="rId209" Type="http://schemas.openxmlformats.org/officeDocument/2006/relationships/slide" Target="slides/slide205.xml"/><Relationship Id="rId190" Type="http://schemas.openxmlformats.org/officeDocument/2006/relationships/slide" Target="slides/slide186.xml"/><Relationship Id="rId204" Type="http://schemas.openxmlformats.org/officeDocument/2006/relationships/slide" Target="slides/slide200.xml"/><Relationship Id="rId220" Type="http://schemas.openxmlformats.org/officeDocument/2006/relationships/slide" Target="slides/slide216.xml"/><Relationship Id="rId225" Type="http://schemas.openxmlformats.org/officeDocument/2006/relationships/presProps" Target="presProps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27" Type="http://schemas.openxmlformats.org/officeDocument/2006/relationships/slide" Target="slides/slide12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slide" Target="slides/slide118.xml"/><Relationship Id="rId143" Type="http://schemas.openxmlformats.org/officeDocument/2006/relationships/slide" Target="slides/slide139.xml"/><Relationship Id="rId148" Type="http://schemas.openxmlformats.org/officeDocument/2006/relationships/slide" Target="slides/slide144.xml"/><Relationship Id="rId164" Type="http://schemas.openxmlformats.org/officeDocument/2006/relationships/slide" Target="slides/slide160.xml"/><Relationship Id="rId169" Type="http://schemas.openxmlformats.org/officeDocument/2006/relationships/slide" Target="slides/slide165.xml"/><Relationship Id="rId185" Type="http://schemas.openxmlformats.org/officeDocument/2006/relationships/slide" Target="slides/slide18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80" Type="http://schemas.openxmlformats.org/officeDocument/2006/relationships/slide" Target="slides/slide176.xml"/><Relationship Id="rId210" Type="http://schemas.openxmlformats.org/officeDocument/2006/relationships/slide" Target="slides/slide206.xml"/><Relationship Id="rId215" Type="http://schemas.openxmlformats.org/officeDocument/2006/relationships/slide" Target="slides/slide211.xml"/><Relationship Id="rId26" Type="http://schemas.openxmlformats.org/officeDocument/2006/relationships/slide" Target="slides/slide22.xml"/><Relationship Id="rId47" Type="http://schemas.openxmlformats.org/officeDocument/2006/relationships/slide" Target="slides/slide43.xml"/><Relationship Id="rId68" Type="http://schemas.openxmlformats.org/officeDocument/2006/relationships/slide" Target="slides/slide64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33" Type="http://schemas.openxmlformats.org/officeDocument/2006/relationships/slide" Target="slides/slide129.xml"/><Relationship Id="rId154" Type="http://schemas.openxmlformats.org/officeDocument/2006/relationships/slide" Target="slides/slide150.xml"/><Relationship Id="rId175" Type="http://schemas.openxmlformats.org/officeDocument/2006/relationships/slide" Target="slides/slide171.xml"/><Relationship Id="rId196" Type="http://schemas.openxmlformats.org/officeDocument/2006/relationships/slide" Target="slides/slide192.xml"/><Relationship Id="rId200" Type="http://schemas.openxmlformats.org/officeDocument/2006/relationships/slide" Target="slides/slide196.xml"/><Relationship Id="rId16" Type="http://schemas.openxmlformats.org/officeDocument/2006/relationships/slide" Target="slides/slide12.xml"/><Relationship Id="rId221" Type="http://schemas.openxmlformats.org/officeDocument/2006/relationships/slide" Target="slides/slide217.xml"/><Relationship Id="rId37" Type="http://schemas.openxmlformats.org/officeDocument/2006/relationships/slide" Target="slides/slide33.xml"/><Relationship Id="rId58" Type="http://schemas.openxmlformats.org/officeDocument/2006/relationships/slide" Target="slides/slide54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slide" Target="slides/slide119.xml"/><Relationship Id="rId144" Type="http://schemas.openxmlformats.org/officeDocument/2006/relationships/slide" Target="slides/slide140.xml"/><Relationship Id="rId90" Type="http://schemas.openxmlformats.org/officeDocument/2006/relationships/slide" Target="slides/slide86.xml"/><Relationship Id="rId165" Type="http://schemas.openxmlformats.org/officeDocument/2006/relationships/slide" Target="slides/slide161.xml"/><Relationship Id="rId186" Type="http://schemas.openxmlformats.org/officeDocument/2006/relationships/slide" Target="slides/slide182.xml"/><Relationship Id="rId211" Type="http://schemas.openxmlformats.org/officeDocument/2006/relationships/slide" Target="slides/slide207.xml"/><Relationship Id="rId27" Type="http://schemas.openxmlformats.org/officeDocument/2006/relationships/slide" Target="slides/slide23.xml"/><Relationship Id="rId48" Type="http://schemas.openxmlformats.org/officeDocument/2006/relationships/slide" Target="slides/slide44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34" Type="http://schemas.openxmlformats.org/officeDocument/2006/relationships/slide" Target="slides/slide130.xml"/><Relationship Id="rId80" Type="http://schemas.openxmlformats.org/officeDocument/2006/relationships/slide" Target="slides/slide76.xml"/><Relationship Id="rId155" Type="http://schemas.openxmlformats.org/officeDocument/2006/relationships/slide" Target="slides/slide151.xml"/><Relationship Id="rId176" Type="http://schemas.openxmlformats.org/officeDocument/2006/relationships/slide" Target="slides/slide172.xml"/><Relationship Id="rId197" Type="http://schemas.openxmlformats.org/officeDocument/2006/relationships/slide" Target="slides/slide193.xml"/><Relationship Id="rId201" Type="http://schemas.openxmlformats.org/officeDocument/2006/relationships/slide" Target="slides/slide197.xml"/><Relationship Id="rId222" Type="http://schemas.openxmlformats.org/officeDocument/2006/relationships/slide" Target="slides/slide218.xml"/><Relationship Id="rId17" Type="http://schemas.openxmlformats.org/officeDocument/2006/relationships/slide" Target="slides/slide13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24" Type="http://schemas.openxmlformats.org/officeDocument/2006/relationships/slide" Target="slides/slide120.xml"/><Relationship Id="rId70" Type="http://schemas.openxmlformats.org/officeDocument/2006/relationships/slide" Target="slides/slide66.xml"/><Relationship Id="rId91" Type="http://schemas.openxmlformats.org/officeDocument/2006/relationships/slide" Target="slides/slide87.xml"/><Relationship Id="rId145" Type="http://schemas.openxmlformats.org/officeDocument/2006/relationships/slide" Target="slides/slide141.xml"/><Relationship Id="rId166" Type="http://schemas.openxmlformats.org/officeDocument/2006/relationships/slide" Target="slides/slide162.xml"/><Relationship Id="rId187" Type="http://schemas.openxmlformats.org/officeDocument/2006/relationships/slide" Target="slides/slide183.xml"/><Relationship Id="rId1" Type="http://schemas.openxmlformats.org/officeDocument/2006/relationships/customXml" Target="../customXml/item1.xml"/><Relationship Id="rId212" Type="http://schemas.openxmlformats.org/officeDocument/2006/relationships/slide" Target="slides/slide208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60" Type="http://schemas.openxmlformats.org/officeDocument/2006/relationships/slide" Target="slides/slide56.xml"/><Relationship Id="rId81" Type="http://schemas.openxmlformats.org/officeDocument/2006/relationships/slide" Target="slides/slide77.xml"/><Relationship Id="rId135" Type="http://schemas.openxmlformats.org/officeDocument/2006/relationships/slide" Target="slides/slide131.xml"/><Relationship Id="rId156" Type="http://schemas.openxmlformats.org/officeDocument/2006/relationships/slide" Target="slides/slide152.xml"/><Relationship Id="rId177" Type="http://schemas.openxmlformats.org/officeDocument/2006/relationships/slide" Target="slides/slide173.xml"/><Relationship Id="rId198" Type="http://schemas.openxmlformats.org/officeDocument/2006/relationships/slide" Target="slides/slide194.xml"/><Relationship Id="rId202" Type="http://schemas.openxmlformats.org/officeDocument/2006/relationships/slide" Target="slides/slide198.xml"/><Relationship Id="rId223" Type="http://schemas.openxmlformats.org/officeDocument/2006/relationships/notesMaster" Target="notesMasters/notesMaster1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50" Type="http://schemas.openxmlformats.org/officeDocument/2006/relationships/slide" Target="slides/slide46.xml"/><Relationship Id="rId104" Type="http://schemas.openxmlformats.org/officeDocument/2006/relationships/slide" Target="slides/slide100.xml"/><Relationship Id="rId125" Type="http://schemas.openxmlformats.org/officeDocument/2006/relationships/slide" Target="slides/slide121.xml"/><Relationship Id="rId146" Type="http://schemas.openxmlformats.org/officeDocument/2006/relationships/slide" Target="slides/slide142.xml"/><Relationship Id="rId167" Type="http://schemas.openxmlformats.org/officeDocument/2006/relationships/slide" Target="slides/slide163.xml"/><Relationship Id="rId188" Type="http://schemas.openxmlformats.org/officeDocument/2006/relationships/slide" Target="slides/slide184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13" Type="http://schemas.openxmlformats.org/officeDocument/2006/relationships/slide" Target="slides/slide209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40" Type="http://schemas.openxmlformats.org/officeDocument/2006/relationships/slide" Target="slides/slide36.xml"/><Relationship Id="rId115" Type="http://schemas.openxmlformats.org/officeDocument/2006/relationships/slide" Target="slides/slide111.xml"/><Relationship Id="rId136" Type="http://schemas.openxmlformats.org/officeDocument/2006/relationships/slide" Target="slides/slide132.xml"/><Relationship Id="rId157" Type="http://schemas.openxmlformats.org/officeDocument/2006/relationships/slide" Target="slides/slide153.xml"/><Relationship Id="rId178" Type="http://schemas.openxmlformats.org/officeDocument/2006/relationships/slide" Target="slides/slide174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9" Type="http://schemas.openxmlformats.org/officeDocument/2006/relationships/slide" Target="slides/slide195.xml"/><Relationship Id="rId203" Type="http://schemas.openxmlformats.org/officeDocument/2006/relationships/slide" Target="slides/slide199.xml"/><Relationship Id="rId19" Type="http://schemas.openxmlformats.org/officeDocument/2006/relationships/slide" Target="slides/slide15.xml"/><Relationship Id="rId224" Type="http://schemas.openxmlformats.org/officeDocument/2006/relationships/commentAuthors" Target="commentAuthors.xml"/><Relationship Id="rId30" Type="http://schemas.openxmlformats.org/officeDocument/2006/relationships/slide" Target="slides/slide26.xml"/><Relationship Id="rId105" Type="http://schemas.openxmlformats.org/officeDocument/2006/relationships/slide" Target="slides/slide101.xml"/><Relationship Id="rId126" Type="http://schemas.openxmlformats.org/officeDocument/2006/relationships/slide" Target="slides/slide122.xml"/><Relationship Id="rId147" Type="http://schemas.openxmlformats.org/officeDocument/2006/relationships/slide" Target="slides/slide143.xml"/><Relationship Id="rId168" Type="http://schemas.openxmlformats.org/officeDocument/2006/relationships/slide" Target="slides/slide16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189" Type="http://schemas.openxmlformats.org/officeDocument/2006/relationships/slide" Target="slides/slide185.xml"/><Relationship Id="rId3" Type="http://schemas.openxmlformats.org/officeDocument/2006/relationships/customXml" Target="../customXml/item3.xml"/><Relationship Id="rId214" Type="http://schemas.openxmlformats.org/officeDocument/2006/relationships/slide" Target="slides/slide21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tack Simplify" userId="30f9c473cae68561" providerId="LiveId" clId="{333EE195-AF52-C842-A20C-4E3C771FE033}"/>
    <pc:docChg chg="custSel addSld modSld">
      <pc:chgData name="Stack Simplify" userId="30f9c473cae68561" providerId="LiveId" clId="{333EE195-AF52-C842-A20C-4E3C771FE033}" dt="2022-07-19T11:03:28.325" v="174" actId="1076"/>
      <pc:docMkLst>
        <pc:docMk/>
      </pc:docMkLst>
      <pc:sldChg chg="addSp modSp mod">
        <pc:chgData name="Stack Simplify" userId="30f9c473cae68561" providerId="LiveId" clId="{333EE195-AF52-C842-A20C-4E3C771FE033}" dt="2022-07-19T02:12:06.780" v="38" actId="14100"/>
        <pc:sldMkLst>
          <pc:docMk/>
          <pc:sldMk cId="2016496384" sldId="1311"/>
        </pc:sldMkLst>
        <pc:spChg chg="add mod">
          <ac:chgData name="Stack Simplify" userId="30f9c473cae68561" providerId="LiveId" clId="{333EE195-AF52-C842-A20C-4E3C771FE033}" dt="2022-07-19T02:12:06.780" v="38" actId="14100"/>
          <ac:spMkLst>
            <pc:docMk/>
            <pc:sldMk cId="2016496384" sldId="1311"/>
            <ac:spMk id="3" creationId="{27AF8F76-37DD-E3D9-CFFC-C012782DD978}"/>
          </ac:spMkLst>
        </pc:spChg>
      </pc:sldChg>
      <pc:sldChg chg="modSp mod">
        <pc:chgData name="Stack Simplify" userId="30f9c473cae68561" providerId="LiveId" clId="{333EE195-AF52-C842-A20C-4E3C771FE033}" dt="2022-07-19T11:03:28.325" v="174" actId="1076"/>
        <pc:sldMkLst>
          <pc:docMk/>
          <pc:sldMk cId="3042500286" sldId="1320"/>
        </pc:sldMkLst>
        <pc:spChg chg="mod">
          <ac:chgData name="Stack Simplify" userId="30f9c473cae68561" providerId="LiveId" clId="{333EE195-AF52-C842-A20C-4E3C771FE033}" dt="2022-07-19T11:03:28.325" v="174" actId="1076"/>
          <ac:spMkLst>
            <pc:docMk/>
            <pc:sldMk cId="3042500286" sldId="1320"/>
            <ac:spMk id="4" creationId="{DCC6ADDE-22CD-7A49-AA3B-E8C7D5A688A1}"/>
          </ac:spMkLst>
        </pc:spChg>
      </pc:sldChg>
      <pc:sldChg chg="addSp delSp modSp add mod delAnim">
        <pc:chgData name="Stack Simplify" userId="30f9c473cae68561" providerId="LiveId" clId="{333EE195-AF52-C842-A20C-4E3C771FE033}" dt="2022-07-19T02:12:22.615" v="49" actId="20577"/>
        <pc:sldMkLst>
          <pc:docMk/>
          <pc:sldMk cId="2561813156" sldId="1465"/>
        </pc:sldMkLst>
        <pc:spChg chg="add mod">
          <ac:chgData name="Stack Simplify" userId="30f9c473cae68561" providerId="LiveId" clId="{333EE195-AF52-C842-A20C-4E3C771FE033}" dt="2022-07-19T02:12:22.615" v="49" actId="20577"/>
          <ac:spMkLst>
            <pc:docMk/>
            <pc:sldMk cId="2561813156" sldId="1465"/>
            <ac:spMk id="6" creationId="{F57E7D64-1AED-37BA-6270-DF2AA1F9E462}"/>
          </ac:spMkLst>
        </pc:spChg>
        <pc:picChg chg="add mod">
          <ac:chgData name="Stack Simplify" userId="30f9c473cae68561" providerId="LiveId" clId="{333EE195-AF52-C842-A20C-4E3C771FE033}" dt="2022-07-19T02:11:13.937" v="7" actId="1076"/>
          <ac:picMkLst>
            <pc:docMk/>
            <pc:sldMk cId="2561813156" sldId="1465"/>
            <ac:picMk id="3" creationId="{EC773F64-C289-973E-5BED-F1AA4B1A1B19}"/>
          </ac:picMkLst>
        </pc:picChg>
        <pc:picChg chg="del">
          <ac:chgData name="Stack Simplify" userId="30f9c473cae68561" providerId="LiveId" clId="{333EE195-AF52-C842-A20C-4E3C771FE033}" dt="2022-07-19T02:11:06.679" v="1" actId="478"/>
          <ac:picMkLst>
            <pc:docMk/>
            <pc:sldMk cId="2561813156" sldId="1465"/>
            <ac:picMk id="5" creationId="{603E88B2-7002-7A44-95BB-EA200A695405}"/>
          </ac:picMkLst>
        </pc:picChg>
      </pc:sldChg>
      <pc:sldChg chg="addSp delSp modSp new mod">
        <pc:chgData name="Stack Simplify" userId="30f9c473cae68561" providerId="LiveId" clId="{333EE195-AF52-C842-A20C-4E3C771FE033}" dt="2022-07-19T03:40:42.278" v="133" actId="20577"/>
        <pc:sldMkLst>
          <pc:docMk/>
          <pc:sldMk cId="4289560936" sldId="1466"/>
        </pc:sldMkLst>
        <pc:spChg chg="del">
          <ac:chgData name="Stack Simplify" userId="30f9c473cae68561" providerId="LiveId" clId="{333EE195-AF52-C842-A20C-4E3C771FE033}" dt="2022-07-19T03:39:10.686" v="65" actId="478"/>
          <ac:spMkLst>
            <pc:docMk/>
            <pc:sldMk cId="4289560936" sldId="1466"/>
            <ac:spMk id="3" creationId="{D769600B-6DD5-1588-E838-AF746627D58E}"/>
          </ac:spMkLst>
        </pc:spChg>
        <pc:spChg chg="mod">
          <ac:chgData name="Stack Simplify" userId="30f9c473cae68561" providerId="LiveId" clId="{333EE195-AF52-C842-A20C-4E3C771FE033}" dt="2022-07-19T03:40:42.278" v="133" actId="20577"/>
          <ac:spMkLst>
            <pc:docMk/>
            <pc:sldMk cId="4289560936" sldId="1466"/>
            <ac:spMk id="4" creationId="{9717C9A0-4036-530B-D97B-60101E4A3796}"/>
          </ac:spMkLst>
        </pc:spChg>
        <pc:picChg chg="add mod">
          <ac:chgData name="Stack Simplify" userId="30f9c473cae68561" providerId="LiveId" clId="{333EE195-AF52-C842-A20C-4E3C771FE033}" dt="2022-07-19T03:39:35.963" v="70" actId="1076"/>
          <ac:picMkLst>
            <pc:docMk/>
            <pc:sldMk cId="4289560936" sldId="1466"/>
            <ac:picMk id="5" creationId="{13807D9D-79AF-8F39-E028-9C0D5CE7EA5E}"/>
          </ac:picMkLst>
        </pc:picChg>
      </pc:sldChg>
      <pc:sldChg chg="addSp delSp modSp new mod">
        <pc:chgData name="Stack Simplify" userId="30f9c473cae68561" providerId="LiveId" clId="{333EE195-AF52-C842-A20C-4E3C771FE033}" dt="2022-07-19T03:40:47.108" v="134"/>
        <pc:sldMkLst>
          <pc:docMk/>
          <pc:sldMk cId="2553332619" sldId="1467"/>
        </pc:sldMkLst>
        <pc:spChg chg="del">
          <ac:chgData name="Stack Simplify" userId="30f9c473cae68561" providerId="LiveId" clId="{333EE195-AF52-C842-A20C-4E3C771FE033}" dt="2022-07-19T03:39:45.320" v="88" actId="478"/>
          <ac:spMkLst>
            <pc:docMk/>
            <pc:sldMk cId="2553332619" sldId="1467"/>
            <ac:spMk id="3" creationId="{F54A0688-17DD-A8CF-D87F-979C42F4DF21}"/>
          </ac:spMkLst>
        </pc:spChg>
        <pc:spChg chg="mod">
          <ac:chgData name="Stack Simplify" userId="30f9c473cae68561" providerId="LiveId" clId="{333EE195-AF52-C842-A20C-4E3C771FE033}" dt="2022-07-19T03:40:47.108" v="134"/>
          <ac:spMkLst>
            <pc:docMk/>
            <pc:sldMk cId="2553332619" sldId="1467"/>
            <ac:spMk id="4" creationId="{D538A73F-F49E-EBA2-7365-DA9D99CA94D5}"/>
          </ac:spMkLst>
        </pc:spChg>
        <pc:picChg chg="add mod">
          <ac:chgData name="Stack Simplify" userId="30f9c473cae68561" providerId="LiveId" clId="{333EE195-AF52-C842-A20C-4E3C771FE033}" dt="2022-07-19T03:40:15.003" v="93" actId="1076"/>
          <ac:picMkLst>
            <pc:docMk/>
            <pc:sldMk cId="2553332619" sldId="1467"/>
            <ac:picMk id="5" creationId="{706946D3-34C4-07ED-E1BF-4E05134C0ADC}"/>
          </ac:picMkLst>
        </pc:picChg>
      </pc:sldChg>
      <pc:sldChg chg="addSp delSp modSp new mod">
        <pc:chgData name="Stack Simplify" userId="30f9c473cae68561" providerId="LiveId" clId="{333EE195-AF52-C842-A20C-4E3C771FE033}" dt="2022-07-19T03:42:35.390" v="173" actId="1076"/>
        <pc:sldMkLst>
          <pc:docMk/>
          <pc:sldMk cId="1002036259" sldId="1468"/>
        </pc:sldMkLst>
        <pc:spChg chg="del">
          <ac:chgData name="Stack Simplify" userId="30f9c473cae68561" providerId="LiveId" clId="{333EE195-AF52-C842-A20C-4E3C771FE033}" dt="2022-07-19T03:41:06.887" v="166" actId="478"/>
          <ac:spMkLst>
            <pc:docMk/>
            <pc:sldMk cId="1002036259" sldId="1468"/>
            <ac:spMk id="3" creationId="{DB5A5E35-A4DE-33E7-B454-F601012DCB04}"/>
          </ac:spMkLst>
        </pc:spChg>
        <pc:spChg chg="mod">
          <ac:chgData name="Stack Simplify" userId="30f9c473cae68561" providerId="LiveId" clId="{333EE195-AF52-C842-A20C-4E3C771FE033}" dt="2022-07-19T03:42:23.317" v="170" actId="1076"/>
          <ac:spMkLst>
            <pc:docMk/>
            <pc:sldMk cId="1002036259" sldId="1468"/>
            <ac:spMk id="4" creationId="{20F9C94D-0C4B-F93B-59C7-6D02A82457F1}"/>
          </ac:spMkLst>
        </pc:spChg>
        <pc:picChg chg="add mod">
          <ac:chgData name="Stack Simplify" userId="30f9c473cae68561" providerId="LiveId" clId="{333EE195-AF52-C842-A20C-4E3C771FE033}" dt="2022-07-19T03:42:35.390" v="173" actId="1076"/>
          <ac:picMkLst>
            <pc:docMk/>
            <pc:sldMk cId="1002036259" sldId="1468"/>
            <ac:picMk id="5" creationId="{8280F128-4D5C-F55F-5AF0-C0F9FE58048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392B7C-7B94-48F3-AD53-1D9389467956}" type="datetimeFigureOut">
              <a:rPr lang="en-US" smtClean="0"/>
              <a:t>7/12/22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D8FE51-5DD6-4BF3-9495-81C4A5D2F8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2197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54864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109728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64592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219456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274320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329184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384048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438912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3163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2488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0109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3983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304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7609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g4cac41f932_1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3" name="Google Shape;623;g4cac41f932_1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71741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217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0858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3911273"/>
            <a:ext cx="14630400" cy="4318327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28" tIns="54864" rIns="109728" bIns="54864" rtlCol="0" anchor="ctr"/>
          <a:lstStyle/>
          <a:p>
            <a:pPr algn="ctr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0BEE7A-7819-E04D-BB55-67CA1386437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28799" y="4070555"/>
            <a:ext cx="8170607" cy="1926324"/>
          </a:xfrm>
        </p:spPr>
        <p:txBody>
          <a:bodyPr anchor="t">
            <a:normAutofit/>
          </a:bodyPr>
          <a:lstStyle>
            <a:lvl1pPr algn="l">
              <a:defRPr sz="58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Slide Deck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57E49C-3EEA-A443-9547-90F2FEFC96E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28799" y="5996878"/>
            <a:ext cx="6683969" cy="1701779"/>
          </a:xfrm>
        </p:spPr>
        <p:txBody>
          <a:bodyPr anchor="t"/>
          <a:lstStyle>
            <a:lvl1pPr marL="0" indent="0" algn="l">
              <a:buNone/>
              <a:defRPr sz="2900">
                <a:solidFill>
                  <a:schemeClr val="bg1"/>
                </a:solidFill>
              </a:defRPr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200"/>
            </a:lvl3pPr>
            <a:lvl4pPr marL="1645920" indent="0" algn="ctr">
              <a:buNone/>
              <a:defRPr sz="1900"/>
            </a:lvl4pPr>
            <a:lvl5pPr marL="2194560" indent="0" algn="ctr">
              <a:buNone/>
              <a:defRPr sz="1900"/>
            </a:lvl5pPr>
            <a:lvl6pPr marL="2743200" indent="0" algn="ctr">
              <a:buNone/>
              <a:defRPr sz="1900"/>
            </a:lvl6pPr>
            <a:lvl7pPr marL="3291840" indent="0" algn="ctr">
              <a:buNone/>
              <a:defRPr sz="1900"/>
            </a:lvl7pPr>
            <a:lvl8pPr marL="3840480" indent="0" algn="ctr">
              <a:buNone/>
              <a:defRPr sz="1900"/>
            </a:lvl8pPr>
            <a:lvl9pPr marL="4389120" indent="0" algn="ctr">
              <a:buNone/>
              <a:defRPr sz="1900"/>
            </a:lvl9pPr>
          </a:lstStyle>
          <a:p>
            <a:r>
              <a:rPr lang="en-GB" dirty="0"/>
              <a:t>Author </a:t>
            </a:r>
          </a:p>
          <a:p>
            <a:r>
              <a:rPr lang="en-GB" dirty="0"/>
              <a:t>Date </a:t>
            </a:r>
          </a:p>
        </p:txBody>
      </p:sp>
    </p:spTree>
    <p:extLst>
      <p:ext uri="{BB962C8B-B14F-4D97-AF65-F5344CB8AC3E}">
        <p14:creationId xmlns:p14="http://schemas.microsoft.com/office/powerpoint/2010/main" val="15665913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465446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0" y="7741207"/>
            <a:ext cx="4937760" cy="438150"/>
          </a:xfrm>
        </p:spPr>
        <p:txBody>
          <a:bodyPr/>
          <a:lstStyle/>
          <a:p>
            <a:pPr algn="l"/>
            <a:r>
              <a:rPr lang="en-US" dirty="0"/>
              <a:t>© Kalyan Reddy </a:t>
            </a:r>
            <a:r>
              <a:rPr lang="en-US" dirty="0" err="1"/>
              <a:t>Daida</a:t>
            </a:r>
            <a:endParaRPr lang="en-GB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E404D94-AC54-F344-B51A-76FE094D90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5840" y="1821433"/>
            <a:ext cx="12618720" cy="5590922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47D18E9C-71B9-6048-8B72-C5BBB56E4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272807"/>
            <a:ext cx="12618720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>
              <a:defRPr>
                <a:solidFill>
                  <a:schemeClr val="accent6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r>
              <a:rPr lang="en-US" sz="2400" dirty="0"/>
              <a:t>Sub heading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300075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lyan-without-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0" y="7726175"/>
            <a:ext cx="4937760" cy="438150"/>
          </a:xfrm>
        </p:spPr>
        <p:txBody>
          <a:bodyPr/>
          <a:lstStyle/>
          <a:p>
            <a:pPr algn="l"/>
            <a:r>
              <a:rPr lang="en-US" dirty="0"/>
              <a:t>Kalyan Reddy Daida</a:t>
            </a:r>
            <a:endParaRPr lang="en-GB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E404D94-AC54-F344-B51A-76FE094D90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5840" y="1112311"/>
            <a:ext cx="12618720" cy="630004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54608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404D94-AC54-F344-B51A-76FE094D90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0" y="7741207"/>
            <a:ext cx="4937760" cy="438150"/>
          </a:xfrm>
        </p:spPr>
        <p:txBody>
          <a:bodyPr/>
          <a:lstStyle/>
          <a:p>
            <a:pPr algn="l"/>
            <a:r>
              <a:rPr lang="en-GB" dirty="0"/>
              <a:t>AWS VPC Master Class @Kalyan Reddy Daida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C995CC4-5E34-0E41-A7F9-D8A939390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438151"/>
            <a:ext cx="12618720" cy="120777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908685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98A33-184A-8544-9FAA-FFAA66EAE5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8220" y="2051686"/>
            <a:ext cx="12618720" cy="3423284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6F8684-740B-CF45-9F5C-1B7432DBD9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8220" y="5507356"/>
            <a:ext cx="12618720" cy="1800224"/>
          </a:xfrm>
        </p:spPr>
        <p:txBody>
          <a:bodyPr/>
          <a:lstStyle>
            <a:lvl1pPr marL="0" indent="0">
              <a:buNone/>
              <a:defRPr sz="2900">
                <a:solidFill>
                  <a:schemeClr val="tx1">
                    <a:tint val="75000"/>
                  </a:schemeClr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218922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719BB-4979-0B44-AF6B-859078121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F36EAB-B254-C146-A7C6-0DE76935A5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05840" y="1835107"/>
            <a:ext cx="6217920" cy="557724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78D9AA-C4F2-F341-9AD2-DD78F9E320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406640" y="1835106"/>
            <a:ext cx="6217920" cy="557725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71114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DE078-3DB5-CD4E-B5FF-74FE6A229D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438150"/>
            <a:ext cx="12618720" cy="15906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8C4095-462F-0E4F-B67A-AB0DB86AEC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7746" y="2017396"/>
            <a:ext cx="6189344" cy="988694"/>
          </a:xfrm>
        </p:spPr>
        <p:txBody>
          <a:bodyPr anchor="b"/>
          <a:lstStyle>
            <a:lvl1pPr marL="0" indent="0">
              <a:buNone/>
              <a:defRPr sz="290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200" b="1"/>
            </a:lvl3pPr>
            <a:lvl4pPr marL="1645920" indent="0">
              <a:buNone/>
              <a:defRPr sz="1900" b="1"/>
            </a:lvl4pPr>
            <a:lvl5pPr marL="2194560" indent="0">
              <a:buNone/>
              <a:defRPr sz="1900" b="1"/>
            </a:lvl5pPr>
            <a:lvl6pPr marL="2743200" indent="0">
              <a:buNone/>
              <a:defRPr sz="1900" b="1"/>
            </a:lvl6pPr>
            <a:lvl7pPr marL="3291840" indent="0">
              <a:buNone/>
              <a:defRPr sz="1900" b="1"/>
            </a:lvl7pPr>
            <a:lvl8pPr marL="3840480" indent="0">
              <a:buNone/>
              <a:defRPr sz="1900" b="1"/>
            </a:lvl8pPr>
            <a:lvl9pPr marL="4389120" indent="0">
              <a:buNone/>
              <a:defRPr sz="19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989E46-5048-5442-9E93-17CCAA14B2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07746" y="3006090"/>
            <a:ext cx="6189344" cy="442150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CD68C68-60E1-8E48-B221-933C8C8734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406640" y="2017396"/>
            <a:ext cx="6219826" cy="988694"/>
          </a:xfrm>
        </p:spPr>
        <p:txBody>
          <a:bodyPr anchor="b"/>
          <a:lstStyle>
            <a:lvl1pPr marL="0" indent="0">
              <a:buNone/>
              <a:defRPr sz="290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200" b="1"/>
            </a:lvl3pPr>
            <a:lvl4pPr marL="1645920" indent="0">
              <a:buNone/>
              <a:defRPr sz="1900" b="1"/>
            </a:lvl4pPr>
            <a:lvl5pPr marL="2194560" indent="0">
              <a:buNone/>
              <a:defRPr sz="1900" b="1"/>
            </a:lvl5pPr>
            <a:lvl6pPr marL="2743200" indent="0">
              <a:buNone/>
              <a:defRPr sz="1900" b="1"/>
            </a:lvl6pPr>
            <a:lvl7pPr marL="3291840" indent="0">
              <a:buNone/>
              <a:defRPr sz="1900" b="1"/>
            </a:lvl7pPr>
            <a:lvl8pPr marL="3840480" indent="0">
              <a:buNone/>
              <a:defRPr sz="1900" b="1"/>
            </a:lvl8pPr>
            <a:lvl9pPr marL="4389120" indent="0">
              <a:buNone/>
              <a:defRPr sz="19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8F8A2F8-2BBD-5C48-9615-20088671D9E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06640" y="3006090"/>
            <a:ext cx="6219826" cy="442150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56013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19923F-80CF-1549-A2F3-FD799F8D82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44446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223599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42A188-0C7D-5B48-8F5A-A4914AFAC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D79F44-FC70-FA4C-ABA7-3BC66D2F50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>
              <a:defRPr sz="3800"/>
            </a:lvl1pPr>
            <a:lvl2pPr>
              <a:defRPr sz="3400"/>
            </a:lvl2pPr>
            <a:lvl3pPr>
              <a:defRPr sz="29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7335F7-E000-8E41-80E4-E0A5EE4F2A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00"/>
            </a:lvl1pPr>
            <a:lvl2pPr marL="548640" indent="0">
              <a:buNone/>
              <a:defRPr sz="1700"/>
            </a:lvl2pPr>
            <a:lvl3pPr marL="1097280" indent="0">
              <a:buNone/>
              <a:defRPr sz="140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978740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627E9-05F0-FE4F-9A4C-7EBDC6827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AE113E1-980C-1E4F-BD57-EFD7C1325A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 marL="0" indent="0">
              <a:buNone/>
              <a:defRPr sz="3800"/>
            </a:lvl1pPr>
            <a:lvl2pPr marL="548640" indent="0">
              <a:buNone/>
              <a:defRPr sz="3400"/>
            </a:lvl2pPr>
            <a:lvl3pPr marL="1097280" indent="0">
              <a:buNone/>
              <a:defRPr sz="290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13DE4B-B046-924F-B3CB-32E0383A5D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00"/>
            </a:lvl1pPr>
            <a:lvl2pPr marL="548640" indent="0">
              <a:buNone/>
              <a:defRPr sz="1700"/>
            </a:lvl2pPr>
            <a:lvl3pPr marL="1097280" indent="0">
              <a:buNone/>
              <a:defRPr sz="140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152A71-4150-4C4A-9445-154BD939EB3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</p:spPr>
        <p:txBody>
          <a:bodyPr lIns="109728" tIns="54864" rIns="109728" bIns="54864"/>
          <a:lstStyle/>
          <a:p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F15324-A847-7E48-BDE6-12E305FCF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AWS VPC Master Class @Kalyan Reddy Daida</a:t>
            </a:r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DD7A1F-D1EA-C646-9E58-6DC2830FA9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</p:spPr>
        <p:txBody>
          <a:bodyPr lIns="109728" tIns="54864" rIns="109728" bIns="54864"/>
          <a:lstStyle/>
          <a:p>
            <a:fld id="{18A65C51-7344-6544-8116-303C127F513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65690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73CC461-EC5E-944F-B708-4B7701E89627}"/>
              </a:ext>
            </a:extLst>
          </p:cNvPr>
          <p:cNvSpPr/>
          <p:nvPr/>
        </p:nvSpPr>
        <p:spPr>
          <a:xfrm>
            <a:off x="-15031" y="7665929"/>
            <a:ext cx="14645431" cy="56367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28" tIns="54864" rIns="109728" bIns="54864" rtlCol="0" anchor="ctr"/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D18E9C-71B9-6048-8B72-C5BBB56E4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438151"/>
            <a:ext cx="12618720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/>
          <a:p>
            <a:r>
              <a:rPr lang="en-US" dirty="0"/>
              <a:t>Click to edit Master title style</a:t>
            </a:r>
            <a:br>
              <a:rPr lang="en-US" dirty="0"/>
            </a:br>
            <a:r>
              <a:rPr lang="en-US" sz="2400" dirty="0"/>
              <a:t>Sub heading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A5E41C-C682-7742-8D56-362E23AF93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5840" y="1821433"/>
            <a:ext cx="12618720" cy="5590922"/>
          </a:xfrm>
          <a:prstGeom prst="rect">
            <a:avLst/>
          </a:prstGeom>
        </p:spPr>
        <p:txBody>
          <a:bodyPr vert="horz" lIns="109728" tIns="54864" rIns="109728" bIns="54864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3"/>
          </p:nvPr>
        </p:nvSpPr>
        <p:spPr>
          <a:xfrm>
            <a:off x="0" y="7756238"/>
            <a:ext cx="4937760" cy="438150"/>
          </a:xfrm>
          <a:prstGeom prst="rect">
            <a:avLst/>
          </a:prstGeom>
        </p:spPr>
        <p:txBody>
          <a:bodyPr vert="horz" lIns="109728" tIns="54864" rIns="109728" bIns="54864" rtlCol="0" anchor="ctr"/>
          <a:lstStyle>
            <a:lvl1pPr algn="ctr">
              <a:defRPr sz="1700" b="1">
                <a:solidFill>
                  <a:schemeClr val="bg1"/>
                </a:solidFill>
              </a:defRPr>
            </a:lvl1pPr>
          </a:lstStyle>
          <a:p>
            <a:pPr algn="l"/>
            <a:r>
              <a:rPr lang="en-US" dirty="0"/>
              <a:t>© Kalyan Reddy </a:t>
            </a:r>
            <a:r>
              <a:rPr lang="en-US" dirty="0" err="1"/>
              <a:t>Daida</a:t>
            </a:r>
            <a:endParaRPr lang="en-GB" dirty="0"/>
          </a:p>
        </p:txBody>
      </p:sp>
      <p:sp>
        <p:nvSpPr>
          <p:cNvPr id="6" name="Footer Placeholder 7"/>
          <p:cNvSpPr txBox="1">
            <a:spLocks/>
          </p:cNvSpPr>
          <p:nvPr/>
        </p:nvSpPr>
        <p:spPr>
          <a:xfrm>
            <a:off x="12852044" y="7714109"/>
            <a:ext cx="1735609" cy="437415"/>
          </a:xfrm>
          <a:prstGeom prst="rect">
            <a:avLst/>
          </a:prstGeom>
        </p:spPr>
        <p:txBody>
          <a:bodyPr vert="horz" lIns="109728" tIns="54864" rIns="109728" bIns="54864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700" dirty="0"/>
              <a:t>StackSimplify</a:t>
            </a:r>
            <a:endParaRPr lang="en-GB" sz="1700" dirty="0"/>
          </a:p>
        </p:txBody>
      </p:sp>
    </p:spTree>
    <p:extLst>
      <p:ext uri="{BB962C8B-B14F-4D97-AF65-F5344CB8AC3E}">
        <p14:creationId xmlns:p14="http://schemas.microsoft.com/office/powerpoint/2010/main" val="4221986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dt="0"/>
  <p:txStyles>
    <p:titleStyle>
      <a:lvl1pPr algn="ctr" defTabSz="1097280" rtl="0" eaLnBrk="1" latinLnBrk="0" hangingPunct="1">
        <a:lnSpc>
          <a:spcPct val="90000"/>
        </a:lnSpc>
        <a:spcBef>
          <a:spcPct val="0"/>
        </a:spcBef>
        <a:buNone/>
        <a:defRPr sz="5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6.sv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7" Type="http://schemas.openxmlformats.org/officeDocument/2006/relationships/image" Target="../media/image3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8.png"/><Relationship Id="rId5" Type="http://schemas.openxmlformats.org/officeDocument/2006/relationships/image" Target="../media/image31.png"/><Relationship Id="rId4" Type="http://schemas.openxmlformats.org/officeDocument/2006/relationships/image" Target="../media/image32.png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1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1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1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7" Type="http://schemas.openxmlformats.org/officeDocument/2006/relationships/image" Target="../media/image3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1.png"/><Relationship Id="rId5" Type="http://schemas.openxmlformats.org/officeDocument/2006/relationships/image" Target="../media/image32.png"/><Relationship Id="rId4" Type="http://schemas.openxmlformats.org/officeDocument/2006/relationships/image" Target="../media/image68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7" Type="http://schemas.openxmlformats.org/officeDocument/2006/relationships/image" Target="../media/image3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1.png"/><Relationship Id="rId5" Type="http://schemas.openxmlformats.org/officeDocument/2006/relationships/image" Target="../media/image32.png"/><Relationship Id="rId4" Type="http://schemas.openxmlformats.org/officeDocument/2006/relationships/image" Target="../media/image68.png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1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1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6.svg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microsoft.com/en-us/azure/aks/virtual-nodes-cli#known-limitations" TargetMode="External"/><Relationship Id="rId1" Type="http://schemas.openxmlformats.org/officeDocument/2006/relationships/slideLayout" Target="../slideLayouts/slideLayout11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78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7.png"/><Relationship Id="rId5" Type="http://schemas.openxmlformats.org/officeDocument/2006/relationships/image" Target="../media/image30.png"/><Relationship Id="rId4" Type="http://schemas.openxmlformats.org/officeDocument/2006/relationships/image" Target="../media/image67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1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6.sv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1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13" Type="http://schemas.openxmlformats.org/officeDocument/2006/relationships/image" Target="../media/image83.png"/><Relationship Id="rId3" Type="http://schemas.openxmlformats.org/officeDocument/2006/relationships/image" Target="../media/image6.svg"/><Relationship Id="rId7" Type="http://schemas.openxmlformats.org/officeDocument/2006/relationships/image" Target="../media/image35.png"/><Relationship Id="rId12" Type="http://schemas.openxmlformats.org/officeDocument/2006/relationships/image" Target="../media/image82.png"/><Relationship Id="rId17" Type="http://schemas.openxmlformats.org/officeDocument/2006/relationships/image" Target="../media/image44.png"/><Relationship Id="rId2" Type="http://schemas.openxmlformats.org/officeDocument/2006/relationships/image" Target="../media/image5.png"/><Relationship Id="rId16" Type="http://schemas.openxmlformats.org/officeDocument/2006/relationships/image" Target="../media/image84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0.png"/><Relationship Id="rId11" Type="http://schemas.openxmlformats.org/officeDocument/2006/relationships/image" Target="../media/image81.png"/><Relationship Id="rId5" Type="http://schemas.openxmlformats.org/officeDocument/2006/relationships/image" Target="../media/image78.svg"/><Relationship Id="rId15" Type="http://schemas.openxmlformats.org/officeDocument/2006/relationships/image" Target="../media/image32.png"/><Relationship Id="rId10" Type="http://schemas.openxmlformats.org/officeDocument/2006/relationships/image" Target="../media/image4.svg"/><Relationship Id="rId4" Type="http://schemas.openxmlformats.org/officeDocument/2006/relationships/image" Target="../media/image77.png"/><Relationship Id="rId9" Type="http://schemas.openxmlformats.org/officeDocument/2006/relationships/image" Target="../media/image3.png"/><Relationship Id="rId14" Type="http://schemas.openxmlformats.org/officeDocument/2006/relationships/image" Target="../media/image31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86.svg"/><Relationship Id="rId5" Type="http://schemas.openxmlformats.org/officeDocument/2006/relationships/image" Target="../media/image85.png"/><Relationship Id="rId4" Type="http://schemas.openxmlformats.org/officeDocument/2006/relationships/image" Target="../media/image6.sv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sv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1.xml"/></Relationships>
</file>

<file path=ppt/slides/_rels/slide1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85.png"/><Relationship Id="rId3" Type="http://schemas.openxmlformats.org/officeDocument/2006/relationships/image" Target="../media/image6.svg"/><Relationship Id="rId7" Type="http://schemas.openxmlformats.org/officeDocument/2006/relationships/image" Target="../media/image34.svg"/><Relationship Id="rId12" Type="http://schemas.openxmlformats.org/officeDocument/2006/relationships/image" Target="../media/image31.png"/><Relationship Id="rId2" Type="http://schemas.openxmlformats.org/officeDocument/2006/relationships/image" Target="../media/image5.png"/><Relationship Id="rId16" Type="http://schemas.openxmlformats.org/officeDocument/2006/relationships/image" Target="../media/image88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9.png"/><Relationship Id="rId11" Type="http://schemas.openxmlformats.org/officeDocument/2006/relationships/image" Target="../media/image30.png"/><Relationship Id="rId5" Type="http://schemas.openxmlformats.org/officeDocument/2006/relationships/image" Target="../media/image33.svg"/><Relationship Id="rId15" Type="http://schemas.openxmlformats.org/officeDocument/2006/relationships/image" Target="../media/image87.png"/><Relationship Id="rId10" Type="http://schemas.openxmlformats.org/officeDocument/2006/relationships/image" Target="../media/image32.png"/><Relationship Id="rId4" Type="http://schemas.openxmlformats.org/officeDocument/2006/relationships/image" Target="../media/image17.png"/><Relationship Id="rId9" Type="http://schemas.openxmlformats.org/officeDocument/2006/relationships/image" Target="../media/image36.svg"/><Relationship Id="rId14" Type="http://schemas.openxmlformats.org/officeDocument/2006/relationships/image" Target="../media/image86.svg"/></Relationships>
</file>

<file path=ppt/slides/_rels/slide1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85.png"/><Relationship Id="rId3" Type="http://schemas.openxmlformats.org/officeDocument/2006/relationships/image" Target="../media/image6.svg"/><Relationship Id="rId7" Type="http://schemas.openxmlformats.org/officeDocument/2006/relationships/image" Target="../media/image34.svg"/><Relationship Id="rId12" Type="http://schemas.openxmlformats.org/officeDocument/2006/relationships/image" Target="../media/image31.png"/><Relationship Id="rId17" Type="http://schemas.openxmlformats.org/officeDocument/2006/relationships/image" Target="../media/image44.png"/><Relationship Id="rId2" Type="http://schemas.openxmlformats.org/officeDocument/2006/relationships/image" Target="../media/image5.png"/><Relationship Id="rId16" Type="http://schemas.openxmlformats.org/officeDocument/2006/relationships/image" Target="../media/image88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9.png"/><Relationship Id="rId11" Type="http://schemas.openxmlformats.org/officeDocument/2006/relationships/image" Target="../media/image30.png"/><Relationship Id="rId5" Type="http://schemas.openxmlformats.org/officeDocument/2006/relationships/image" Target="../media/image33.svg"/><Relationship Id="rId15" Type="http://schemas.openxmlformats.org/officeDocument/2006/relationships/image" Target="../media/image87.png"/><Relationship Id="rId10" Type="http://schemas.openxmlformats.org/officeDocument/2006/relationships/image" Target="../media/image32.png"/><Relationship Id="rId4" Type="http://schemas.openxmlformats.org/officeDocument/2006/relationships/image" Target="../media/image17.png"/><Relationship Id="rId9" Type="http://schemas.openxmlformats.org/officeDocument/2006/relationships/image" Target="../media/image36.svg"/><Relationship Id="rId14" Type="http://schemas.openxmlformats.org/officeDocument/2006/relationships/image" Target="../media/image86.svg"/></Relationships>
</file>

<file path=ppt/slides/_rels/slide1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85.png"/><Relationship Id="rId3" Type="http://schemas.openxmlformats.org/officeDocument/2006/relationships/image" Target="../media/image6.svg"/><Relationship Id="rId7" Type="http://schemas.openxmlformats.org/officeDocument/2006/relationships/image" Target="../media/image34.svg"/><Relationship Id="rId12" Type="http://schemas.openxmlformats.org/officeDocument/2006/relationships/image" Target="../media/image31.png"/><Relationship Id="rId17" Type="http://schemas.openxmlformats.org/officeDocument/2006/relationships/image" Target="../media/image44.png"/><Relationship Id="rId2" Type="http://schemas.openxmlformats.org/officeDocument/2006/relationships/image" Target="../media/image5.png"/><Relationship Id="rId16" Type="http://schemas.openxmlformats.org/officeDocument/2006/relationships/image" Target="../media/image88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9.png"/><Relationship Id="rId11" Type="http://schemas.openxmlformats.org/officeDocument/2006/relationships/image" Target="../media/image30.png"/><Relationship Id="rId5" Type="http://schemas.openxmlformats.org/officeDocument/2006/relationships/image" Target="../media/image33.svg"/><Relationship Id="rId15" Type="http://schemas.openxmlformats.org/officeDocument/2006/relationships/image" Target="../media/image87.png"/><Relationship Id="rId10" Type="http://schemas.openxmlformats.org/officeDocument/2006/relationships/image" Target="../media/image32.png"/><Relationship Id="rId4" Type="http://schemas.openxmlformats.org/officeDocument/2006/relationships/image" Target="../media/image17.png"/><Relationship Id="rId9" Type="http://schemas.openxmlformats.org/officeDocument/2006/relationships/image" Target="../media/image36.svg"/><Relationship Id="rId14" Type="http://schemas.openxmlformats.org/officeDocument/2006/relationships/image" Target="../media/image86.svg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86.svg"/><Relationship Id="rId5" Type="http://schemas.openxmlformats.org/officeDocument/2006/relationships/image" Target="../media/image85.png"/><Relationship Id="rId4" Type="http://schemas.openxmlformats.org/officeDocument/2006/relationships/image" Target="../media/image6.svg"/></Relationships>
</file>

<file path=ppt/slides/_rels/slide1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85.png"/><Relationship Id="rId3" Type="http://schemas.openxmlformats.org/officeDocument/2006/relationships/image" Target="../media/image6.svg"/><Relationship Id="rId7" Type="http://schemas.openxmlformats.org/officeDocument/2006/relationships/image" Target="../media/image34.svg"/><Relationship Id="rId12" Type="http://schemas.openxmlformats.org/officeDocument/2006/relationships/image" Target="../media/image31.png"/><Relationship Id="rId2" Type="http://schemas.openxmlformats.org/officeDocument/2006/relationships/image" Target="../media/image5.png"/><Relationship Id="rId16" Type="http://schemas.openxmlformats.org/officeDocument/2006/relationships/image" Target="../media/image88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9.png"/><Relationship Id="rId11" Type="http://schemas.openxmlformats.org/officeDocument/2006/relationships/image" Target="../media/image30.png"/><Relationship Id="rId5" Type="http://schemas.openxmlformats.org/officeDocument/2006/relationships/image" Target="../media/image33.svg"/><Relationship Id="rId15" Type="http://schemas.openxmlformats.org/officeDocument/2006/relationships/image" Target="../media/image87.png"/><Relationship Id="rId10" Type="http://schemas.openxmlformats.org/officeDocument/2006/relationships/image" Target="../media/image32.png"/><Relationship Id="rId4" Type="http://schemas.openxmlformats.org/officeDocument/2006/relationships/image" Target="../media/image17.png"/><Relationship Id="rId9" Type="http://schemas.openxmlformats.org/officeDocument/2006/relationships/image" Target="../media/image36.svg"/><Relationship Id="rId14" Type="http://schemas.openxmlformats.org/officeDocument/2006/relationships/image" Target="../media/image86.sv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86.svg"/><Relationship Id="rId5" Type="http://schemas.openxmlformats.org/officeDocument/2006/relationships/image" Target="../media/image85.png"/><Relationship Id="rId4" Type="http://schemas.openxmlformats.org/officeDocument/2006/relationships/image" Target="../media/image6.svg"/></Relationships>
</file>

<file path=ppt/slides/_rels/slide1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85.png"/><Relationship Id="rId3" Type="http://schemas.openxmlformats.org/officeDocument/2006/relationships/image" Target="../media/image6.svg"/><Relationship Id="rId7" Type="http://schemas.openxmlformats.org/officeDocument/2006/relationships/image" Target="../media/image34.svg"/><Relationship Id="rId12" Type="http://schemas.openxmlformats.org/officeDocument/2006/relationships/image" Target="../media/image31.png"/><Relationship Id="rId17" Type="http://schemas.openxmlformats.org/officeDocument/2006/relationships/image" Target="../media/image44.png"/><Relationship Id="rId2" Type="http://schemas.openxmlformats.org/officeDocument/2006/relationships/image" Target="../media/image5.png"/><Relationship Id="rId16" Type="http://schemas.openxmlformats.org/officeDocument/2006/relationships/image" Target="../media/image88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9.png"/><Relationship Id="rId11" Type="http://schemas.openxmlformats.org/officeDocument/2006/relationships/image" Target="../media/image30.png"/><Relationship Id="rId5" Type="http://schemas.openxmlformats.org/officeDocument/2006/relationships/image" Target="../media/image33.svg"/><Relationship Id="rId15" Type="http://schemas.openxmlformats.org/officeDocument/2006/relationships/image" Target="../media/image87.png"/><Relationship Id="rId10" Type="http://schemas.openxmlformats.org/officeDocument/2006/relationships/image" Target="../media/image32.png"/><Relationship Id="rId4" Type="http://schemas.openxmlformats.org/officeDocument/2006/relationships/image" Target="../media/image17.png"/><Relationship Id="rId9" Type="http://schemas.openxmlformats.org/officeDocument/2006/relationships/image" Target="../media/image36.svg"/><Relationship Id="rId14" Type="http://schemas.openxmlformats.org/officeDocument/2006/relationships/image" Target="../media/image86.sv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86.svg"/><Relationship Id="rId5" Type="http://schemas.openxmlformats.org/officeDocument/2006/relationships/image" Target="../media/image85.png"/><Relationship Id="rId4" Type="http://schemas.openxmlformats.org/officeDocument/2006/relationships/image" Target="../media/image6.sv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85.png"/><Relationship Id="rId3" Type="http://schemas.openxmlformats.org/officeDocument/2006/relationships/image" Target="../media/image6.svg"/><Relationship Id="rId7" Type="http://schemas.openxmlformats.org/officeDocument/2006/relationships/image" Target="../media/image34.svg"/><Relationship Id="rId12" Type="http://schemas.openxmlformats.org/officeDocument/2006/relationships/image" Target="../media/image31.png"/><Relationship Id="rId17" Type="http://schemas.openxmlformats.org/officeDocument/2006/relationships/image" Target="../media/image44.png"/><Relationship Id="rId2" Type="http://schemas.openxmlformats.org/officeDocument/2006/relationships/image" Target="../media/image5.png"/><Relationship Id="rId16" Type="http://schemas.openxmlformats.org/officeDocument/2006/relationships/image" Target="../media/image88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9.png"/><Relationship Id="rId11" Type="http://schemas.openxmlformats.org/officeDocument/2006/relationships/image" Target="../media/image30.png"/><Relationship Id="rId5" Type="http://schemas.openxmlformats.org/officeDocument/2006/relationships/image" Target="../media/image33.svg"/><Relationship Id="rId15" Type="http://schemas.openxmlformats.org/officeDocument/2006/relationships/image" Target="../media/image87.png"/><Relationship Id="rId10" Type="http://schemas.openxmlformats.org/officeDocument/2006/relationships/image" Target="../media/image32.png"/><Relationship Id="rId4" Type="http://schemas.openxmlformats.org/officeDocument/2006/relationships/image" Target="../media/image17.png"/><Relationship Id="rId9" Type="http://schemas.openxmlformats.org/officeDocument/2006/relationships/image" Target="../media/image36.svg"/><Relationship Id="rId14" Type="http://schemas.openxmlformats.org/officeDocument/2006/relationships/image" Target="../media/image86.sv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6.svg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tiff"/><Relationship Id="rId3" Type="http://schemas.openxmlformats.org/officeDocument/2006/relationships/image" Target="../media/image5.png"/><Relationship Id="rId7" Type="http://schemas.openxmlformats.org/officeDocument/2006/relationships/image" Target="../media/image91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90.png"/><Relationship Id="rId5" Type="http://schemas.openxmlformats.org/officeDocument/2006/relationships/image" Target="../media/image89.tiff"/><Relationship Id="rId10" Type="http://schemas.openxmlformats.org/officeDocument/2006/relationships/image" Target="../media/image86.svg"/><Relationship Id="rId4" Type="http://schemas.openxmlformats.org/officeDocument/2006/relationships/image" Target="../media/image6.svg"/><Relationship Id="rId9" Type="http://schemas.openxmlformats.org/officeDocument/2006/relationships/image" Target="../media/image85.png"/></Relationships>
</file>

<file path=ppt/slides/_rels/slide1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88.svg"/><Relationship Id="rId7" Type="http://schemas.openxmlformats.org/officeDocument/2006/relationships/image" Target="../media/image92.tiff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91.svg"/><Relationship Id="rId5" Type="http://schemas.openxmlformats.org/officeDocument/2006/relationships/image" Target="../media/image90.png"/><Relationship Id="rId10" Type="http://schemas.openxmlformats.org/officeDocument/2006/relationships/image" Target="../media/image93.png"/><Relationship Id="rId4" Type="http://schemas.openxmlformats.org/officeDocument/2006/relationships/image" Target="../media/image89.tiff"/><Relationship Id="rId9" Type="http://schemas.openxmlformats.org/officeDocument/2006/relationships/image" Target="../media/image86.svg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1.xml"/></Relationships>
</file>

<file path=ppt/slides/_rels/slide1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tiff"/><Relationship Id="rId3" Type="http://schemas.openxmlformats.org/officeDocument/2006/relationships/image" Target="../media/image5.png"/><Relationship Id="rId7" Type="http://schemas.openxmlformats.org/officeDocument/2006/relationships/image" Target="../media/image91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90.png"/><Relationship Id="rId5" Type="http://schemas.openxmlformats.org/officeDocument/2006/relationships/image" Target="../media/image89.tiff"/><Relationship Id="rId10" Type="http://schemas.openxmlformats.org/officeDocument/2006/relationships/image" Target="../media/image86.svg"/><Relationship Id="rId4" Type="http://schemas.openxmlformats.org/officeDocument/2006/relationships/image" Target="../media/image6.svg"/><Relationship Id="rId9" Type="http://schemas.openxmlformats.org/officeDocument/2006/relationships/image" Target="../media/image85.png"/></Relationships>
</file>

<file path=ppt/slides/_rels/slide1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13" Type="http://schemas.openxmlformats.org/officeDocument/2006/relationships/image" Target="../media/image30.png"/><Relationship Id="rId3" Type="http://schemas.openxmlformats.org/officeDocument/2006/relationships/image" Target="../media/image88.svg"/><Relationship Id="rId7" Type="http://schemas.openxmlformats.org/officeDocument/2006/relationships/image" Target="../media/image92.tiff"/><Relationship Id="rId12" Type="http://schemas.openxmlformats.org/officeDocument/2006/relationships/image" Target="../media/image32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91.svg"/><Relationship Id="rId11" Type="http://schemas.openxmlformats.org/officeDocument/2006/relationships/image" Target="../media/image6.svg"/><Relationship Id="rId5" Type="http://schemas.openxmlformats.org/officeDocument/2006/relationships/image" Target="../media/image90.png"/><Relationship Id="rId15" Type="http://schemas.openxmlformats.org/officeDocument/2006/relationships/image" Target="../media/image68.png"/><Relationship Id="rId10" Type="http://schemas.openxmlformats.org/officeDocument/2006/relationships/image" Target="../media/image5.png"/><Relationship Id="rId4" Type="http://schemas.openxmlformats.org/officeDocument/2006/relationships/image" Target="../media/image89.tiff"/><Relationship Id="rId9" Type="http://schemas.openxmlformats.org/officeDocument/2006/relationships/image" Target="../media/image86.svg"/><Relationship Id="rId14" Type="http://schemas.openxmlformats.org/officeDocument/2006/relationships/image" Target="../media/image31.png"/></Relationships>
</file>

<file path=ppt/slides/_rels/slide1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tiff"/><Relationship Id="rId3" Type="http://schemas.openxmlformats.org/officeDocument/2006/relationships/image" Target="../media/image5.png"/><Relationship Id="rId7" Type="http://schemas.openxmlformats.org/officeDocument/2006/relationships/image" Target="../media/image91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90.png"/><Relationship Id="rId11" Type="http://schemas.openxmlformats.org/officeDocument/2006/relationships/image" Target="../media/image95.png"/><Relationship Id="rId5" Type="http://schemas.openxmlformats.org/officeDocument/2006/relationships/image" Target="../media/image89.tiff"/><Relationship Id="rId10" Type="http://schemas.openxmlformats.org/officeDocument/2006/relationships/image" Target="../media/image86.svg"/><Relationship Id="rId4" Type="http://schemas.openxmlformats.org/officeDocument/2006/relationships/image" Target="../media/image6.svg"/><Relationship Id="rId9" Type="http://schemas.openxmlformats.org/officeDocument/2006/relationships/image" Target="../media/image85.png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89.tiff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96.png"/><Relationship Id="rId5" Type="http://schemas.openxmlformats.org/officeDocument/2006/relationships/image" Target="../media/image92.tiff"/><Relationship Id="rId4" Type="http://schemas.openxmlformats.org/officeDocument/2006/relationships/image" Target="../media/image36.sv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2.tiff"/><Relationship Id="rId1" Type="http://schemas.openxmlformats.org/officeDocument/2006/relationships/slideLayout" Target="../slideLayouts/slideLayout11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1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tiff"/><Relationship Id="rId3" Type="http://schemas.openxmlformats.org/officeDocument/2006/relationships/image" Target="../media/image5.png"/><Relationship Id="rId7" Type="http://schemas.openxmlformats.org/officeDocument/2006/relationships/image" Target="../media/image91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90.png"/><Relationship Id="rId5" Type="http://schemas.openxmlformats.org/officeDocument/2006/relationships/image" Target="../media/image89.tiff"/><Relationship Id="rId10" Type="http://schemas.openxmlformats.org/officeDocument/2006/relationships/image" Target="../media/image86.svg"/><Relationship Id="rId4" Type="http://schemas.openxmlformats.org/officeDocument/2006/relationships/image" Target="../media/image6.svg"/><Relationship Id="rId9" Type="http://schemas.openxmlformats.org/officeDocument/2006/relationships/image" Target="../media/image85.png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1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1.xml"/></Relationships>
</file>

<file path=ppt/slides/_rels/slide1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13" Type="http://schemas.openxmlformats.org/officeDocument/2006/relationships/image" Target="../media/image30.png"/><Relationship Id="rId18" Type="http://schemas.openxmlformats.org/officeDocument/2006/relationships/image" Target="../media/image102.png"/><Relationship Id="rId3" Type="http://schemas.openxmlformats.org/officeDocument/2006/relationships/image" Target="../media/image88.svg"/><Relationship Id="rId21" Type="http://schemas.openxmlformats.org/officeDocument/2006/relationships/image" Target="../media/image105.svg"/><Relationship Id="rId7" Type="http://schemas.openxmlformats.org/officeDocument/2006/relationships/image" Target="../media/image92.tiff"/><Relationship Id="rId12" Type="http://schemas.openxmlformats.org/officeDocument/2006/relationships/image" Target="../media/image32.png"/><Relationship Id="rId17" Type="http://schemas.openxmlformats.org/officeDocument/2006/relationships/image" Target="../media/image101.svg"/><Relationship Id="rId2" Type="http://schemas.openxmlformats.org/officeDocument/2006/relationships/image" Target="../media/image87.png"/><Relationship Id="rId16" Type="http://schemas.openxmlformats.org/officeDocument/2006/relationships/image" Target="../media/image100.png"/><Relationship Id="rId20" Type="http://schemas.openxmlformats.org/officeDocument/2006/relationships/image" Target="../media/image104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91.svg"/><Relationship Id="rId11" Type="http://schemas.openxmlformats.org/officeDocument/2006/relationships/image" Target="../media/image6.svg"/><Relationship Id="rId5" Type="http://schemas.openxmlformats.org/officeDocument/2006/relationships/image" Target="../media/image90.png"/><Relationship Id="rId15" Type="http://schemas.openxmlformats.org/officeDocument/2006/relationships/image" Target="../media/image68.png"/><Relationship Id="rId10" Type="http://schemas.openxmlformats.org/officeDocument/2006/relationships/image" Target="../media/image5.png"/><Relationship Id="rId19" Type="http://schemas.openxmlformats.org/officeDocument/2006/relationships/image" Target="../media/image103.svg"/><Relationship Id="rId4" Type="http://schemas.openxmlformats.org/officeDocument/2006/relationships/image" Target="../media/image89.tiff"/><Relationship Id="rId9" Type="http://schemas.openxmlformats.org/officeDocument/2006/relationships/image" Target="../media/image86.svg"/><Relationship Id="rId14" Type="http://schemas.openxmlformats.org/officeDocument/2006/relationships/image" Target="../media/image31.png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1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1.xml"/></Relationships>
</file>

<file path=ppt/slides/_rels/slide1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5.png"/><Relationship Id="rId7" Type="http://schemas.openxmlformats.org/officeDocument/2006/relationships/image" Target="../media/image38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7.png"/><Relationship Id="rId5" Type="http://schemas.openxmlformats.org/officeDocument/2006/relationships/image" Target="../media/image29.png"/><Relationship Id="rId4" Type="http://schemas.openxmlformats.org/officeDocument/2006/relationships/image" Target="../media/image6.svg"/><Relationship Id="rId9" Type="http://schemas.openxmlformats.org/officeDocument/2006/relationships/image" Target="../media/image40.sv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29.png"/><Relationship Id="rId3" Type="http://schemas.openxmlformats.org/officeDocument/2006/relationships/image" Target="../media/image6.svg"/><Relationship Id="rId7" Type="http://schemas.openxmlformats.org/officeDocument/2006/relationships/image" Target="../media/image34.svg"/><Relationship Id="rId12" Type="http://schemas.openxmlformats.org/officeDocument/2006/relationships/image" Target="../media/image3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9.png"/><Relationship Id="rId11" Type="http://schemas.openxmlformats.org/officeDocument/2006/relationships/image" Target="../media/image35.png"/><Relationship Id="rId5" Type="http://schemas.openxmlformats.org/officeDocument/2006/relationships/image" Target="../media/image33.svg"/><Relationship Id="rId15" Type="http://schemas.openxmlformats.org/officeDocument/2006/relationships/image" Target="../media/image38.svg"/><Relationship Id="rId10" Type="http://schemas.openxmlformats.org/officeDocument/2006/relationships/image" Target="../media/image31.png"/><Relationship Id="rId4" Type="http://schemas.openxmlformats.org/officeDocument/2006/relationships/image" Target="../media/image17.png"/><Relationship Id="rId9" Type="http://schemas.openxmlformats.org/officeDocument/2006/relationships/image" Target="../media/image30.png"/><Relationship Id="rId14" Type="http://schemas.openxmlformats.org/officeDocument/2006/relationships/image" Target="../media/image37.png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1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6.svg"/></Relationships>
</file>

<file path=ppt/slides/_rels/slide1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58.svg"/><Relationship Id="rId7" Type="http://schemas.openxmlformats.org/officeDocument/2006/relationships/image" Target="../media/image112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4" Type="http://schemas.openxmlformats.org/officeDocument/2006/relationships/image" Target="../media/image109.png"/><Relationship Id="rId9" Type="http://schemas.openxmlformats.org/officeDocument/2006/relationships/image" Target="../media/image6.svg"/></Relationships>
</file>

<file path=ppt/slides/_rels/slide1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svg"/><Relationship Id="rId3" Type="http://schemas.openxmlformats.org/officeDocument/2006/relationships/image" Target="../media/image5.png"/><Relationship Id="rId7" Type="http://schemas.openxmlformats.org/officeDocument/2006/relationships/image" Target="../media/image1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14.svg"/><Relationship Id="rId5" Type="http://schemas.openxmlformats.org/officeDocument/2006/relationships/image" Target="../media/image113.png"/><Relationship Id="rId10" Type="http://schemas.openxmlformats.org/officeDocument/2006/relationships/image" Target="../media/image118.svg"/><Relationship Id="rId4" Type="http://schemas.openxmlformats.org/officeDocument/2006/relationships/image" Target="../media/image6.svg"/><Relationship Id="rId9" Type="http://schemas.openxmlformats.org/officeDocument/2006/relationships/image" Target="../media/image117.png"/></Relationships>
</file>

<file path=ppt/slides/_rels/slide1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13" Type="http://schemas.openxmlformats.org/officeDocument/2006/relationships/image" Target="../media/image121.svg"/><Relationship Id="rId3" Type="http://schemas.openxmlformats.org/officeDocument/2006/relationships/image" Target="../media/image114.svg"/><Relationship Id="rId7" Type="http://schemas.openxmlformats.org/officeDocument/2006/relationships/image" Target="../media/image116.svg"/><Relationship Id="rId12" Type="http://schemas.openxmlformats.org/officeDocument/2006/relationships/image" Target="../media/image120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15.png"/><Relationship Id="rId11" Type="http://schemas.openxmlformats.org/officeDocument/2006/relationships/image" Target="../media/image119.png"/><Relationship Id="rId5" Type="http://schemas.openxmlformats.org/officeDocument/2006/relationships/image" Target="../media/image6.svg"/><Relationship Id="rId10" Type="http://schemas.openxmlformats.org/officeDocument/2006/relationships/image" Target="../media/image1.png"/><Relationship Id="rId4" Type="http://schemas.openxmlformats.org/officeDocument/2006/relationships/image" Target="../media/image5.png"/><Relationship Id="rId9" Type="http://schemas.openxmlformats.org/officeDocument/2006/relationships/image" Target="../media/image118.svg"/></Relationships>
</file>

<file path=ppt/slides/_rels/slide1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13" Type="http://schemas.openxmlformats.org/officeDocument/2006/relationships/image" Target="../media/image122.png"/><Relationship Id="rId3" Type="http://schemas.openxmlformats.org/officeDocument/2006/relationships/image" Target="../media/image114.svg"/><Relationship Id="rId7" Type="http://schemas.openxmlformats.org/officeDocument/2006/relationships/image" Target="../media/image118.svg"/><Relationship Id="rId12" Type="http://schemas.openxmlformats.org/officeDocument/2006/relationships/image" Target="../media/image121.sv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17.png"/><Relationship Id="rId11" Type="http://schemas.openxmlformats.org/officeDocument/2006/relationships/image" Target="../media/image120.png"/><Relationship Id="rId5" Type="http://schemas.openxmlformats.org/officeDocument/2006/relationships/image" Target="../media/image6.svg"/><Relationship Id="rId15" Type="http://schemas.openxmlformats.org/officeDocument/2006/relationships/image" Target="../media/image119.png"/><Relationship Id="rId10" Type="http://schemas.openxmlformats.org/officeDocument/2006/relationships/image" Target="../media/image116.svg"/><Relationship Id="rId4" Type="http://schemas.openxmlformats.org/officeDocument/2006/relationships/image" Target="../media/image5.png"/><Relationship Id="rId9" Type="http://schemas.openxmlformats.org/officeDocument/2006/relationships/image" Target="../media/image115.png"/><Relationship Id="rId14" Type="http://schemas.openxmlformats.org/officeDocument/2006/relationships/image" Target="../media/image123.svg"/></Relationships>
</file>

<file path=ppt/slides/_rels/slide1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13" Type="http://schemas.openxmlformats.org/officeDocument/2006/relationships/image" Target="../media/image117.png"/><Relationship Id="rId3" Type="http://schemas.openxmlformats.org/officeDocument/2006/relationships/image" Target="../media/image5.png"/><Relationship Id="rId7" Type="http://schemas.openxmlformats.org/officeDocument/2006/relationships/image" Target="../media/image126.png"/><Relationship Id="rId12" Type="http://schemas.openxmlformats.org/officeDocument/2006/relationships/image" Target="../media/image11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25.png"/><Relationship Id="rId11" Type="http://schemas.openxmlformats.org/officeDocument/2006/relationships/image" Target="../media/image115.png"/><Relationship Id="rId5" Type="http://schemas.openxmlformats.org/officeDocument/2006/relationships/image" Target="../media/image124.png"/><Relationship Id="rId10" Type="http://schemas.openxmlformats.org/officeDocument/2006/relationships/image" Target="../media/image114.svg"/><Relationship Id="rId4" Type="http://schemas.openxmlformats.org/officeDocument/2006/relationships/image" Target="../media/image6.svg"/><Relationship Id="rId9" Type="http://schemas.openxmlformats.org/officeDocument/2006/relationships/image" Target="../media/image113.png"/><Relationship Id="rId14" Type="http://schemas.openxmlformats.org/officeDocument/2006/relationships/image" Target="../media/image118.svg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24.png"/><Relationship Id="rId5" Type="http://schemas.openxmlformats.org/officeDocument/2006/relationships/image" Target="../media/image125.png"/><Relationship Id="rId4" Type="http://schemas.openxmlformats.org/officeDocument/2006/relationships/image" Target="../media/image126.png"/></Relationships>
</file>

<file path=ppt/slides/_rels/slide1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svg"/><Relationship Id="rId3" Type="http://schemas.openxmlformats.org/officeDocument/2006/relationships/image" Target="../media/image5.png"/><Relationship Id="rId7" Type="http://schemas.openxmlformats.org/officeDocument/2006/relationships/image" Target="../media/image113.png"/><Relationship Id="rId12" Type="http://schemas.openxmlformats.org/officeDocument/2006/relationships/image" Target="../media/image118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25.png"/><Relationship Id="rId11" Type="http://schemas.openxmlformats.org/officeDocument/2006/relationships/image" Target="../media/image117.png"/><Relationship Id="rId5" Type="http://schemas.openxmlformats.org/officeDocument/2006/relationships/image" Target="../media/image124.png"/><Relationship Id="rId10" Type="http://schemas.openxmlformats.org/officeDocument/2006/relationships/image" Target="../media/image116.svg"/><Relationship Id="rId4" Type="http://schemas.openxmlformats.org/officeDocument/2006/relationships/image" Target="../media/image6.svg"/><Relationship Id="rId9" Type="http://schemas.openxmlformats.org/officeDocument/2006/relationships/image" Target="../media/image115.png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1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1.xml"/></Relationships>
</file>

<file path=ppt/slides/_rels/slide1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image" Target="../media/image124.png"/><Relationship Id="rId7" Type="http://schemas.openxmlformats.org/officeDocument/2006/relationships/image" Target="../media/image114.sv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13.png"/><Relationship Id="rId11" Type="http://schemas.openxmlformats.org/officeDocument/2006/relationships/image" Target="../media/image118.svg"/><Relationship Id="rId5" Type="http://schemas.openxmlformats.org/officeDocument/2006/relationships/image" Target="../media/image6.svg"/><Relationship Id="rId10" Type="http://schemas.openxmlformats.org/officeDocument/2006/relationships/image" Target="../media/image117.png"/><Relationship Id="rId4" Type="http://schemas.openxmlformats.org/officeDocument/2006/relationships/image" Target="../media/image5.png"/><Relationship Id="rId9" Type="http://schemas.openxmlformats.org/officeDocument/2006/relationships/image" Target="../media/image116.svg"/></Relationships>
</file>

<file path=ppt/slides/_rels/slide1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13" Type="http://schemas.openxmlformats.org/officeDocument/2006/relationships/image" Target="../media/image121.svg"/><Relationship Id="rId3" Type="http://schemas.openxmlformats.org/officeDocument/2006/relationships/image" Target="../media/image124.png"/><Relationship Id="rId7" Type="http://schemas.openxmlformats.org/officeDocument/2006/relationships/image" Target="../media/image114.svg"/><Relationship Id="rId12" Type="http://schemas.openxmlformats.org/officeDocument/2006/relationships/image" Target="../media/image120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13.png"/><Relationship Id="rId11" Type="http://schemas.openxmlformats.org/officeDocument/2006/relationships/image" Target="../media/image118.svg"/><Relationship Id="rId5" Type="http://schemas.openxmlformats.org/officeDocument/2006/relationships/image" Target="../media/image6.svg"/><Relationship Id="rId10" Type="http://schemas.openxmlformats.org/officeDocument/2006/relationships/image" Target="../media/image117.png"/><Relationship Id="rId4" Type="http://schemas.openxmlformats.org/officeDocument/2006/relationships/image" Target="../media/image5.png"/><Relationship Id="rId9" Type="http://schemas.openxmlformats.org/officeDocument/2006/relationships/image" Target="../media/image116.svg"/></Relationships>
</file>

<file path=ppt/slides/_rels/slide1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13" Type="http://schemas.openxmlformats.org/officeDocument/2006/relationships/image" Target="../media/image121.svg"/><Relationship Id="rId3" Type="http://schemas.openxmlformats.org/officeDocument/2006/relationships/image" Target="../media/image124.png"/><Relationship Id="rId7" Type="http://schemas.openxmlformats.org/officeDocument/2006/relationships/image" Target="../media/image114.svg"/><Relationship Id="rId12" Type="http://schemas.openxmlformats.org/officeDocument/2006/relationships/image" Target="../media/image120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13.png"/><Relationship Id="rId11" Type="http://schemas.openxmlformats.org/officeDocument/2006/relationships/image" Target="../media/image118.svg"/><Relationship Id="rId5" Type="http://schemas.openxmlformats.org/officeDocument/2006/relationships/image" Target="../media/image6.svg"/><Relationship Id="rId10" Type="http://schemas.openxmlformats.org/officeDocument/2006/relationships/image" Target="../media/image117.png"/><Relationship Id="rId4" Type="http://schemas.openxmlformats.org/officeDocument/2006/relationships/image" Target="../media/image5.png"/><Relationship Id="rId9" Type="http://schemas.openxmlformats.org/officeDocument/2006/relationships/image" Target="../media/image116.svg"/></Relationships>
</file>

<file path=ppt/slides/_rels/slide1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svg"/><Relationship Id="rId3" Type="http://schemas.openxmlformats.org/officeDocument/2006/relationships/image" Target="../media/image5.png"/><Relationship Id="rId7" Type="http://schemas.openxmlformats.org/officeDocument/2006/relationships/image" Target="../media/image113.png"/><Relationship Id="rId12" Type="http://schemas.openxmlformats.org/officeDocument/2006/relationships/image" Target="../media/image118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27.png"/><Relationship Id="rId11" Type="http://schemas.openxmlformats.org/officeDocument/2006/relationships/image" Target="../media/image117.png"/><Relationship Id="rId5" Type="http://schemas.openxmlformats.org/officeDocument/2006/relationships/image" Target="../media/image126.png"/><Relationship Id="rId10" Type="http://schemas.openxmlformats.org/officeDocument/2006/relationships/image" Target="../media/image116.svg"/><Relationship Id="rId4" Type="http://schemas.openxmlformats.org/officeDocument/2006/relationships/image" Target="../media/image6.svg"/><Relationship Id="rId9" Type="http://schemas.openxmlformats.org/officeDocument/2006/relationships/image" Target="../media/image115.png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11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13" Type="http://schemas.openxmlformats.org/officeDocument/2006/relationships/image" Target="../media/image121.svg"/><Relationship Id="rId3" Type="http://schemas.openxmlformats.org/officeDocument/2006/relationships/image" Target="../media/image126.png"/><Relationship Id="rId7" Type="http://schemas.openxmlformats.org/officeDocument/2006/relationships/image" Target="../media/image114.svg"/><Relationship Id="rId12" Type="http://schemas.openxmlformats.org/officeDocument/2006/relationships/image" Target="../media/image120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13.png"/><Relationship Id="rId11" Type="http://schemas.openxmlformats.org/officeDocument/2006/relationships/image" Target="../media/image118.svg"/><Relationship Id="rId5" Type="http://schemas.openxmlformats.org/officeDocument/2006/relationships/image" Target="../media/image6.svg"/><Relationship Id="rId10" Type="http://schemas.openxmlformats.org/officeDocument/2006/relationships/image" Target="../media/image117.png"/><Relationship Id="rId4" Type="http://schemas.openxmlformats.org/officeDocument/2006/relationships/image" Target="../media/image5.png"/><Relationship Id="rId9" Type="http://schemas.openxmlformats.org/officeDocument/2006/relationships/image" Target="../media/image116.svg"/><Relationship Id="rId14" Type="http://schemas.openxmlformats.org/officeDocument/2006/relationships/image" Target="../media/image133.png"/></Relationships>
</file>

<file path=ppt/slides/_rels/slide1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13" Type="http://schemas.openxmlformats.org/officeDocument/2006/relationships/image" Target="../media/image121.svg"/><Relationship Id="rId3" Type="http://schemas.openxmlformats.org/officeDocument/2006/relationships/image" Target="../media/image126.png"/><Relationship Id="rId7" Type="http://schemas.openxmlformats.org/officeDocument/2006/relationships/image" Target="../media/image114.svg"/><Relationship Id="rId12" Type="http://schemas.openxmlformats.org/officeDocument/2006/relationships/image" Target="../media/image120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13.png"/><Relationship Id="rId11" Type="http://schemas.openxmlformats.org/officeDocument/2006/relationships/image" Target="../media/image118.svg"/><Relationship Id="rId5" Type="http://schemas.openxmlformats.org/officeDocument/2006/relationships/image" Target="../media/image6.svg"/><Relationship Id="rId10" Type="http://schemas.openxmlformats.org/officeDocument/2006/relationships/image" Target="../media/image117.png"/><Relationship Id="rId4" Type="http://schemas.openxmlformats.org/officeDocument/2006/relationships/image" Target="../media/image5.png"/><Relationship Id="rId9" Type="http://schemas.openxmlformats.org/officeDocument/2006/relationships/image" Target="../media/image116.svg"/><Relationship Id="rId14" Type="http://schemas.openxmlformats.org/officeDocument/2006/relationships/image" Target="../media/image133.png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6.svg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28.png"/><Relationship Id="rId4" Type="http://schemas.openxmlformats.org/officeDocument/2006/relationships/image" Target="../media/image134.png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6.svg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6.svg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svg"/><Relationship Id="rId3" Type="http://schemas.openxmlformats.org/officeDocument/2006/relationships/image" Target="../media/image5.png"/><Relationship Id="rId7" Type="http://schemas.openxmlformats.org/officeDocument/2006/relationships/image" Target="../media/image13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36.svg"/><Relationship Id="rId5" Type="http://schemas.openxmlformats.org/officeDocument/2006/relationships/image" Target="../media/image135.png"/><Relationship Id="rId4" Type="http://schemas.openxmlformats.org/officeDocument/2006/relationships/image" Target="../media/image6.svg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13" Type="http://schemas.openxmlformats.org/officeDocument/2006/relationships/image" Target="../media/image144.png"/><Relationship Id="rId18" Type="http://schemas.openxmlformats.org/officeDocument/2006/relationships/image" Target="../media/image147.svg"/><Relationship Id="rId3" Type="http://schemas.openxmlformats.org/officeDocument/2006/relationships/image" Target="../media/image139.svg"/><Relationship Id="rId21" Type="http://schemas.openxmlformats.org/officeDocument/2006/relationships/image" Target="../media/image148.png"/><Relationship Id="rId7" Type="http://schemas.openxmlformats.org/officeDocument/2006/relationships/image" Target="../media/image6.svg"/><Relationship Id="rId12" Type="http://schemas.openxmlformats.org/officeDocument/2006/relationships/image" Target="../media/image143.png"/><Relationship Id="rId17" Type="http://schemas.openxmlformats.org/officeDocument/2006/relationships/image" Target="../media/image19.png"/><Relationship Id="rId2" Type="http://schemas.openxmlformats.org/officeDocument/2006/relationships/image" Target="../media/image77.png"/><Relationship Id="rId16" Type="http://schemas.openxmlformats.org/officeDocument/2006/relationships/image" Target="../media/image146.svg"/><Relationship Id="rId20" Type="http://schemas.openxmlformats.org/officeDocument/2006/relationships/image" Target="../media/image58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.png"/><Relationship Id="rId11" Type="http://schemas.openxmlformats.org/officeDocument/2006/relationships/image" Target="../media/image142.png"/><Relationship Id="rId5" Type="http://schemas.openxmlformats.org/officeDocument/2006/relationships/image" Target="../media/image141.svg"/><Relationship Id="rId15" Type="http://schemas.openxmlformats.org/officeDocument/2006/relationships/image" Target="../media/image17.png"/><Relationship Id="rId10" Type="http://schemas.openxmlformats.org/officeDocument/2006/relationships/image" Target="../media/image67.png"/><Relationship Id="rId19" Type="http://schemas.openxmlformats.org/officeDocument/2006/relationships/image" Target="../media/image57.png"/><Relationship Id="rId4" Type="http://schemas.openxmlformats.org/officeDocument/2006/relationships/image" Target="../media/image140.png"/><Relationship Id="rId9" Type="http://schemas.openxmlformats.org/officeDocument/2006/relationships/image" Target="../media/image136.svg"/><Relationship Id="rId14" Type="http://schemas.openxmlformats.org/officeDocument/2006/relationships/image" Target="../media/image145.png"/><Relationship Id="rId22" Type="http://schemas.openxmlformats.org/officeDocument/2006/relationships/image" Target="../media/image149.svg"/></Relationships>
</file>

<file path=ppt/slides/_rels/slide1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13" Type="http://schemas.openxmlformats.org/officeDocument/2006/relationships/image" Target="../media/image142.png"/><Relationship Id="rId18" Type="http://schemas.openxmlformats.org/officeDocument/2006/relationships/image" Target="../media/image146.svg"/><Relationship Id="rId3" Type="http://schemas.openxmlformats.org/officeDocument/2006/relationships/image" Target="../media/image139.svg"/><Relationship Id="rId21" Type="http://schemas.openxmlformats.org/officeDocument/2006/relationships/image" Target="../media/image57.png"/><Relationship Id="rId7" Type="http://schemas.openxmlformats.org/officeDocument/2006/relationships/image" Target="../media/image6.svg"/><Relationship Id="rId12" Type="http://schemas.openxmlformats.org/officeDocument/2006/relationships/image" Target="../media/image138.svg"/><Relationship Id="rId17" Type="http://schemas.openxmlformats.org/officeDocument/2006/relationships/image" Target="../media/image17.png"/><Relationship Id="rId2" Type="http://schemas.openxmlformats.org/officeDocument/2006/relationships/image" Target="../media/image77.png"/><Relationship Id="rId16" Type="http://schemas.openxmlformats.org/officeDocument/2006/relationships/image" Target="../media/image145.png"/><Relationship Id="rId20" Type="http://schemas.openxmlformats.org/officeDocument/2006/relationships/image" Target="../media/image147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.png"/><Relationship Id="rId11" Type="http://schemas.openxmlformats.org/officeDocument/2006/relationships/image" Target="../media/image137.png"/><Relationship Id="rId24" Type="http://schemas.openxmlformats.org/officeDocument/2006/relationships/image" Target="../media/image149.svg"/><Relationship Id="rId5" Type="http://schemas.openxmlformats.org/officeDocument/2006/relationships/image" Target="../media/image141.svg"/><Relationship Id="rId15" Type="http://schemas.openxmlformats.org/officeDocument/2006/relationships/image" Target="../media/image144.png"/><Relationship Id="rId23" Type="http://schemas.openxmlformats.org/officeDocument/2006/relationships/image" Target="../media/image148.png"/><Relationship Id="rId10" Type="http://schemas.openxmlformats.org/officeDocument/2006/relationships/image" Target="../media/image67.png"/><Relationship Id="rId19" Type="http://schemas.openxmlformats.org/officeDocument/2006/relationships/image" Target="../media/image19.png"/><Relationship Id="rId4" Type="http://schemas.openxmlformats.org/officeDocument/2006/relationships/image" Target="../media/image140.png"/><Relationship Id="rId9" Type="http://schemas.openxmlformats.org/officeDocument/2006/relationships/image" Target="../media/image136.svg"/><Relationship Id="rId14" Type="http://schemas.openxmlformats.org/officeDocument/2006/relationships/image" Target="../media/image143.png"/><Relationship Id="rId22" Type="http://schemas.openxmlformats.org/officeDocument/2006/relationships/image" Target="../media/image58.svg"/></Relationships>
</file>

<file path=ppt/slides/_rels/slide19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46.svg"/><Relationship Id="rId18" Type="http://schemas.openxmlformats.org/officeDocument/2006/relationships/image" Target="../media/image148.png"/><Relationship Id="rId26" Type="http://schemas.openxmlformats.org/officeDocument/2006/relationships/image" Target="../media/image55.png"/><Relationship Id="rId3" Type="http://schemas.openxmlformats.org/officeDocument/2006/relationships/image" Target="../media/image139.svg"/><Relationship Id="rId21" Type="http://schemas.openxmlformats.org/officeDocument/2006/relationships/image" Target="../media/image31.png"/><Relationship Id="rId7" Type="http://schemas.openxmlformats.org/officeDocument/2006/relationships/image" Target="../media/image6.svg"/><Relationship Id="rId12" Type="http://schemas.openxmlformats.org/officeDocument/2006/relationships/image" Target="../media/image17.png"/><Relationship Id="rId17" Type="http://schemas.openxmlformats.org/officeDocument/2006/relationships/image" Target="../media/image151.svg"/><Relationship Id="rId25" Type="http://schemas.openxmlformats.org/officeDocument/2006/relationships/image" Target="../media/image154.svg"/><Relationship Id="rId33" Type="http://schemas.openxmlformats.org/officeDocument/2006/relationships/image" Target="../media/image114.svg"/><Relationship Id="rId2" Type="http://schemas.openxmlformats.org/officeDocument/2006/relationships/image" Target="../media/image77.png"/><Relationship Id="rId16" Type="http://schemas.openxmlformats.org/officeDocument/2006/relationships/image" Target="../media/image150.png"/><Relationship Id="rId20" Type="http://schemas.openxmlformats.org/officeDocument/2006/relationships/image" Target="../media/image30.png"/><Relationship Id="rId29" Type="http://schemas.openxmlformats.org/officeDocument/2006/relationships/image" Target="../media/image36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.png"/><Relationship Id="rId11" Type="http://schemas.openxmlformats.org/officeDocument/2006/relationships/image" Target="../media/image138.svg"/><Relationship Id="rId24" Type="http://schemas.openxmlformats.org/officeDocument/2006/relationships/image" Target="../media/image153.png"/><Relationship Id="rId32" Type="http://schemas.openxmlformats.org/officeDocument/2006/relationships/image" Target="../media/image113.png"/><Relationship Id="rId5" Type="http://schemas.openxmlformats.org/officeDocument/2006/relationships/image" Target="../media/image141.svg"/><Relationship Id="rId15" Type="http://schemas.openxmlformats.org/officeDocument/2006/relationships/image" Target="../media/image147.svg"/><Relationship Id="rId23" Type="http://schemas.openxmlformats.org/officeDocument/2006/relationships/image" Target="../media/image32.png"/><Relationship Id="rId28" Type="http://schemas.openxmlformats.org/officeDocument/2006/relationships/image" Target="../media/image35.png"/><Relationship Id="rId10" Type="http://schemas.openxmlformats.org/officeDocument/2006/relationships/image" Target="../media/image137.png"/><Relationship Id="rId19" Type="http://schemas.openxmlformats.org/officeDocument/2006/relationships/image" Target="../media/image149.svg"/><Relationship Id="rId31" Type="http://schemas.openxmlformats.org/officeDocument/2006/relationships/image" Target="../media/image157.svg"/><Relationship Id="rId4" Type="http://schemas.openxmlformats.org/officeDocument/2006/relationships/image" Target="../media/image140.png"/><Relationship Id="rId9" Type="http://schemas.openxmlformats.org/officeDocument/2006/relationships/image" Target="../media/image136.svg"/><Relationship Id="rId14" Type="http://schemas.openxmlformats.org/officeDocument/2006/relationships/image" Target="../media/image19.png"/><Relationship Id="rId22" Type="http://schemas.openxmlformats.org/officeDocument/2006/relationships/image" Target="../media/image152.png"/><Relationship Id="rId27" Type="http://schemas.openxmlformats.org/officeDocument/2006/relationships/image" Target="../media/image155.svg"/><Relationship Id="rId30" Type="http://schemas.openxmlformats.org/officeDocument/2006/relationships/image" Target="../media/image156.png"/><Relationship Id="rId8" Type="http://schemas.openxmlformats.org/officeDocument/2006/relationships/image" Target="../media/image135.png"/></Relationships>
</file>

<file path=ppt/slides/_rels/slide1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svg"/><Relationship Id="rId3" Type="http://schemas.openxmlformats.org/officeDocument/2006/relationships/image" Target="../media/image5.png"/><Relationship Id="rId7" Type="http://schemas.openxmlformats.org/officeDocument/2006/relationships/image" Target="../media/image13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36.svg"/><Relationship Id="rId5" Type="http://schemas.openxmlformats.org/officeDocument/2006/relationships/image" Target="../media/image135.png"/><Relationship Id="rId4" Type="http://schemas.openxmlformats.org/officeDocument/2006/relationships/image" Target="../media/image6.svg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13" Type="http://schemas.openxmlformats.org/officeDocument/2006/relationships/image" Target="../media/image144.png"/><Relationship Id="rId18" Type="http://schemas.openxmlformats.org/officeDocument/2006/relationships/image" Target="../media/image147.svg"/><Relationship Id="rId3" Type="http://schemas.openxmlformats.org/officeDocument/2006/relationships/image" Target="../media/image139.svg"/><Relationship Id="rId21" Type="http://schemas.openxmlformats.org/officeDocument/2006/relationships/image" Target="../media/image148.png"/><Relationship Id="rId7" Type="http://schemas.openxmlformats.org/officeDocument/2006/relationships/image" Target="../media/image6.svg"/><Relationship Id="rId12" Type="http://schemas.openxmlformats.org/officeDocument/2006/relationships/image" Target="../media/image143.png"/><Relationship Id="rId17" Type="http://schemas.openxmlformats.org/officeDocument/2006/relationships/image" Target="../media/image19.png"/><Relationship Id="rId2" Type="http://schemas.openxmlformats.org/officeDocument/2006/relationships/image" Target="../media/image77.png"/><Relationship Id="rId16" Type="http://schemas.openxmlformats.org/officeDocument/2006/relationships/image" Target="../media/image146.svg"/><Relationship Id="rId20" Type="http://schemas.openxmlformats.org/officeDocument/2006/relationships/image" Target="../media/image58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.png"/><Relationship Id="rId11" Type="http://schemas.openxmlformats.org/officeDocument/2006/relationships/image" Target="../media/image142.png"/><Relationship Id="rId5" Type="http://schemas.openxmlformats.org/officeDocument/2006/relationships/image" Target="../media/image141.svg"/><Relationship Id="rId15" Type="http://schemas.openxmlformats.org/officeDocument/2006/relationships/image" Target="../media/image17.png"/><Relationship Id="rId10" Type="http://schemas.openxmlformats.org/officeDocument/2006/relationships/image" Target="../media/image67.png"/><Relationship Id="rId19" Type="http://schemas.openxmlformats.org/officeDocument/2006/relationships/image" Target="../media/image57.png"/><Relationship Id="rId4" Type="http://schemas.openxmlformats.org/officeDocument/2006/relationships/image" Target="../media/image140.png"/><Relationship Id="rId9" Type="http://schemas.openxmlformats.org/officeDocument/2006/relationships/image" Target="../media/image136.svg"/><Relationship Id="rId14" Type="http://schemas.openxmlformats.org/officeDocument/2006/relationships/image" Target="../media/image145.png"/><Relationship Id="rId22" Type="http://schemas.openxmlformats.org/officeDocument/2006/relationships/image" Target="../media/image149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/Relationships>
</file>

<file path=ppt/slides/_rels/slide2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svg"/><Relationship Id="rId3" Type="http://schemas.openxmlformats.org/officeDocument/2006/relationships/image" Target="../media/image5.png"/><Relationship Id="rId7" Type="http://schemas.openxmlformats.org/officeDocument/2006/relationships/image" Target="../media/image13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36.svg"/><Relationship Id="rId5" Type="http://schemas.openxmlformats.org/officeDocument/2006/relationships/image" Target="../media/image135.png"/><Relationship Id="rId4" Type="http://schemas.openxmlformats.org/officeDocument/2006/relationships/image" Target="../media/image6.svg"/></Relationships>
</file>

<file path=ppt/slides/_rels/slide2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13" Type="http://schemas.openxmlformats.org/officeDocument/2006/relationships/image" Target="../media/image142.png"/><Relationship Id="rId18" Type="http://schemas.openxmlformats.org/officeDocument/2006/relationships/image" Target="../media/image146.svg"/><Relationship Id="rId3" Type="http://schemas.openxmlformats.org/officeDocument/2006/relationships/image" Target="../media/image139.svg"/><Relationship Id="rId21" Type="http://schemas.openxmlformats.org/officeDocument/2006/relationships/image" Target="../media/image57.png"/><Relationship Id="rId7" Type="http://schemas.openxmlformats.org/officeDocument/2006/relationships/image" Target="../media/image6.svg"/><Relationship Id="rId12" Type="http://schemas.openxmlformats.org/officeDocument/2006/relationships/image" Target="../media/image138.svg"/><Relationship Id="rId17" Type="http://schemas.openxmlformats.org/officeDocument/2006/relationships/image" Target="../media/image17.png"/><Relationship Id="rId2" Type="http://schemas.openxmlformats.org/officeDocument/2006/relationships/image" Target="../media/image77.png"/><Relationship Id="rId16" Type="http://schemas.openxmlformats.org/officeDocument/2006/relationships/image" Target="../media/image145.png"/><Relationship Id="rId20" Type="http://schemas.openxmlformats.org/officeDocument/2006/relationships/image" Target="../media/image147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.png"/><Relationship Id="rId11" Type="http://schemas.openxmlformats.org/officeDocument/2006/relationships/image" Target="../media/image137.png"/><Relationship Id="rId24" Type="http://schemas.openxmlformats.org/officeDocument/2006/relationships/image" Target="../media/image149.svg"/><Relationship Id="rId5" Type="http://schemas.openxmlformats.org/officeDocument/2006/relationships/image" Target="../media/image141.svg"/><Relationship Id="rId15" Type="http://schemas.openxmlformats.org/officeDocument/2006/relationships/image" Target="../media/image144.png"/><Relationship Id="rId23" Type="http://schemas.openxmlformats.org/officeDocument/2006/relationships/image" Target="../media/image148.png"/><Relationship Id="rId10" Type="http://schemas.openxmlformats.org/officeDocument/2006/relationships/image" Target="../media/image67.png"/><Relationship Id="rId19" Type="http://schemas.openxmlformats.org/officeDocument/2006/relationships/image" Target="../media/image19.png"/><Relationship Id="rId4" Type="http://schemas.openxmlformats.org/officeDocument/2006/relationships/image" Target="../media/image140.png"/><Relationship Id="rId9" Type="http://schemas.openxmlformats.org/officeDocument/2006/relationships/image" Target="../media/image136.svg"/><Relationship Id="rId14" Type="http://schemas.openxmlformats.org/officeDocument/2006/relationships/image" Target="../media/image143.png"/><Relationship Id="rId22" Type="http://schemas.openxmlformats.org/officeDocument/2006/relationships/image" Target="../media/image58.svg"/></Relationships>
</file>

<file path=ppt/slides/_rels/slide2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svg"/><Relationship Id="rId3" Type="http://schemas.openxmlformats.org/officeDocument/2006/relationships/image" Target="../media/image5.png"/><Relationship Id="rId7" Type="http://schemas.openxmlformats.org/officeDocument/2006/relationships/image" Target="../media/image13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36.svg"/><Relationship Id="rId5" Type="http://schemas.openxmlformats.org/officeDocument/2006/relationships/image" Target="../media/image135.png"/><Relationship Id="rId4" Type="http://schemas.openxmlformats.org/officeDocument/2006/relationships/image" Target="../media/image6.svg"/></Relationships>
</file>

<file path=ppt/slides/_rels/slide20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46.svg"/><Relationship Id="rId18" Type="http://schemas.openxmlformats.org/officeDocument/2006/relationships/image" Target="../media/image148.png"/><Relationship Id="rId26" Type="http://schemas.openxmlformats.org/officeDocument/2006/relationships/image" Target="../media/image55.png"/><Relationship Id="rId3" Type="http://schemas.openxmlformats.org/officeDocument/2006/relationships/image" Target="../media/image139.svg"/><Relationship Id="rId21" Type="http://schemas.openxmlformats.org/officeDocument/2006/relationships/image" Target="../media/image31.png"/><Relationship Id="rId7" Type="http://schemas.openxmlformats.org/officeDocument/2006/relationships/image" Target="../media/image6.svg"/><Relationship Id="rId12" Type="http://schemas.openxmlformats.org/officeDocument/2006/relationships/image" Target="../media/image17.png"/><Relationship Id="rId17" Type="http://schemas.openxmlformats.org/officeDocument/2006/relationships/image" Target="../media/image151.svg"/><Relationship Id="rId25" Type="http://schemas.openxmlformats.org/officeDocument/2006/relationships/image" Target="../media/image154.svg"/><Relationship Id="rId33" Type="http://schemas.openxmlformats.org/officeDocument/2006/relationships/image" Target="../media/image114.svg"/><Relationship Id="rId2" Type="http://schemas.openxmlformats.org/officeDocument/2006/relationships/image" Target="../media/image77.png"/><Relationship Id="rId16" Type="http://schemas.openxmlformats.org/officeDocument/2006/relationships/image" Target="../media/image150.png"/><Relationship Id="rId20" Type="http://schemas.openxmlformats.org/officeDocument/2006/relationships/image" Target="../media/image30.png"/><Relationship Id="rId29" Type="http://schemas.openxmlformats.org/officeDocument/2006/relationships/image" Target="../media/image36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.png"/><Relationship Id="rId11" Type="http://schemas.openxmlformats.org/officeDocument/2006/relationships/image" Target="../media/image138.svg"/><Relationship Id="rId24" Type="http://schemas.openxmlformats.org/officeDocument/2006/relationships/image" Target="../media/image153.png"/><Relationship Id="rId32" Type="http://schemas.openxmlformats.org/officeDocument/2006/relationships/image" Target="../media/image113.png"/><Relationship Id="rId5" Type="http://schemas.openxmlformats.org/officeDocument/2006/relationships/image" Target="../media/image141.svg"/><Relationship Id="rId15" Type="http://schemas.openxmlformats.org/officeDocument/2006/relationships/image" Target="../media/image147.svg"/><Relationship Id="rId23" Type="http://schemas.openxmlformats.org/officeDocument/2006/relationships/image" Target="../media/image32.png"/><Relationship Id="rId28" Type="http://schemas.openxmlformats.org/officeDocument/2006/relationships/image" Target="../media/image35.png"/><Relationship Id="rId10" Type="http://schemas.openxmlformats.org/officeDocument/2006/relationships/image" Target="../media/image137.png"/><Relationship Id="rId19" Type="http://schemas.openxmlformats.org/officeDocument/2006/relationships/image" Target="../media/image149.svg"/><Relationship Id="rId31" Type="http://schemas.openxmlformats.org/officeDocument/2006/relationships/image" Target="../media/image157.svg"/><Relationship Id="rId4" Type="http://schemas.openxmlformats.org/officeDocument/2006/relationships/image" Target="../media/image140.png"/><Relationship Id="rId9" Type="http://schemas.openxmlformats.org/officeDocument/2006/relationships/image" Target="../media/image136.svg"/><Relationship Id="rId14" Type="http://schemas.openxmlformats.org/officeDocument/2006/relationships/image" Target="../media/image19.png"/><Relationship Id="rId22" Type="http://schemas.openxmlformats.org/officeDocument/2006/relationships/image" Target="../media/image152.png"/><Relationship Id="rId27" Type="http://schemas.openxmlformats.org/officeDocument/2006/relationships/image" Target="../media/image155.svg"/><Relationship Id="rId30" Type="http://schemas.openxmlformats.org/officeDocument/2006/relationships/image" Target="../media/image156.png"/><Relationship Id="rId8" Type="http://schemas.openxmlformats.org/officeDocument/2006/relationships/image" Target="../media/image135.png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58.png"/><Relationship Id="rId4" Type="http://schemas.openxmlformats.org/officeDocument/2006/relationships/image" Target="../media/image6.svg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58.png"/><Relationship Id="rId4" Type="http://schemas.openxmlformats.org/officeDocument/2006/relationships/image" Target="../media/image6.svg"/></Relationships>
</file>

<file path=ppt/slides/_rels/slide2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13" Type="http://schemas.openxmlformats.org/officeDocument/2006/relationships/image" Target="../media/image144.png"/><Relationship Id="rId18" Type="http://schemas.openxmlformats.org/officeDocument/2006/relationships/image" Target="../media/image147.svg"/><Relationship Id="rId3" Type="http://schemas.openxmlformats.org/officeDocument/2006/relationships/image" Target="../media/image139.svg"/><Relationship Id="rId21" Type="http://schemas.openxmlformats.org/officeDocument/2006/relationships/image" Target="../media/image148.png"/><Relationship Id="rId7" Type="http://schemas.openxmlformats.org/officeDocument/2006/relationships/image" Target="../media/image6.svg"/><Relationship Id="rId12" Type="http://schemas.openxmlformats.org/officeDocument/2006/relationships/image" Target="../media/image143.png"/><Relationship Id="rId17" Type="http://schemas.openxmlformats.org/officeDocument/2006/relationships/image" Target="../media/image19.png"/><Relationship Id="rId2" Type="http://schemas.openxmlformats.org/officeDocument/2006/relationships/image" Target="../media/image77.png"/><Relationship Id="rId16" Type="http://schemas.openxmlformats.org/officeDocument/2006/relationships/image" Target="../media/image146.svg"/><Relationship Id="rId20" Type="http://schemas.openxmlformats.org/officeDocument/2006/relationships/image" Target="../media/image58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.png"/><Relationship Id="rId11" Type="http://schemas.openxmlformats.org/officeDocument/2006/relationships/image" Target="../media/image142.png"/><Relationship Id="rId24" Type="http://schemas.openxmlformats.org/officeDocument/2006/relationships/image" Target="../media/image92.tiff"/><Relationship Id="rId5" Type="http://schemas.openxmlformats.org/officeDocument/2006/relationships/image" Target="../media/image141.svg"/><Relationship Id="rId15" Type="http://schemas.openxmlformats.org/officeDocument/2006/relationships/image" Target="../media/image17.png"/><Relationship Id="rId23" Type="http://schemas.openxmlformats.org/officeDocument/2006/relationships/image" Target="../media/image158.png"/><Relationship Id="rId10" Type="http://schemas.openxmlformats.org/officeDocument/2006/relationships/image" Target="../media/image67.png"/><Relationship Id="rId19" Type="http://schemas.openxmlformats.org/officeDocument/2006/relationships/image" Target="../media/image57.png"/><Relationship Id="rId4" Type="http://schemas.openxmlformats.org/officeDocument/2006/relationships/image" Target="../media/image140.png"/><Relationship Id="rId9" Type="http://schemas.openxmlformats.org/officeDocument/2006/relationships/image" Target="../media/image136.svg"/><Relationship Id="rId14" Type="http://schemas.openxmlformats.org/officeDocument/2006/relationships/image" Target="../media/image145.png"/><Relationship Id="rId22" Type="http://schemas.openxmlformats.org/officeDocument/2006/relationships/image" Target="../media/image149.svg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13" Type="http://schemas.openxmlformats.org/officeDocument/2006/relationships/image" Target="../media/image30.png"/><Relationship Id="rId18" Type="http://schemas.openxmlformats.org/officeDocument/2006/relationships/image" Target="../media/image102.png"/><Relationship Id="rId3" Type="http://schemas.openxmlformats.org/officeDocument/2006/relationships/image" Target="../media/image88.svg"/><Relationship Id="rId21" Type="http://schemas.openxmlformats.org/officeDocument/2006/relationships/image" Target="../media/image105.svg"/><Relationship Id="rId7" Type="http://schemas.openxmlformats.org/officeDocument/2006/relationships/image" Target="../media/image92.tiff"/><Relationship Id="rId12" Type="http://schemas.openxmlformats.org/officeDocument/2006/relationships/image" Target="../media/image32.png"/><Relationship Id="rId17" Type="http://schemas.openxmlformats.org/officeDocument/2006/relationships/image" Target="../media/image101.svg"/><Relationship Id="rId2" Type="http://schemas.openxmlformats.org/officeDocument/2006/relationships/image" Target="../media/image87.png"/><Relationship Id="rId16" Type="http://schemas.openxmlformats.org/officeDocument/2006/relationships/image" Target="../media/image100.png"/><Relationship Id="rId20" Type="http://schemas.openxmlformats.org/officeDocument/2006/relationships/image" Target="../media/image104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91.svg"/><Relationship Id="rId11" Type="http://schemas.openxmlformats.org/officeDocument/2006/relationships/image" Target="../media/image6.svg"/><Relationship Id="rId5" Type="http://schemas.openxmlformats.org/officeDocument/2006/relationships/image" Target="../media/image90.png"/><Relationship Id="rId15" Type="http://schemas.openxmlformats.org/officeDocument/2006/relationships/image" Target="../media/image68.png"/><Relationship Id="rId10" Type="http://schemas.openxmlformats.org/officeDocument/2006/relationships/image" Target="../media/image5.png"/><Relationship Id="rId19" Type="http://schemas.openxmlformats.org/officeDocument/2006/relationships/image" Target="../media/image103.svg"/><Relationship Id="rId4" Type="http://schemas.openxmlformats.org/officeDocument/2006/relationships/image" Target="../media/image89.tiff"/><Relationship Id="rId9" Type="http://schemas.openxmlformats.org/officeDocument/2006/relationships/image" Target="../media/image86.svg"/><Relationship Id="rId14" Type="http://schemas.openxmlformats.org/officeDocument/2006/relationships/image" Target="../media/image31.png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13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78.png"/><Relationship Id="rId21" Type="http://schemas.openxmlformats.org/officeDocument/2006/relationships/image" Target="../media/image173.png"/><Relationship Id="rId42" Type="http://schemas.openxmlformats.org/officeDocument/2006/relationships/image" Target="../media/image44.png"/><Relationship Id="rId47" Type="http://schemas.openxmlformats.org/officeDocument/2006/relationships/image" Target="../media/image192.png"/><Relationship Id="rId63" Type="http://schemas.openxmlformats.org/officeDocument/2006/relationships/image" Target="../media/image145.png"/><Relationship Id="rId68" Type="http://schemas.openxmlformats.org/officeDocument/2006/relationships/image" Target="../media/image206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31.png"/><Relationship Id="rId29" Type="http://schemas.openxmlformats.org/officeDocument/2006/relationships/image" Target="../media/image181.png"/><Relationship Id="rId11" Type="http://schemas.openxmlformats.org/officeDocument/2006/relationships/image" Target="../media/image167.png"/><Relationship Id="rId24" Type="http://schemas.openxmlformats.org/officeDocument/2006/relationships/image" Target="../media/image176.png"/><Relationship Id="rId32" Type="http://schemas.openxmlformats.org/officeDocument/2006/relationships/image" Target="../media/image184.png"/><Relationship Id="rId37" Type="http://schemas.openxmlformats.org/officeDocument/2006/relationships/image" Target="../media/image83.png"/><Relationship Id="rId40" Type="http://schemas.openxmlformats.org/officeDocument/2006/relationships/image" Target="../media/image29.png"/><Relationship Id="rId45" Type="http://schemas.openxmlformats.org/officeDocument/2006/relationships/image" Target="../media/image190.png"/><Relationship Id="rId53" Type="http://schemas.openxmlformats.org/officeDocument/2006/relationships/image" Target="../media/image197.png"/><Relationship Id="rId58" Type="http://schemas.openxmlformats.org/officeDocument/2006/relationships/image" Target="../media/image199.png"/><Relationship Id="rId66" Type="http://schemas.openxmlformats.org/officeDocument/2006/relationships/image" Target="../media/image204.png"/><Relationship Id="rId74" Type="http://schemas.openxmlformats.org/officeDocument/2006/relationships/image" Target="../media/image212.png"/><Relationship Id="rId5" Type="http://schemas.openxmlformats.org/officeDocument/2006/relationships/image" Target="../media/image161.png"/><Relationship Id="rId61" Type="http://schemas.openxmlformats.org/officeDocument/2006/relationships/image" Target="../media/image201.png"/><Relationship Id="rId19" Type="http://schemas.openxmlformats.org/officeDocument/2006/relationships/image" Target="../media/image152.png"/><Relationship Id="rId14" Type="http://schemas.openxmlformats.org/officeDocument/2006/relationships/image" Target="../media/image169.png"/><Relationship Id="rId22" Type="http://schemas.openxmlformats.org/officeDocument/2006/relationships/image" Target="../media/image174.png"/><Relationship Id="rId27" Type="http://schemas.openxmlformats.org/officeDocument/2006/relationships/image" Target="../media/image179.png"/><Relationship Id="rId30" Type="http://schemas.openxmlformats.org/officeDocument/2006/relationships/image" Target="../media/image182.png"/><Relationship Id="rId35" Type="http://schemas.openxmlformats.org/officeDocument/2006/relationships/image" Target="../media/image81.png"/><Relationship Id="rId43" Type="http://schemas.openxmlformats.org/officeDocument/2006/relationships/image" Target="../media/image188.png"/><Relationship Id="rId48" Type="http://schemas.openxmlformats.org/officeDocument/2006/relationships/image" Target="../media/image193.png"/><Relationship Id="rId56" Type="http://schemas.openxmlformats.org/officeDocument/2006/relationships/image" Target="../media/image143.png"/><Relationship Id="rId64" Type="http://schemas.openxmlformats.org/officeDocument/2006/relationships/image" Target="../media/image203.png"/><Relationship Id="rId69" Type="http://schemas.openxmlformats.org/officeDocument/2006/relationships/image" Target="../media/image207.png"/><Relationship Id="rId8" Type="http://schemas.openxmlformats.org/officeDocument/2006/relationships/image" Target="../media/image164.png"/><Relationship Id="rId51" Type="http://schemas.openxmlformats.org/officeDocument/2006/relationships/image" Target="../media/image196.png"/><Relationship Id="rId72" Type="http://schemas.openxmlformats.org/officeDocument/2006/relationships/image" Target="../media/image210.png"/><Relationship Id="rId3" Type="http://schemas.openxmlformats.org/officeDocument/2006/relationships/image" Target="../media/image159.png"/><Relationship Id="rId12" Type="http://schemas.openxmlformats.org/officeDocument/2006/relationships/image" Target="../media/image168.png"/><Relationship Id="rId17" Type="http://schemas.openxmlformats.org/officeDocument/2006/relationships/image" Target="../media/image170.png"/><Relationship Id="rId25" Type="http://schemas.openxmlformats.org/officeDocument/2006/relationships/image" Target="../media/image177.png"/><Relationship Id="rId33" Type="http://schemas.openxmlformats.org/officeDocument/2006/relationships/image" Target="../media/image185.png"/><Relationship Id="rId38" Type="http://schemas.openxmlformats.org/officeDocument/2006/relationships/image" Target="../media/image32.png"/><Relationship Id="rId46" Type="http://schemas.openxmlformats.org/officeDocument/2006/relationships/image" Target="../media/image191.png"/><Relationship Id="rId59" Type="http://schemas.openxmlformats.org/officeDocument/2006/relationships/image" Target="../media/image67.png"/><Relationship Id="rId67" Type="http://schemas.openxmlformats.org/officeDocument/2006/relationships/image" Target="../media/image205.png"/><Relationship Id="rId20" Type="http://schemas.openxmlformats.org/officeDocument/2006/relationships/image" Target="../media/image172.png"/><Relationship Id="rId41" Type="http://schemas.openxmlformats.org/officeDocument/2006/relationships/image" Target="../media/image84.png"/><Relationship Id="rId54" Type="http://schemas.openxmlformats.org/officeDocument/2006/relationships/image" Target="../media/image198.png"/><Relationship Id="rId62" Type="http://schemas.openxmlformats.org/officeDocument/2006/relationships/image" Target="../media/image202.png"/><Relationship Id="rId70" Type="http://schemas.openxmlformats.org/officeDocument/2006/relationships/image" Target="../media/image208.png"/><Relationship Id="rId75" Type="http://schemas.openxmlformats.org/officeDocument/2006/relationships/image" Target="../media/image2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2.png"/><Relationship Id="rId15" Type="http://schemas.openxmlformats.org/officeDocument/2006/relationships/image" Target="../media/image30.png"/><Relationship Id="rId23" Type="http://schemas.openxmlformats.org/officeDocument/2006/relationships/image" Target="../media/image175.png"/><Relationship Id="rId28" Type="http://schemas.openxmlformats.org/officeDocument/2006/relationships/image" Target="../media/image180.png"/><Relationship Id="rId36" Type="http://schemas.openxmlformats.org/officeDocument/2006/relationships/image" Target="../media/image82.png"/><Relationship Id="rId49" Type="http://schemas.openxmlformats.org/officeDocument/2006/relationships/image" Target="../media/image194.png"/><Relationship Id="rId57" Type="http://schemas.openxmlformats.org/officeDocument/2006/relationships/image" Target="../media/image144.png"/><Relationship Id="rId10" Type="http://schemas.openxmlformats.org/officeDocument/2006/relationships/image" Target="../media/image166.png"/><Relationship Id="rId31" Type="http://schemas.openxmlformats.org/officeDocument/2006/relationships/image" Target="../media/image183.png"/><Relationship Id="rId44" Type="http://schemas.openxmlformats.org/officeDocument/2006/relationships/image" Target="../media/image189.png"/><Relationship Id="rId52" Type="http://schemas.openxmlformats.org/officeDocument/2006/relationships/image" Target="../media/image134.png"/><Relationship Id="rId60" Type="http://schemas.openxmlformats.org/officeDocument/2006/relationships/image" Target="../media/image200.png"/><Relationship Id="rId65" Type="http://schemas.openxmlformats.org/officeDocument/2006/relationships/image" Target="../media/image7.png"/><Relationship Id="rId73" Type="http://schemas.openxmlformats.org/officeDocument/2006/relationships/image" Target="../media/image211.png"/><Relationship Id="rId4" Type="http://schemas.openxmlformats.org/officeDocument/2006/relationships/image" Target="../media/image160.png"/><Relationship Id="rId9" Type="http://schemas.openxmlformats.org/officeDocument/2006/relationships/image" Target="../media/image165.png"/><Relationship Id="rId13" Type="http://schemas.openxmlformats.org/officeDocument/2006/relationships/image" Target="../media/image68.png"/><Relationship Id="rId18" Type="http://schemas.openxmlformats.org/officeDocument/2006/relationships/image" Target="../media/image171.png"/><Relationship Id="rId39" Type="http://schemas.openxmlformats.org/officeDocument/2006/relationships/image" Target="../media/image187.png"/><Relationship Id="rId34" Type="http://schemas.openxmlformats.org/officeDocument/2006/relationships/image" Target="../media/image186.png"/><Relationship Id="rId50" Type="http://schemas.openxmlformats.org/officeDocument/2006/relationships/image" Target="../media/image195.png"/><Relationship Id="rId55" Type="http://schemas.openxmlformats.org/officeDocument/2006/relationships/image" Target="../media/image142.png"/><Relationship Id="rId76" Type="http://schemas.openxmlformats.org/officeDocument/2006/relationships/image" Target="../media/image214.png"/><Relationship Id="rId7" Type="http://schemas.openxmlformats.org/officeDocument/2006/relationships/image" Target="../media/image163.png"/><Relationship Id="rId71" Type="http://schemas.openxmlformats.org/officeDocument/2006/relationships/image" Target="../media/image209.png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/Relationships>
</file>

<file path=ppt/slides/_rels/slide21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23.png"/><Relationship Id="rId18" Type="http://schemas.openxmlformats.org/officeDocument/2006/relationships/image" Target="../media/image228.svg"/><Relationship Id="rId26" Type="http://schemas.openxmlformats.org/officeDocument/2006/relationships/image" Target="../media/image49.svg"/><Relationship Id="rId21" Type="http://schemas.openxmlformats.org/officeDocument/2006/relationships/image" Target="../media/image231.png"/><Relationship Id="rId34" Type="http://schemas.openxmlformats.org/officeDocument/2006/relationships/image" Target="../media/image242.svg"/><Relationship Id="rId7" Type="http://schemas.openxmlformats.org/officeDocument/2006/relationships/image" Target="../media/image219.png"/><Relationship Id="rId12" Type="http://schemas.openxmlformats.org/officeDocument/2006/relationships/image" Target="../media/image28.svg"/><Relationship Id="rId17" Type="http://schemas.openxmlformats.org/officeDocument/2006/relationships/image" Target="../media/image227.png"/><Relationship Id="rId25" Type="http://schemas.openxmlformats.org/officeDocument/2006/relationships/image" Target="../media/image48.png"/><Relationship Id="rId33" Type="http://schemas.openxmlformats.org/officeDocument/2006/relationships/image" Target="../media/image241.png"/><Relationship Id="rId38" Type="http://schemas.openxmlformats.org/officeDocument/2006/relationships/image" Target="../media/image246.svg"/><Relationship Id="rId2" Type="http://schemas.openxmlformats.org/officeDocument/2006/relationships/image" Target="../media/image1.png"/><Relationship Id="rId16" Type="http://schemas.openxmlformats.org/officeDocument/2006/relationships/image" Target="../media/image226.svg"/><Relationship Id="rId20" Type="http://schemas.openxmlformats.org/officeDocument/2006/relationships/image" Target="../media/image230.svg"/><Relationship Id="rId29" Type="http://schemas.openxmlformats.org/officeDocument/2006/relationships/image" Target="../media/image237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18.svg"/><Relationship Id="rId11" Type="http://schemas.openxmlformats.org/officeDocument/2006/relationships/image" Target="../media/image27.png"/><Relationship Id="rId24" Type="http://schemas.openxmlformats.org/officeDocument/2006/relationships/image" Target="../media/image234.svg"/><Relationship Id="rId32" Type="http://schemas.openxmlformats.org/officeDocument/2006/relationships/image" Target="../media/image240.svg"/><Relationship Id="rId37" Type="http://schemas.openxmlformats.org/officeDocument/2006/relationships/image" Target="../media/image245.png"/><Relationship Id="rId5" Type="http://schemas.openxmlformats.org/officeDocument/2006/relationships/image" Target="../media/image217.png"/><Relationship Id="rId15" Type="http://schemas.openxmlformats.org/officeDocument/2006/relationships/image" Target="../media/image225.png"/><Relationship Id="rId23" Type="http://schemas.openxmlformats.org/officeDocument/2006/relationships/image" Target="../media/image233.png"/><Relationship Id="rId28" Type="http://schemas.openxmlformats.org/officeDocument/2006/relationships/image" Target="../media/image236.svg"/><Relationship Id="rId36" Type="http://schemas.openxmlformats.org/officeDocument/2006/relationships/image" Target="../media/image244.svg"/><Relationship Id="rId10" Type="http://schemas.openxmlformats.org/officeDocument/2006/relationships/image" Target="../media/image222.svg"/><Relationship Id="rId19" Type="http://schemas.openxmlformats.org/officeDocument/2006/relationships/image" Target="../media/image229.png"/><Relationship Id="rId31" Type="http://schemas.openxmlformats.org/officeDocument/2006/relationships/image" Target="../media/image239.png"/><Relationship Id="rId4" Type="http://schemas.openxmlformats.org/officeDocument/2006/relationships/image" Target="../media/image216.svg"/><Relationship Id="rId9" Type="http://schemas.openxmlformats.org/officeDocument/2006/relationships/image" Target="../media/image221.png"/><Relationship Id="rId14" Type="http://schemas.openxmlformats.org/officeDocument/2006/relationships/image" Target="../media/image224.svg"/><Relationship Id="rId22" Type="http://schemas.openxmlformats.org/officeDocument/2006/relationships/image" Target="../media/image232.svg"/><Relationship Id="rId27" Type="http://schemas.openxmlformats.org/officeDocument/2006/relationships/image" Target="../media/image235.png"/><Relationship Id="rId30" Type="http://schemas.openxmlformats.org/officeDocument/2006/relationships/image" Target="../media/image238.svg"/><Relationship Id="rId35" Type="http://schemas.openxmlformats.org/officeDocument/2006/relationships/image" Target="../media/image243.png"/><Relationship Id="rId8" Type="http://schemas.openxmlformats.org/officeDocument/2006/relationships/image" Target="../media/image220.svg"/><Relationship Id="rId3" Type="http://schemas.openxmlformats.org/officeDocument/2006/relationships/image" Target="../media/image215.png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6.svg"/><Relationship Id="rId4" Type="http://schemas.openxmlformats.org/officeDocument/2006/relationships/image" Target="../media/image15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6.svg"/><Relationship Id="rId4" Type="http://schemas.openxmlformats.org/officeDocument/2006/relationships/image" Target="../media/image15.sv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7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21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22.sv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7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sv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5.png"/><Relationship Id="rId7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11.svg"/><Relationship Id="rId7" Type="http://schemas.openxmlformats.org/officeDocument/2006/relationships/image" Target="../media/image4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.png"/><Relationship Id="rId5" Type="http://schemas.openxmlformats.org/officeDocument/2006/relationships/image" Target="../media/image13.svg"/><Relationship Id="rId10" Type="http://schemas.openxmlformats.org/officeDocument/2006/relationships/image" Target="../media/image6.svg"/><Relationship Id="rId4" Type="http://schemas.openxmlformats.org/officeDocument/2006/relationships/image" Target="../media/image12.png"/><Relationship Id="rId9" Type="http://schemas.openxmlformats.org/officeDocument/2006/relationships/image" Target="../media/image5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5.png"/><Relationship Id="rId7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10" Type="http://schemas.openxmlformats.org/officeDocument/2006/relationships/image" Target="../media/image13.svg"/><Relationship Id="rId4" Type="http://schemas.openxmlformats.org/officeDocument/2006/relationships/image" Target="../media/image6.svg"/><Relationship Id="rId9" Type="http://schemas.openxmlformats.org/officeDocument/2006/relationships/image" Target="../media/image1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6.sv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5.png"/><Relationship Id="rId7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6.sv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1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5.png"/><Relationship Id="rId7" Type="http://schemas.openxmlformats.org/officeDocument/2006/relationships/image" Target="../media/image11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0.png"/><Relationship Id="rId5" Type="http://schemas.openxmlformats.org/officeDocument/2006/relationships/image" Target="../media/image7.png"/><Relationship Id="rId4" Type="http://schemas.openxmlformats.org/officeDocument/2006/relationships/image" Target="../media/image6.svg"/><Relationship Id="rId9" Type="http://schemas.openxmlformats.org/officeDocument/2006/relationships/image" Target="../media/image13.sv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9.png"/><Relationship Id="rId4" Type="http://schemas.openxmlformats.org/officeDocument/2006/relationships/image" Target="../media/image6.sv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3" Type="http://schemas.openxmlformats.org/officeDocument/2006/relationships/image" Target="../media/image31.png"/><Relationship Id="rId7" Type="http://schemas.openxmlformats.org/officeDocument/2006/relationships/image" Target="../media/image19.png"/><Relationship Id="rId12" Type="http://schemas.openxmlformats.org/officeDocument/2006/relationships/image" Target="../media/image6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3.svg"/><Relationship Id="rId11" Type="http://schemas.openxmlformats.org/officeDocument/2006/relationships/image" Target="../media/image5.png"/><Relationship Id="rId5" Type="http://schemas.openxmlformats.org/officeDocument/2006/relationships/image" Target="../media/image17.png"/><Relationship Id="rId10" Type="http://schemas.openxmlformats.org/officeDocument/2006/relationships/image" Target="../media/image36.svg"/><Relationship Id="rId4" Type="http://schemas.openxmlformats.org/officeDocument/2006/relationships/image" Target="../media/image32.png"/><Relationship Id="rId9" Type="http://schemas.openxmlformats.org/officeDocument/2006/relationships/image" Target="../media/image35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29.png"/><Relationship Id="rId3" Type="http://schemas.openxmlformats.org/officeDocument/2006/relationships/image" Target="../media/image6.svg"/><Relationship Id="rId7" Type="http://schemas.openxmlformats.org/officeDocument/2006/relationships/image" Target="../media/image34.svg"/><Relationship Id="rId12" Type="http://schemas.openxmlformats.org/officeDocument/2006/relationships/image" Target="../media/image3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9.png"/><Relationship Id="rId11" Type="http://schemas.openxmlformats.org/officeDocument/2006/relationships/image" Target="../media/image35.png"/><Relationship Id="rId5" Type="http://schemas.openxmlformats.org/officeDocument/2006/relationships/image" Target="../media/image33.svg"/><Relationship Id="rId10" Type="http://schemas.openxmlformats.org/officeDocument/2006/relationships/image" Target="../media/image31.png"/><Relationship Id="rId4" Type="http://schemas.openxmlformats.org/officeDocument/2006/relationships/image" Target="../media/image17.png"/><Relationship Id="rId9" Type="http://schemas.openxmlformats.org/officeDocument/2006/relationships/image" Target="../media/image3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29.png"/><Relationship Id="rId18" Type="http://schemas.openxmlformats.org/officeDocument/2006/relationships/image" Target="../media/image41.png"/><Relationship Id="rId3" Type="http://schemas.openxmlformats.org/officeDocument/2006/relationships/image" Target="../media/image6.svg"/><Relationship Id="rId7" Type="http://schemas.openxmlformats.org/officeDocument/2006/relationships/image" Target="../media/image34.svg"/><Relationship Id="rId12" Type="http://schemas.openxmlformats.org/officeDocument/2006/relationships/image" Target="../media/image36.svg"/><Relationship Id="rId17" Type="http://schemas.openxmlformats.org/officeDocument/2006/relationships/image" Target="../media/image40.svg"/><Relationship Id="rId2" Type="http://schemas.openxmlformats.org/officeDocument/2006/relationships/image" Target="../media/image5.png"/><Relationship Id="rId16" Type="http://schemas.openxmlformats.org/officeDocument/2006/relationships/image" Target="../media/image39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9.png"/><Relationship Id="rId11" Type="http://schemas.openxmlformats.org/officeDocument/2006/relationships/image" Target="../media/image35.png"/><Relationship Id="rId5" Type="http://schemas.openxmlformats.org/officeDocument/2006/relationships/image" Target="../media/image33.svg"/><Relationship Id="rId15" Type="http://schemas.openxmlformats.org/officeDocument/2006/relationships/image" Target="../media/image38.svg"/><Relationship Id="rId10" Type="http://schemas.openxmlformats.org/officeDocument/2006/relationships/image" Target="../media/image31.png"/><Relationship Id="rId19" Type="http://schemas.openxmlformats.org/officeDocument/2006/relationships/image" Target="../media/image42.svg"/><Relationship Id="rId4" Type="http://schemas.openxmlformats.org/officeDocument/2006/relationships/image" Target="../media/image17.png"/><Relationship Id="rId9" Type="http://schemas.openxmlformats.org/officeDocument/2006/relationships/image" Target="../media/image30.png"/><Relationship Id="rId14" Type="http://schemas.openxmlformats.org/officeDocument/2006/relationships/image" Target="../media/image37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29.png"/><Relationship Id="rId18" Type="http://schemas.openxmlformats.org/officeDocument/2006/relationships/image" Target="../media/image41.png"/><Relationship Id="rId3" Type="http://schemas.openxmlformats.org/officeDocument/2006/relationships/image" Target="../media/image6.svg"/><Relationship Id="rId21" Type="http://schemas.openxmlformats.org/officeDocument/2006/relationships/image" Target="../media/image44.png"/><Relationship Id="rId7" Type="http://schemas.openxmlformats.org/officeDocument/2006/relationships/image" Target="../media/image34.svg"/><Relationship Id="rId12" Type="http://schemas.openxmlformats.org/officeDocument/2006/relationships/image" Target="../media/image36.svg"/><Relationship Id="rId17" Type="http://schemas.openxmlformats.org/officeDocument/2006/relationships/image" Target="../media/image40.svg"/><Relationship Id="rId2" Type="http://schemas.openxmlformats.org/officeDocument/2006/relationships/image" Target="../media/image5.png"/><Relationship Id="rId16" Type="http://schemas.openxmlformats.org/officeDocument/2006/relationships/image" Target="../media/image39.png"/><Relationship Id="rId20" Type="http://schemas.openxmlformats.org/officeDocument/2006/relationships/image" Target="../media/image43.tiff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9.png"/><Relationship Id="rId11" Type="http://schemas.openxmlformats.org/officeDocument/2006/relationships/image" Target="../media/image35.png"/><Relationship Id="rId5" Type="http://schemas.openxmlformats.org/officeDocument/2006/relationships/image" Target="../media/image33.svg"/><Relationship Id="rId15" Type="http://schemas.openxmlformats.org/officeDocument/2006/relationships/image" Target="../media/image38.svg"/><Relationship Id="rId10" Type="http://schemas.openxmlformats.org/officeDocument/2006/relationships/image" Target="../media/image31.png"/><Relationship Id="rId19" Type="http://schemas.openxmlformats.org/officeDocument/2006/relationships/image" Target="../media/image42.svg"/><Relationship Id="rId4" Type="http://schemas.openxmlformats.org/officeDocument/2006/relationships/image" Target="../media/image17.png"/><Relationship Id="rId9" Type="http://schemas.openxmlformats.org/officeDocument/2006/relationships/image" Target="../media/image30.png"/><Relationship Id="rId14" Type="http://schemas.openxmlformats.org/officeDocument/2006/relationships/image" Target="../media/image37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zure/application-gateway-kubernetes-ingress" TargetMode="External"/><Relationship Id="rId2" Type="http://schemas.openxmlformats.org/officeDocument/2006/relationships/hyperlink" Target="https://kubernetes.io/docs/concepts/services-networking/ingress-controllers/" TargetMode="External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azure.microsoft.com/en-in/pricing/details/application-gateway/" TargetMode="Externa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9.png"/><Relationship Id="rId4" Type="http://schemas.openxmlformats.org/officeDocument/2006/relationships/image" Target="../media/image6.sv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29.png"/><Relationship Id="rId3" Type="http://schemas.openxmlformats.org/officeDocument/2006/relationships/image" Target="../media/image6.svg"/><Relationship Id="rId7" Type="http://schemas.openxmlformats.org/officeDocument/2006/relationships/image" Target="../media/image34.svg"/><Relationship Id="rId12" Type="http://schemas.openxmlformats.org/officeDocument/2006/relationships/image" Target="../media/image3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9.png"/><Relationship Id="rId11" Type="http://schemas.openxmlformats.org/officeDocument/2006/relationships/image" Target="../media/image35.png"/><Relationship Id="rId5" Type="http://schemas.openxmlformats.org/officeDocument/2006/relationships/image" Target="../media/image33.svg"/><Relationship Id="rId10" Type="http://schemas.openxmlformats.org/officeDocument/2006/relationships/image" Target="../media/image31.png"/><Relationship Id="rId4" Type="http://schemas.openxmlformats.org/officeDocument/2006/relationships/image" Target="../media/image17.png"/><Relationship Id="rId9" Type="http://schemas.openxmlformats.org/officeDocument/2006/relationships/image" Target="../media/image30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9.png"/><Relationship Id="rId4" Type="http://schemas.openxmlformats.org/officeDocument/2006/relationships/image" Target="../media/image6.sv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29.png"/><Relationship Id="rId3" Type="http://schemas.openxmlformats.org/officeDocument/2006/relationships/image" Target="../media/image6.svg"/><Relationship Id="rId7" Type="http://schemas.openxmlformats.org/officeDocument/2006/relationships/image" Target="../media/image34.svg"/><Relationship Id="rId12" Type="http://schemas.openxmlformats.org/officeDocument/2006/relationships/image" Target="../media/image3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9.png"/><Relationship Id="rId11" Type="http://schemas.openxmlformats.org/officeDocument/2006/relationships/image" Target="../media/image35.png"/><Relationship Id="rId5" Type="http://schemas.openxmlformats.org/officeDocument/2006/relationships/image" Target="../media/image33.svg"/><Relationship Id="rId10" Type="http://schemas.openxmlformats.org/officeDocument/2006/relationships/image" Target="../media/image31.png"/><Relationship Id="rId4" Type="http://schemas.openxmlformats.org/officeDocument/2006/relationships/image" Target="../media/image17.png"/><Relationship Id="rId9" Type="http://schemas.openxmlformats.org/officeDocument/2006/relationships/image" Target="../media/image30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6.sv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9.svg"/><Relationship Id="rId7" Type="http://schemas.openxmlformats.org/officeDocument/2006/relationships/image" Target="../media/image38.sv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7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5.png"/><Relationship Id="rId7" Type="http://schemas.openxmlformats.org/officeDocument/2006/relationships/image" Target="../media/image38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7.png"/><Relationship Id="rId5" Type="http://schemas.openxmlformats.org/officeDocument/2006/relationships/image" Target="../media/image29.png"/><Relationship Id="rId4" Type="http://schemas.openxmlformats.org/officeDocument/2006/relationships/image" Target="../media/image6.svg"/><Relationship Id="rId9" Type="http://schemas.openxmlformats.org/officeDocument/2006/relationships/image" Target="../media/image40.sv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29.png"/><Relationship Id="rId18" Type="http://schemas.openxmlformats.org/officeDocument/2006/relationships/image" Target="../media/image41.png"/><Relationship Id="rId3" Type="http://schemas.openxmlformats.org/officeDocument/2006/relationships/image" Target="../media/image6.svg"/><Relationship Id="rId7" Type="http://schemas.openxmlformats.org/officeDocument/2006/relationships/image" Target="../media/image34.svg"/><Relationship Id="rId12" Type="http://schemas.openxmlformats.org/officeDocument/2006/relationships/image" Target="../media/image36.svg"/><Relationship Id="rId17" Type="http://schemas.openxmlformats.org/officeDocument/2006/relationships/image" Target="../media/image40.svg"/><Relationship Id="rId2" Type="http://schemas.openxmlformats.org/officeDocument/2006/relationships/image" Target="../media/image5.png"/><Relationship Id="rId16" Type="http://schemas.openxmlformats.org/officeDocument/2006/relationships/image" Target="../media/image39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9.png"/><Relationship Id="rId11" Type="http://schemas.openxmlformats.org/officeDocument/2006/relationships/image" Target="../media/image35.png"/><Relationship Id="rId5" Type="http://schemas.openxmlformats.org/officeDocument/2006/relationships/image" Target="../media/image33.svg"/><Relationship Id="rId15" Type="http://schemas.openxmlformats.org/officeDocument/2006/relationships/image" Target="../media/image38.svg"/><Relationship Id="rId10" Type="http://schemas.openxmlformats.org/officeDocument/2006/relationships/image" Target="../media/image31.png"/><Relationship Id="rId19" Type="http://schemas.openxmlformats.org/officeDocument/2006/relationships/image" Target="../media/image42.svg"/><Relationship Id="rId4" Type="http://schemas.openxmlformats.org/officeDocument/2006/relationships/image" Target="../media/image17.png"/><Relationship Id="rId9" Type="http://schemas.openxmlformats.org/officeDocument/2006/relationships/image" Target="../media/image30.png"/><Relationship Id="rId14" Type="http://schemas.openxmlformats.org/officeDocument/2006/relationships/image" Target="../media/image37.pn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5.png"/><Relationship Id="rId7" Type="http://schemas.openxmlformats.org/officeDocument/2006/relationships/image" Target="../media/image11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0.png"/><Relationship Id="rId5" Type="http://schemas.openxmlformats.org/officeDocument/2006/relationships/image" Target="../media/image7.png"/><Relationship Id="rId4" Type="http://schemas.openxmlformats.org/officeDocument/2006/relationships/image" Target="../media/image6.svg"/><Relationship Id="rId9" Type="http://schemas.openxmlformats.org/officeDocument/2006/relationships/image" Target="../media/image13.sv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1.xml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5.png"/><Relationship Id="rId7" Type="http://schemas.openxmlformats.org/officeDocument/2006/relationships/image" Target="../media/image38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7.png"/><Relationship Id="rId5" Type="http://schemas.openxmlformats.org/officeDocument/2006/relationships/image" Target="../media/image29.png"/><Relationship Id="rId4" Type="http://schemas.openxmlformats.org/officeDocument/2006/relationships/image" Target="../media/image6.svg"/><Relationship Id="rId9" Type="http://schemas.openxmlformats.org/officeDocument/2006/relationships/image" Target="../media/image40.sv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29.png"/><Relationship Id="rId18" Type="http://schemas.openxmlformats.org/officeDocument/2006/relationships/image" Target="../media/image41.png"/><Relationship Id="rId3" Type="http://schemas.openxmlformats.org/officeDocument/2006/relationships/image" Target="../media/image6.svg"/><Relationship Id="rId21" Type="http://schemas.openxmlformats.org/officeDocument/2006/relationships/image" Target="../media/image58.svg"/><Relationship Id="rId7" Type="http://schemas.openxmlformats.org/officeDocument/2006/relationships/image" Target="../media/image34.svg"/><Relationship Id="rId12" Type="http://schemas.openxmlformats.org/officeDocument/2006/relationships/image" Target="../media/image56.svg"/><Relationship Id="rId17" Type="http://schemas.openxmlformats.org/officeDocument/2006/relationships/image" Target="../media/image40.svg"/><Relationship Id="rId2" Type="http://schemas.openxmlformats.org/officeDocument/2006/relationships/image" Target="../media/image5.png"/><Relationship Id="rId16" Type="http://schemas.openxmlformats.org/officeDocument/2006/relationships/image" Target="../media/image39.png"/><Relationship Id="rId20" Type="http://schemas.openxmlformats.org/officeDocument/2006/relationships/image" Target="../media/image57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9.png"/><Relationship Id="rId11" Type="http://schemas.openxmlformats.org/officeDocument/2006/relationships/image" Target="../media/image55.png"/><Relationship Id="rId5" Type="http://schemas.openxmlformats.org/officeDocument/2006/relationships/image" Target="../media/image33.svg"/><Relationship Id="rId15" Type="http://schemas.openxmlformats.org/officeDocument/2006/relationships/image" Target="../media/image38.svg"/><Relationship Id="rId23" Type="http://schemas.openxmlformats.org/officeDocument/2006/relationships/image" Target="../media/image60.svg"/><Relationship Id="rId10" Type="http://schemas.openxmlformats.org/officeDocument/2006/relationships/image" Target="../media/image31.png"/><Relationship Id="rId19" Type="http://schemas.openxmlformats.org/officeDocument/2006/relationships/image" Target="../media/image42.svg"/><Relationship Id="rId4" Type="http://schemas.openxmlformats.org/officeDocument/2006/relationships/image" Target="../media/image17.png"/><Relationship Id="rId9" Type="http://schemas.openxmlformats.org/officeDocument/2006/relationships/image" Target="../media/image30.png"/><Relationship Id="rId14" Type="http://schemas.openxmlformats.org/officeDocument/2006/relationships/image" Target="../media/image37.png"/><Relationship Id="rId22" Type="http://schemas.openxmlformats.org/officeDocument/2006/relationships/image" Target="../media/image59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1.xml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5.png"/><Relationship Id="rId7" Type="http://schemas.openxmlformats.org/officeDocument/2006/relationships/image" Target="../media/image38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7.png"/><Relationship Id="rId11" Type="http://schemas.openxmlformats.org/officeDocument/2006/relationships/image" Target="../media/image43.tiff"/><Relationship Id="rId5" Type="http://schemas.openxmlformats.org/officeDocument/2006/relationships/image" Target="../media/image29.png"/><Relationship Id="rId10" Type="http://schemas.openxmlformats.org/officeDocument/2006/relationships/image" Target="../media/image63.tiff"/><Relationship Id="rId4" Type="http://schemas.openxmlformats.org/officeDocument/2006/relationships/image" Target="../media/image6.svg"/><Relationship Id="rId9" Type="http://schemas.openxmlformats.org/officeDocument/2006/relationships/image" Target="../media/image40.svg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1.xml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29.png"/><Relationship Id="rId18" Type="http://schemas.openxmlformats.org/officeDocument/2006/relationships/image" Target="../media/image41.png"/><Relationship Id="rId3" Type="http://schemas.openxmlformats.org/officeDocument/2006/relationships/image" Target="../media/image6.svg"/><Relationship Id="rId21" Type="http://schemas.openxmlformats.org/officeDocument/2006/relationships/image" Target="../media/image44.png"/><Relationship Id="rId7" Type="http://schemas.openxmlformats.org/officeDocument/2006/relationships/image" Target="../media/image34.svg"/><Relationship Id="rId12" Type="http://schemas.openxmlformats.org/officeDocument/2006/relationships/image" Target="../media/image36.svg"/><Relationship Id="rId17" Type="http://schemas.openxmlformats.org/officeDocument/2006/relationships/image" Target="../media/image40.svg"/><Relationship Id="rId2" Type="http://schemas.openxmlformats.org/officeDocument/2006/relationships/image" Target="../media/image5.png"/><Relationship Id="rId16" Type="http://schemas.openxmlformats.org/officeDocument/2006/relationships/image" Target="../media/image39.png"/><Relationship Id="rId20" Type="http://schemas.openxmlformats.org/officeDocument/2006/relationships/image" Target="../media/image43.tiff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9.png"/><Relationship Id="rId11" Type="http://schemas.openxmlformats.org/officeDocument/2006/relationships/image" Target="../media/image35.png"/><Relationship Id="rId5" Type="http://schemas.openxmlformats.org/officeDocument/2006/relationships/image" Target="../media/image33.svg"/><Relationship Id="rId15" Type="http://schemas.openxmlformats.org/officeDocument/2006/relationships/image" Target="../media/image38.svg"/><Relationship Id="rId10" Type="http://schemas.openxmlformats.org/officeDocument/2006/relationships/image" Target="../media/image31.png"/><Relationship Id="rId19" Type="http://schemas.openxmlformats.org/officeDocument/2006/relationships/image" Target="../media/image42.svg"/><Relationship Id="rId4" Type="http://schemas.openxmlformats.org/officeDocument/2006/relationships/image" Target="../media/image17.png"/><Relationship Id="rId9" Type="http://schemas.openxmlformats.org/officeDocument/2006/relationships/image" Target="../media/image30.png"/><Relationship Id="rId14" Type="http://schemas.openxmlformats.org/officeDocument/2006/relationships/image" Target="../media/image37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2062" y="4302049"/>
            <a:ext cx="13170419" cy="1926324"/>
          </a:xfrm>
        </p:spPr>
        <p:txBody>
          <a:bodyPr>
            <a:noAutofit/>
          </a:bodyPr>
          <a:lstStyle/>
          <a:p>
            <a:r>
              <a:rPr lang="en-US" sz="4000" dirty="0"/>
              <a:t>Azure AKS </a:t>
            </a:r>
            <a:r>
              <a:rPr lang="en-US" sz="4400" dirty="0"/>
              <a:t>Kubernetes</a:t>
            </a:r>
            <a:r>
              <a:rPr lang="en-US" sz="4000" dirty="0"/>
              <a:t> - Masterclass | Azure DevOps, Terraform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2063" y="5814355"/>
            <a:ext cx="8569236" cy="1400305"/>
          </a:xfrm>
        </p:spPr>
        <p:txBody>
          <a:bodyPr/>
          <a:lstStyle/>
          <a:p>
            <a:r>
              <a:rPr lang="en-US" dirty="0"/>
              <a:t>Kalyan Reddy Daida</a:t>
            </a:r>
          </a:p>
        </p:txBody>
      </p:sp>
    </p:spTree>
    <p:extLst>
      <p:ext uri="{BB962C8B-B14F-4D97-AF65-F5344CB8AC3E}">
        <p14:creationId xmlns:p14="http://schemas.microsoft.com/office/powerpoint/2010/main" val="27398887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5865" y="2005634"/>
            <a:ext cx="3884336" cy="3770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72679" y="2219541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Create Cluster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70C0"/>
                </a:solidFill>
              </a:rPr>
              <a:t>Introduction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25358ACF-1305-1846-BE8F-0FB28381DC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0048" y="2219541"/>
            <a:ext cx="3368459" cy="3368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42776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7421" y="1520582"/>
            <a:ext cx="5052053" cy="4904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8581" y="2355592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Kubernetes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70C0"/>
                </a:solidFill>
              </a:rPr>
              <a:t>Resources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B050"/>
                </a:solidFill>
              </a:rPr>
              <a:t>Requests &amp; Limits</a:t>
            </a:r>
          </a:p>
        </p:txBody>
      </p:sp>
    </p:spTree>
    <p:extLst>
      <p:ext uri="{BB962C8B-B14F-4D97-AF65-F5344CB8AC3E}">
        <p14:creationId xmlns:p14="http://schemas.microsoft.com/office/powerpoint/2010/main" val="303980828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D9EA336-40E5-2141-A0F2-43C14FACD59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DD497A-4FF1-F041-BFC1-B551ED0526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We can specify how much each container in a pod needs the resources like </a:t>
            </a:r>
            <a:r>
              <a:rPr lang="en-US" dirty="0">
                <a:solidFill>
                  <a:srgbClr val="0070C0"/>
                </a:solidFill>
              </a:rPr>
              <a:t>CPU &amp; Memory</a:t>
            </a:r>
            <a:r>
              <a:rPr lang="en-US" dirty="0"/>
              <a:t>. </a:t>
            </a:r>
          </a:p>
          <a:p>
            <a:r>
              <a:rPr lang="en-US" dirty="0"/>
              <a:t>When we provide this information in our </a:t>
            </a:r>
            <a:r>
              <a:rPr lang="en-US" dirty="0">
                <a:solidFill>
                  <a:srgbClr val="0070C0"/>
                </a:solidFill>
              </a:rPr>
              <a:t>pod definition for a specific container</a:t>
            </a:r>
            <a:r>
              <a:rPr lang="en-US" dirty="0"/>
              <a:t>, the scheduler uses this information to decide </a:t>
            </a:r>
            <a:r>
              <a:rPr lang="en-US" dirty="0">
                <a:solidFill>
                  <a:srgbClr val="0070C0"/>
                </a:solidFill>
              </a:rPr>
              <a:t>which node to place the Pod</a:t>
            </a:r>
            <a:r>
              <a:rPr lang="en-US" dirty="0"/>
              <a:t> on based on availability of k8s worker Node CPU and Memory Resources. </a:t>
            </a:r>
          </a:p>
          <a:p>
            <a:r>
              <a:rPr lang="en-US" dirty="0"/>
              <a:t>When you specify a resource </a:t>
            </a:r>
            <a:r>
              <a:rPr lang="en-US" dirty="0">
                <a:solidFill>
                  <a:srgbClr val="FF0000"/>
                </a:solidFill>
              </a:rPr>
              <a:t>limit</a:t>
            </a:r>
            <a:r>
              <a:rPr lang="en-US" dirty="0"/>
              <a:t> for a Container, </a:t>
            </a:r>
            <a:r>
              <a:rPr lang="en-US" dirty="0">
                <a:solidFill>
                  <a:srgbClr val="0070C0"/>
                </a:solidFill>
              </a:rPr>
              <a:t>the </a:t>
            </a:r>
            <a:r>
              <a:rPr lang="en-US" dirty="0" err="1">
                <a:solidFill>
                  <a:srgbClr val="0070C0"/>
                </a:solidFill>
              </a:rPr>
              <a:t>kubelet</a:t>
            </a:r>
            <a:r>
              <a:rPr lang="en-US" dirty="0">
                <a:solidFill>
                  <a:srgbClr val="0070C0"/>
                </a:solidFill>
              </a:rPr>
              <a:t> enforces those `limits</a:t>
            </a:r>
            <a:r>
              <a:rPr lang="en-US" dirty="0"/>
              <a:t>` so that the running container is not allowed to use more of that resource than the </a:t>
            </a:r>
            <a:r>
              <a:rPr lang="en-US" dirty="0">
                <a:solidFill>
                  <a:srgbClr val="FF0000"/>
                </a:solidFill>
              </a:rPr>
              <a:t>limit</a:t>
            </a:r>
            <a:r>
              <a:rPr lang="en-US" dirty="0"/>
              <a:t> you set. </a:t>
            </a:r>
          </a:p>
          <a:p>
            <a:r>
              <a:rPr lang="en-US" dirty="0"/>
              <a:t>The </a:t>
            </a:r>
            <a:r>
              <a:rPr lang="en-US" dirty="0" err="1">
                <a:solidFill>
                  <a:srgbClr val="0070C0"/>
                </a:solidFill>
              </a:rPr>
              <a:t>kubelet</a:t>
            </a:r>
            <a:r>
              <a:rPr lang="en-US" dirty="0">
                <a:solidFill>
                  <a:srgbClr val="0070C0"/>
                </a:solidFill>
              </a:rPr>
              <a:t> also reserves </a:t>
            </a:r>
            <a:r>
              <a:rPr lang="en-US" dirty="0"/>
              <a:t>at least the </a:t>
            </a:r>
            <a:r>
              <a:rPr lang="en-US" dirty="0">
                <a:solidFill>
                  <a:srgbClr val="00B050"/>
                </a:solidFill>
              </a:rPr>
              <a:t>request</a:t>
            </a:r>
            <a:r>
              <a:rPr lang="en-US" dirty="0"/>
              <a:t> amount of that system resource specifically for that container to use.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3AB1B8B-DD76-D746-AA21-730E44A040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 - </a:t>
            </a:r>
            <a:r>
              <a:rPr lang="en-US" dirty="0">
                <a:solidFill>
                  <a:srgbClr val="00B050"/>
                </a:solidFill>
              </a:rPr>
              <a:t>Resources Requests &amp; Limits</a:t>
            </a:r>
          </a:p>
        </p:txBody>
      </p:sp>
    </p:spTree>
    <p:extLst>
      <p:ext uri="{BB962C8B-B14F-4D97-AF65-F5344CB8AC3E}">
        <p14:creationId xmlns:p14="http://schemas.microsoft.com/office/powerpoint/2010/main" val="194947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EB8B1AC-9CAE-AF49-8E28-D3D39E6E751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215C860-A644-7649-BDDB-818449EF5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 – </a:t>
            </a:r>
            <a:r>
              <a:rPr lang="en-US" dirty="0">
                <a:solidFill>
                  <a:srgbClr val="00B050"/>
                </a:solidFill>
              </a:rPr>
              <a:t>Requests &amp; Limits</a:t>
            </a:r>
          </a:p>
        </p:txBody>
      </p:sp>
      <p:sp>
        <p:nvSpPr>
          <p:cNvPr id="7" name="Google Shape;580;p33">
            <a:extLst>
              <a:ext uri="{FF2B5EF4-FFF2-40B4-BE49-F238E27FC236}">
                <a16:creationId xmlns:a16="http://schemas.microsoft.com/office/drawing/2014/main" id="{56650CF6-B0E3-7E47-8FEB-AFD3DA05DE98}"/>
              </a:ext>
            </a:extLst>
          </p:cNvPr>
          <p:cNvSpPr/>
          <p:nvPr/>
        </p:nvSpPr>
        <p:spPr>
          <a:xfrm>
            <a:off x="225287" y="1731960"/>
            <a:ext cx="14299095" cy="5730246"/>
          </a:xfrm>
          <a:prstGeom prst="roundRect">
            <a:avLst>
              <a:gd name="adj" fmla="val 5343"/>
            </a:avLst>
          </a:prstGeom>
          <a:noFill/>
          <a:ln w="9525" cap="flat" cmpd="sng">
            <a:solidFill>
              <a:srgbClr val="2754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8" name="Google Shape;584;p33">
            <a:extLst>
              <a:ext uri="{FF2B5EF4-FFF2-40B4-BE49-F238E27FC236}">
                <a16:creationId xmlns:a16="http://schemas.microsoft.com/office/drawing/2014/main" id="{A49FCA15-8F9B-F84B-9669-355508355877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82740" y="1205223"/>
            <a:ext cx="1002360" cy="975658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585;p33">
            <a:extLst>
              <a:ext uri="{FF2B5EF4-FFF2-40B4-BE49-F238E27FC236}">
                <a16:creationId xmlns:a16="http://schemas.microsoft.com/office/drawing/2014/main" id="{5CE46673-7542-CF46-88A5-369EDF144458}"/>
              </a:ext>
            </a:extLst>
          </p:cNvPr>
          <p:cNvSpPr txBox="1"/>
          <p:nvPr/>
        </p:nvSpPr>
        <p:spPr>
          <a:xfrm>
            <a:off x="1542553" y="1562040"/>
            <a:ext cx="2040000" cy="33984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2754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r>
              <a:rPr lang="fr" sz="1800" dirty="0">
                <a:latin typeface="Consolas"/>
                <a:ea typeface="Consolas"/>
                <a:cs typeface="Consolas"/>
                <a:sym typeface="Consolas"/>
              </a:rPr>
              <a:t>K8s cluster</a:t>
            </a:r>
            <a:endParaRPr sz="18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4" name="Google Shape;580;p33">
            <a:extLst>
              <a:ext uri="{FF2B5EF4-FFF2-40B4-BE49-F238E27FC236}">
                <a16:creationId xmlns:a16="http://schemas.microsoft.com/office/drawing/2014/main" id="{D4C6C83B-8038-AD49-85FA-782DBE772F00}"/>
              </a:ext>
            </a:extLst>
          </p:cNvPr>
          <p:cNvSpPr/>
          <p:nvPr/>
        </p:nvSpPr>
        <p:spPr>
          <a:xfrm>
            <a:off x="734493" y="2428617"/>
            <a:ext cx="13339316" cy="4767313"/>
          </a:xfrm>
          <a:prstGeom prst="roundRect">
            <a:avLst>
              <a:gd name="adj" fmla="val 5343"/>
            </a:avLst>
          </a:prstGeom>
          <a:noFill/>
          <a:ln w="9525" cap="flat" cmpd="sng">
            <a:solidFill>
              <a:srgbClr val="2754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35" name="Google Shape;213;p22">
            <a:extLst>
              <a:ext uri="{FF2B5EF4-FFF2-40B4-BE49-F238E27FC236}">
                <a16:creationId xmlns:a16="http://schemas.microsoft.com/office/drawing/2014/main" id="{CC0EC546-DE06-E847-9220-A5ADE207F62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65723" y="2001988"/>
            <a:ext cx="956160" cy="95616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585;p33">
            <a:extLst>
              <a:ext uri="{FF2B5EF4-FFF2-40B4-BE49-F238E27FC236}">
                <a16:creationId xmlns:a16="http://schemas.microsoft.com/office/drawing/2014/main" id="{76B875CE-48D6-754B-AA94-73A0A46F7397}"/>
              </a:ext>
            </a:extLst>
          </p:cNvPr>
          <p:cNvSpPr txBox="1"/>
          <p:nvPr/>
        </p:nvSpPr>
        <p:spPr>
          <a:xfrm>
            <a:off x="10373797" y="2277698"/>
            <a:ext cx="2040000" cy="33984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2754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r>
              <a:rPr lang="fr" sz="1800" dirty="0">
                <a:latin typeface="Consolas"/>
                <a:ea typeface="Consolas"/>
                <a:cs typeface="Consolas"/>
                <a:sym typeface="Consolas"/>
              </a:rPr>
              <a:t>K8s </a:t>
            </a:r>
            <a:r>
              <a:rPr lang="fr" sz="1800" dirty="0" err="1">
                <a:latin typeface="Consolas"/>
                <a:ea typeface="Consolas"/>
                <a:cs typeface="Consolas"/>
                <a:sym typeface="Consolas"/>
              </a:rPr>
              <a:t>Node</a:t>
            </a:r>
            <a:endParaRPr sz="18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71395D9-533B-FD4F-A541-9F2FE878CB66}"/>
              </a:ext>
            </a:extLst>
          </p:cNvPr>
          <p:cNvSpPr/>
          <p:nvPr/>
        </p:nvSpPr>
        <p:spPr>
          <a:xfrm>
            <a:off x="11509144" y="4574766"/>
            <a:ext cx="2160104" cy="79513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Memory: 32GB</a:t>
            </a:r>
          </a:p>
        </p:txBody>
      </p:sp>
      <p:pic>
        <p:nvPicPr>
          <p:cNvPr id="42" name="Google Shape;598;p33">
            <a:extLst>
              <a:ext uri="{FF2B5EF4-FFF2-40B4-BE49-F238E27FC236}">
                <a16:creationId xmlns:a16="http://schemas.microsoft.com/office/drawing/2014/main" id="{2934465E-D577-0544-B5C3-37A6AA0FD8AC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23888" y="2981453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638;p35">
            <a:extLst>
              <a:ext uri="{FF2B5EF4-FFF2-40B4-BE49-F238E27FC236}">
                <a16:creationId xmlns:a16="http://schemas.microsoft.com/office/drawing/2014/main" id="{953447B1-43E2-0349-9EE7-B87ABC6A8667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78948" y="3009264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6BA386E6-2B06-3748-8C5C-848875EAAC69}"/>
              </a:ext>
            </a:extLst>
          </p:cNvPr>
          <p:cNvSpPr/>
          <p:nvPr/>
        </p:nvSpPr>
        <p:spPr>
          <a:xfrm>
            <a:off x="11509144" y="3571379"/>
            <a:ext cx="2160104" cy="79513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CPU: 8 </a:t>
            </a:r>
            <a:r>
              <a:rPr lang="en-US" dirty="0" err="1"/>
              <a:t>vcores</a:t>
            </a:r>
            <a:endParaRPr lang="en-US" dirty="0"/>
          </a:p>
          <a:p>
            <a:pPr algn="ctr"/>
            <a:r>
              <a:rPr lang="en-US" dirty="0"/>
              <a:t>(8000m)</a:t>
            </a:r>
          </a:p>
        </p:txBody>
      </p:sp>
      <p:sp>
        <p:nvSpPr>
          <p:cNvPr id="46" name="Google Shape;595;p33">
            <a:extLst>
              <a:ext uri="{FF2B5EF4-FFF2-40B4-BE49-F238E27FC236}">
                <a16:creationId xmlns:a16="http://schemas.microsoft.com/office/drawing/2014/main" id="{6A13BB83-5C18-4045-AA27-25D8006A719C}"/>
              </a:ext>
            </a:extLst>
          </p:cNvPr>
          <p:cNvSpPr/>
          <p:nvPr/>
        </p:nvSpPr>
        <p:spPr>
          <a:xfrm>
            <a:off x="1005840" y="2858957"/>
            <a:ext cx="8939075" cy="4121426"/>
          </a:xfrm>
          <a:prstGeom prst="roundRect">
            <a:avLst>
              <a:gd name="adj" fmla="val 9263"/>
            </a:avLst>
          </a:prstGeom>
          <a:noFill/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47" name="Google Shape;596;p33">
            <a:extLst>
              <a:ext uri="{FF2B5EF4-FFF2-40B4-BE49-F238E27FC236}">
                <a16:creationId xmlns:a16="http://schemas.microsoft.com/office/drawing/2014/main" id="{40BC4B99-A328-6740-A0C4-9E8F3D835432}"/>
              </a:ext>
            </a:extLst>
          </p:cNvPr>
          <p:cNvSpPr txBox="1"/>
          <p:nvPr/>
        </p:nvSpPr>
        <p:spPr>
          <a:xfrm>
            <a:off x="2355798" y="2671766"/>
            <a:ext cx="2384668" cy="33984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r>
              <a:rPr lang="en-IN" sz="1760" dirty="0">
                <a:latin typeface="Consolas"/>
                <a:ea typeface="Consolas"/>
                <a:cs typeface="Consolas"/>
                <a:sym typeface="Consolas"/>
              </a:rPr>
              <a:t>default</a:t>
            </a:r>
            <a:r>
              <a:rPr lang="fr" sz="1760" dirty="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fr" sz="1760" dirty="0" err="1">
                <a:latin typeface="Consolas"/>
                <a:ea typeface="Consolas"/>
                <a:cs typeface="Consolas"/>
                <a:sym typeface="Consolas"/>
              </a:rPr>
              <a:t>namespace</a:t>
            </a:r>
            <a:endParaRPr sz="1760" dirty="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48" name="Google Shape;612;p33">
            <a:extLst>
              <a:ext uri="{FF2B5EF4-FFF2-40B4-BE49-F238E27FC236}">
                <a16:creationId xmlns:a16="http://schemas.microsoft.com/office/drawing/2014/main" id="{C48D6529-B123-744E-9A29-E83701EFB0FD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58702" y="2394074"/>
            <a:ext cx="957901" cy="95616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95;p33">
            <a:extLst>
              <a:ext uri="{FF2B5EF4-FFF2-40B4-BE49-F238E27FC236}">
                <a16:creationId xmlns:a16="http://schemas.microsoft.com/office/drawing/2014/main" id="{88ABF880-5F5C-204C-8D65-52E2039E832A}"/>
              </a:ext>
            </a:extLst>
          </p:cNvPr>
          <p:cNvSpPr/>
          <p:nvPr/>
        </p:nvSpPr>
        <p:spPr>
          <a:xfrm>
            <a:off x="1385100" y="4044997"/>
            <a:ext cx="8222726" cy="2823704"/>
          </a:xfrm>
          <a:prstGeom prst="roundRect">
            <a:avLst>
              <a:gd name="adj" fmla="val 9263"/>
            </a:avLst>
          </a:prstGeom>
          <a:noFill/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56" name="Google Shape;595;p33">
            <a:extLst>
              <a:ext uri="{FF2B5EF4-FFF2-40B4-BE49-F238E27FC236}">
                <a16:creationId xmlns:a16="http://schemas.microsoft.com/office/drawing/2014/main" id="{1B6AF3EE-C3D9-3246-BEE5-A86E6BB42816}"/>
              </a:ext>
            </a:extLst>
          </p:cNvPr>
          <p:cNvSpPr/>
          <p:nvPr/>
        </p:nvSpPr>
        <p:spPr>
          <a:xfrm>
            <a:off x="1537501" y="4208275"/>
            <a:ext cx="3400260" cy="2391307"/>
          </a:xfrm>
          <a:prstGeom prst="roundRect">
            <a:avLst>
              <a:gd name="adj" fmla="val 9263"/>
            </a:avLst>
          </a:prstGeom>
          <a:noFill/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8227141-4BE2-004A-BFA5-D0FA418B1C00}"/>
              </a:ext>
            </a:extLst>
          </p:cNvPr>
          <p:cNvSpPr txBox="1"/>
          <p:nvPr/>
        </p:nvSpPr>
        <p:spPr>
          <a:xfrm>
            <a:off x="2330105" y="4243881"/>
            <a:ext cx="152644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Container-1</a:t>
            </a:r>
          </a:p>
        </p:txBody>
      </p:sp>
      <p:sp>
        <p:nvSpPr>
          <p:cNvPr id="62" name="Google Shape;595;p33">
            <a:extLst>
              <a:ext uri="{FF2B5EF4-FFF2-40B4-BE49-F238E27FC236}">
                <a16:creationId xmlns:a16="http://schemas.microsoft.com/office/drawing/2014/main" id="{185B38A5-4A3F-0A41-AF77-1D86A62E081C}"/>
              </a:ext>
            </a:extLst>
          </p:cNvPr>
          <p:cNvSpPr/>
          <p:nvPr/>
        </p:nvSpPr>
        <p:spPr>
          <a:xfrm>
            <a:off x="5209108" y="4208275"/>
            <a:ext cx="3400260" cy="2391307"/>
          </a:xfrm>
          <a:prstGeom prst="roundRect">
            <a:avLst>
              <a:gd name="adj" fmla="val 9263"/>
            </a:avLst>
          </a:prstGeom>
          <a:noFill/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EC519C51-B6EA-9344-9CB4-D21CD591F96F}"/>
              </a:ext>
            </a:extLst>
          </p:cNvPr>
          <p:cNvSpPr txBox="1"/>
          <p:nvPr/>
        </p:nvSpPr>
        <p:spPr>
          <a:xfrm>
            <a:off x="6001712" y="4243881"/>
            <a:ext cx="152644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Container-2</a:t>
            </a:r>
          </a:p>
        </p:txBody>
      </p:sp>
      <p:pic>
        <p:nvPicPr>
          <p:cNvPr id="64" name="Google Shape;637;p35">
            <a:extLst>
              <a:ext uri="{FF2B5EF4-FFF2-40B4-BE49-F238E27FC236}">
                <a16:creationId xmlns:a16="http://schemas.microsoft.com/office/drawing/2014/main" id="{5CBA4556-264B-B94C-94A3-A2129C9BA0AD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641061" y="3582762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595;p33">
            <a:extLst>
              <a:ext uri="{FF2B5EF4-FFF2-40B4-BE49-F238E27FC236}">
                <a16:creationId xmlns:a16="http://schemas.microsoft.com/office/drawing/2014/main" id="{023F894B-85A3-374D-822C-486D3327ABEB}"/>
              </a:ext>
            </a:extLst>
          </p:cNvPr>
          <p:cNvSpPr/>
          <p:nvPr/>
        </p:nvSpPr>
        <p:spPr>
          <a:xfrm>
            <a:off x="1689901" y="4945070"/>
            <a:ext cx="1479150" cy="1552570"/>
          </a:xfrm>
          <a:prstGeom prst="roundRect">
            <a:avLst>
              <a:gd name="adj" fmla="val 9263"/>
            </a:avLst>
          </a:prstGeom>
          <a:solidFill>
            <a:schemeClr val="bg1">
              <a:lumMod val="85000"/>
            </a:schemeClr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766E0F00-B70B-8542-BBCF-636CCCBA4C16}"/>
              </a:ext>
            </a:extLst>
          </p:cNvPr>
          <p:cNvSpPr/>
          <p:nvPr/>
        </p:nvSpPr>
        <p:spPr>
          <a:xfrm>
            <a:off x="1779162" y="5127378"/>
            <a:ext cx="1325342" cy="38042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CPU: 500m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827AA5EE-CFEC-4B45-918C-449DD3770F05}"/>
              </a:ext>
            </a:extLst>
          </p:cNvPr>
          <p:cNvSpPr/>
          <p:nvPr/>
        </p:nvSpPr>
        <p:spPr>
          <a:xfrm>
            <a:off x="1779162" y="5592766"/>
            <a:ext cx="1325342" cy="38042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Mem: 128Mi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B6C8DF37-5773-6643-A99E-912431B98D36}"/>
              </a:ext>
            </a:extLst>
          </p:cNvPr>
          <p:cNvSpPr txBox="1"/>
          <p:nvPr/>
        </p:nvSpPr>
        <p:spPr>
          <a:xfrm>
            <a:off x="1911176" y="6136472"/>
            <a:ext cx="9401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Requests</a:t>
            </a:r>
          </a:p>
        </p:txBody>
      </p:sp>
      <p:sp>
        <p:nvSpPr>
          <p:cNvPr id="70" name="Google Shape;595;p33">
            <a:extLst>
              <a:ext uri="{FF2B5EF4-FFF2-40B4-BE49-F238E27FC236}">
                <a16:creationId xmlns:a16="http://schemas.microsoft.com/office/drawing/2014/main" id="{97C75EB0-03BB-6549-A461-617314242A89}"/>
              </a:ext>
            </a:extLst>
          </p:cNvPr>
          <p:cNvSpPr/>
          <p:nvPr/>
        </p:nvSpPr>
        <p:spPr>
          <a:xfrm>
            <a:off x="3325863" y="4953079"/>
            <a:ext cx="1479150" cy="1552570"/>
          </a:xfrm>
          <a:prstGeom prst="roundRect">
            <a:avLst>
              <a:gd name="adj" fmla="val 9263"/>
            </a:avLst>
          </a:prstGeom>
          <a:solidFill>
            <a:schemeClr val="tx1">
              <a:lumMod val="50000"/>
              <a:lumOff val="50000"/>
            </a:schemeClr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51B4D91C-57DA-F641-BCC0-2F6C58D202EA}"/>
              </a:ext>
            </a:extLst>
          </p:cNvPr>
          <p:cNvSpPr/>
          <p:nvPr/>
        </p:nvSpPr>
        <p:spPr>
          <a:xfrm>
            <a:off x="3415124" y="5135387"/>
            <a:ext cx="1325342" cy="38042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CPU: 1000m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D6EBB8F0-3752-4D4A-BCA6-C38A772829E3}"/>
              </a:ext>
            </a:extLst>
          </p:cNvPr>
          <p:cNvSpPr/>
          <p:nvPr/>
        </p:nvSpPr>
        <p:spPr>
          <a:xfrm>
            <a:off x="3415124" y="5600775"/>
            <a:ext cx="1325342" cy="38042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Mem: 500Mi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49053689-4D47-D547-87B1-C7F3882DB645}"/>
              </a:ext>
            </a:extLst>
          </p:cNvPr>
          <p:cNvSpPr txBox="1"/>
          <p:nvPr/>
        </p:nvSpPr>
        <p:spPr>
          <a:xfrm>
            <a:off x="3678257" y="6159086"/>
            <a:ext cx="6767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Limits</a:t>
            </a:r>
          </a:p>
        </p:txBody>
      </p:sp>
      <p:sp>
        <p:nvSpPr>
          <p:cNvPr id="74" name="Google Shape;595;p33">
            <a:extLst>
              <a:ext uri="{FF2B5EF4-FFF2-40B4-BE49-F238E27FC236}">
                <a16:creationId xmlns:a16="http://schemas.microsoft.com/office/drawing/2014/main" id="{794336F2-F818-B94F-93DA-0CECB6CF02AC}"/>
              </a:ext>
            </a:extLst>
          </p:cNvPr>
          <p:cNvSpPr/>
          <p:nvPr/>
        </p:nvSpPr>
        <p:spPr>
          <a:xfrm>
            <a:off x="5354072" y="4951866"/>
            <a:ext cx="1479150" cy="1552570"/>
          </a:xfrm>
          <a:prstGeom prst="roundRect">
            <a:avLst>
              <a:gd name="adj" fmla="val 9263"/>
            </a:avLst>
          </a:prstGeom>
          <a:solidFill>
            <a:schemeClr val="bg1">
              <a:lumMod val="85000"/>
            </a:schemeClr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D55175CA-2214-8F47-B376-9FBE6985231E}"/>
              </a:ext>
            </a:extLst>
          </p:cNvPr>
          <p:cNvSpPr/>
          <p:nvPr/>
        </p:nvSpPr>
        <p:spPr>
          <a:xfrm>
            <a:off x="5443333" y="5134174"/>
            <a:ext cx="1325342" cy="38042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CPU: 500m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C15484ED-9A38-D742-A07F-A3DE620F8652}"/>
              </a:ext>
            </a:extLst>
          </p:cNvPr>
          <p:cNvSpPr/>
          <p:nvPr/>
        </p:nvSpPr>
        <p:spPr>
          <a:xfrm>
            <a:off x="5443333" y="5599562"/>
            <a:ext cx="1325342" cy="38042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Mem: 128Mi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68971749-E493-4B45-894B-02CEC7F11AF1}"/>
              </a:ext>
            </a:extLst>
          </p:cNvPr>
          <p:cNvSpPr txBox="1"/>
          <p:nvPr/>
        </p:nvSpPr>
        <p:spPr>
          <a:xfrm>
            <a:off x="5575347" y="6143268"/>
            <a:ext cx="9401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Requests</a:t>
            </a:r>
          </a:p>
        </p:txBody>
      </p:sp>
      <p:sp>
        <p:nvSpPr>
          <p:cNvPr id="78" name="Google Shape;595;p33">
            <a:extLst>
              <a:ext uri="{FF2B5EF4-FFF2-40B4-BE49-F238E27FC236}">
                <a16:creationId xmlns:a16="http://schemas.microsoft.com/office/drawing/2014/main" id="{D2980041-5437-864F-BEA9-296626FE5D8A}"/>
              </a:ext>
            </a:extLst>
          </p:cNvPr>
          <p:cNvSpPr/>
          <p:nvPr/>
        </p:nvSpPr>
        <p:spPr>
          <a:xfrm>
            <a:off x="6990034" y="4959875"/>
            <a:ext cx="1479150" cy="1552570"/>
          </a:xfrm>
          <a:prstGeom prst="roundRect">
            <a:avLst>
              <a:gd name="adj" fmla="val 9263"/>
            </a:avLst>
          </a:prstGeom>
          <a:solidFill>
            <a:schemeClr val="tx1">
              <a:lumMod val="50000"/>
              <a:lumOff val="50000"/>
            </a:schemeClr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0A43EFCB-5714-EF4C-9303-846937649F53}"/>
              </a:ext>
            </a:extLst>
          </p:cNvPr>
          <p:cNvSpPr/>
          <p:nvPr/>
        </p:nvSpPr>
        <p:spPr>
          <a:xfrm>
            <a:off x="7079295" y="5142183"/>
            <a:ext cx="1325342" cy="38042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CPU: 1000m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ABF377A8-3744-4C43-8B48-E0D7EDFFFECB}"/>
              </a:ext>
            </a:extLst>
          </p:cNvPr>
          <p:cNvSpPr/>
          <p:nvPr/>
        </p:nvSpPr>
        <p:spPr>
          <a:xfrm>
            <a:off x="7079295" y="5607571"/>
            <a:ext cx="1325342" cy="38042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Mem: 500Mi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70E456E4-CB66-2749-B636-A47D0B2803CE}"/>
              </a:ext>
            </a:extLst>
          </p:cNvPr>
          <p:cNvSpPr txBox="1"/>
          <p:nvPr/>
        </p:nvSpPr>
        <p:spPr>
          <a:xfrm>
            <a:off x="7342428" y="6165882"/>
            <a:ext cx="6767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Limits</a:t>
            </a:r>
          </a:p>
        </p:txBody>
      </p:sp>
    </p:spTree>
    <p:extLst>
      <p:ext uri="{BB962C8B-B14F-4D97-AF65-F5344CB8AC3E}">
        <p14:creationId xmlns:p14="http://schemas.microsoft.com/office/powerpoint/2010/main" val="2790667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34" grpId="0" animBg="1"/>
      <p:bldP spid="36" grpId="0" animBg="1"/>
      <p:bldP spid="38" grpId="0" animBg="1"/>
      <p:bldP spid="45" grpId="0" animBg="1"/>
      <p:bldP spid="46" grpId="0" animBg="1"/>
      <p:bldP spid="47" grpId="0" animBg="1"/>
      <p:bldP spid="50" grpId="0" animBg="1"/>
      <p:bldP spid="56" grpId="0" animBg="1"/>
      <p:bldP spid="57" grpId="0"/>
      <p:bldP spid="62" grpId="0" animBg="1"/>
      <p:bldP spid="63" grpId="0"/>
      <p:bldP spid="65" grpId="0" animBg="1"/>
      <p:bldP spid="67" grpId="0" animBg="1"/>
      <p:bldP spid="68" grpId="0" animBg="1"/>
      <p:bldP spid="69" grpId="0"/>
      <p:bldP spid="70" grpId="0" animBg="1"/>
      <p:bldP spid="71" grpId="0" animBg="1"/>
      <p:bldP spid="72" grpId="0" animBg="1"/>
      <p:bldP spid="73" grpId="0"/>
      <p:bldP spid="74" grpId="0" animBg="1"/>
      <p:bldP spid="75" grpId="0" animBg="1"/>
      <p:bldP spid="76" grpId="0" animBg="1"/>
      <p:bldP spid="77" grpId="0"/>
      <p:bldP spid="78" grpId="0" animBg="1"/>
      <p:bldP spid="79" grpId="0" animBg="1"/>
      <p:bldP spid="80" grpId="0" animBg="1"/>
      <p:bldP spid="81" grpId="0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B4ED963-61EC-DF45-B883-935CE9CA03C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ED4AC14-74B4-5744-9B0F-B5AADBD2A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962" y="84511"/>
            <a:ext cx="5779656" cy="1188851"/>
          </a:xfrm>
        </p:spPr>
        <p:txBody>
          <a:bodyPr>
            <a:normAutofit fontScale="90000"/>
          </a:bodyPr>
          <a:lstStyle/>
          <a:p>
            <a:r>
              <a:rPr lang="en-US" dirty="0"/>
              <a:t>Kubernetes</a:t>
            </a:r>
            <a:br>
              <a:rPr lang="en-US" dirty="0"/>
            </a:br>
            <a:r>
              <a:rPr lang="en-US" dirty="0"/>
              <a:t> </a:t>
            </a:r>
            <a:r>
              <a:rPr lang="en-US" dirty="0">
                <a:solidFill>
                  <a:srgbClr val="00B050"/>
                </a:solidFill>
              </a:rPr>
              <a:t>Requests &amp; Limits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E1E658-31F3-2344-A800-83726588D6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5861" y="119032"/>
            <a:ext cx="5923723" cy="74127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3140E9D-1335-C144-B1A1-835FC237C138}"/>
              </a:ext>
            </a:extLst>
          </p:cNvPr>
          <p:cNvSpPr/>
          <p:nvPr/>
        </p:nvSpPr>
        <p:spPr>
          <a:xfrm>
            <a:off x="8468139" y="5406887"/>
            <a:ext cx="3816626" cy="2001079"/>
          </a:xfrm>
          <a:prstGeom prst="rect">
            <a:avLst/>
          </a:prstGeom>
          <a:noFill/>
          <a:ln w="666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ular Callout 6">
            <a:extLst>
              <a:ext uri="{FF2B5EF4-FFF2-40B4-BE49-F238E27FC236}">
                <a16:creationId xmlns:a16="http://schemas.microsoft.com/office/drawing/2014/main" id="{61A02CDD-4FAB-AD49-9F00-0C9579C22134}"/>
              </a:ext>
            </a:extLst>
          </p:cNvPr>
          <p:cNvSpPr/>
          <p:nvPr/>
        </p:nvSpPr>
        <p:spPr>
          <a:xfrm>
            <a:off x="636104" y="4982817"/>
            <a:ext cx="4810539" cy="1424609"/>
          </a:xfrm>
          <a:prstGeom prst="wedgeRectCallout">
            <a:avLst>
              <a:gd name="adj1" fmla="val 110296"/>
              <a:gd name="adj2" fmla="val 50312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 have defined  Requests &amp; Limits for a specific container in a Deployment Manifest.</a:t>
            </a:r>
          </a:p>
        </p:txBody>
      </p:sp>
    </p:spTree>
    <p:extLst>
      <p:ext uri="{BB962C8B-B14F-4D97-AF65-F5344CB8AC3E}">
        <p14:creationId xmlns:p14="http://schemas.microsoft.com/office/powerpoint/2010/main" val="2885789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7421" y="1520582"/>
            <a:ext cx="5052053" cy="4904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0926" y="3025247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Kubernetes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B050"/>
                </a:solidFill>
              </a:rPr>
              <a:t>Namespaces</a:t>
            </a:r>
          </a:p>
        </p:txBody>
      </p:sp>
    </p:spTree>
    <p:extLst>
      <p:ext uri="{BB962C8B-B14F-4D97-AF65-F5344CB8AC3E}">
        <p14:creationId xmlns:p14="http://schemas.microsoft.com/office/powerpoint/2010/main" val="230100252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C8F7772-A470-8D4C-9FE8-615FA439159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668408-C96E-414B-A306-7D2826DA2D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101" y="1461658"/>
            <a:ext cx="7603904" cy="559092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Namespaces are also called </a:t>
            </a:r>
            <a:r>
              <a:rPr lang="en-US" dirty="0">
                <a:solidFill>
                  <a:srgbClr val="0070C0"/>
                </a:solidFill>
              </a:rPr>
              <a:t>Virtual clusters </a:t>
            </a:r>
            <a:r>
              <a:rPr lang="en-US" dirty="0"/>
              <a:t>in our </a:t>
            </a:r>
            <a:r>
              <a:rPr lang="en-US" dirty="0">
                <a:solidFill>
                  <a:srgbClr val="0070C0"/>
                </a:solidFill>
              </a:rPr>
              <a:t>physical</a:t>
            </a:r>
            <a:r>
              <a:rPr lang="en-US" dirty="0"/>
              <a:t> k8s cluster</a:t>
            </a:r>
          </a:p>
          <a:p>
            <a:r>
              <a:rPr lang="en-US" dirty="0"/>
              <a:t>We use this in environments where we have  </a:t>
            </a:r>
            <a:r>
              <a:rPr lang="en-US" dirty="0">
                <a:solidFill>
                  <a:srgbClr val="0070C0"/>
                </a:solidFill>
              </a:rPr>
              <a:t>many users spread</a:t>
            </a:r>
            <a:r>
              <a:rPr lang="en-US" dirty="0"/>
              <a:t> across multiple teams or projects</a:t>
            </a:r>
          </a:p>
          <a:p>
            <a:r>
              <a:rPr lang="en-US" dirty="0"/>
              <a:t>Clusters with </a:t>
            </a:r>
            <a:r>
              <a:rPr lang="en-US" dirty="0">
                <a:solidFill>
                  <a:srgbClr val="0070C0"/>
                </a:solidFill>
              </a:rPr>
              <a:t>tens of users </a:t>
            </a:r>
            <a:r>
              <a:rPr lang="en-US" dirty="0"/>
              <a:t>ideally don’t need to use namespaces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Benefits</a:t>
            </a:r>
          </a:p>
          <a:p>
            <a:pPr lvl="1"/>
            <a:r>
              <a:rPr lang="en-US" dirty="0"/>
              <a:t>Creates </a:t>
            </a:r>
            <a:r>
              <a:rPr lang="en-US" dirty="0">
                <a:solidFill>
                  <a:srgbClr val="0070C0"/>
                </a:solidFill>
              </a:rPr>
              <a:t>isolation boundary </a:t>
            </a:r>
            <a:r>
              <a:rPr lang="en-US" dirty="0"/>
              <a:t>from other k8s objects</a:t>
            </a:r>
          </a:p>
          <a:p>
            <a:pPr lvl="1"/>
            <a:r>
              <a:rPr lang="en-US" dirty="0"/>
              <a:t>We can limit the resources like </a:t>
            </a:r>
            <a:r>
              <a:rPr lang="en-US" dirty="0">
                <a:solidFill>
                  <a:srgbClr val="0070C0"/>
                </a:solidFill>
              </a:rPr>
              <a:t>CPU, Memory </a:t>
            </a:r>
            <a:r>
              <a:rPr lang="en-US" dirty="0"/>
              <a:t>on per namespace basis (</a:t>
            </a:r>
            <a:r>
              <a:rPr lang="en-US" dirty="0">
                <a:solidFill>
                  <a:srgbClr val="0070C0"/>
                </a:solidFill>
              </a:rPr>
              <a:t>Resource Quota</a:t>
            </a:r>
            <a:r>
              <a:rPr lang="en-US" dirty="0"/>
              <a:t>). 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7BAC614-2369-4446-B8DE-780E33608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 - </a:t>
            </a:r>
            <a:r>
              <a:rPr lang="en-US" dirty="0">
                <a:solidFill>
                  <a:srgbClr val="00B050"/>
                </a:solidFill>
              </a:rPr>
              <a:t>Namespaces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6B09150-1CC2-2143-87B3-2D614B180E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928" y="1640125"/>
            <a:ext cx="4584700" cy="444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7E5D167-3EA8-F94B-9911-81DE27F019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928" y="2263092"/>
            <a:ext cx="6527800" cy="233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313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62C07A-50D3-4948-9292-C4DF2591E76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C11F724-06C4-C143-A304-16E11E142EFB}"/>
              </a:ext>
            </a:extLst>
          </p:cNvPr>
          <p:cNvSpPr txBox="1"/>
          <p:nvPr/>
        </p:nvSpPr>
        <p:spPr>
          <a:xfrm>
            <a:off x="7630213" y="7222365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63367FA3-2257-A04E-B32D-416BB3AF51F3}"/>
              </a:ext>
            </a:extLst>
          </p:cNvPr>
          <p:cNvSpPr/>
          <p:nvPr/>
        </p:nvSpPr>
        <p:spPr>
          <a:xfrm>
            <a:off x="616449" y="1146743"/>
            <a:ext cx="2979506" cy="57021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2F769949-492A-A24F-86CF-55A0E1E0280D}"/>
              </a:ext>
            </a:extLst>
          </p:cNvPr>
          <p:cNvSpPr/>
          <p:nvPr/>
        </p:nvSpPr>
        <p:spPr>
          <a:xfrm>
            <a:off x="854430" y="1820364"/>
            <a:ext cx="2496621" cy="20651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22D71CC8-698D-BD48-98F6-9B5781989D91}"/>
              </a:ext>
            </a:extLst>
          </p:cNvPr>
          <p:cNvSpPr/>
          <p:nvPr/>
        </p:nvSpPr>
        <p:spPr>
          <a:xfrm>
            <a:off x="1141979" y="2033468"/>
            <a:ext cx="1952089" cy="16233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8F30F3F9-92ED-4242-9C04-0268BDEC6945}"/>
              </a:ext>
            </a:extLst>
          </p:cNvPr>
          <p:cNvSpPr/>
          <p:nvPr/>
        </p:nvSpPr>
        <p:spPr>
          <a:xfrm>
            <a:off x="1400339" y="2211194"/>
            <a:ext cx="1448657" cy="11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9B1F9E72-437E-B54A-A0FE-3C3FCC558CC3}"/>
              </a:ext>
            </a:extLst>
          </p:cNvPr>
          <p:cNvSpPr txBox="1"/>
          <p:nvPr/>
        </p:nvSpPr>
        <p:spPr>
          <a:xfrm>
            <a:off x="1858262" y="3137128"/>
            <a:ext cx="502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Pod</a:t>
            </a: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2C827583-7341-2D4D-A1AB-5792170BBD9E}"/>
              </a:ext>
            </a:extLst>
          </p:cNvPr>
          <p:cNvGrpSpPr/>
          <p:nvPr/>
        </p:nvGrpSpPr>
        <p:grpSpPr>
          <a:xfrm>
            <a:off x="1651260" y="2364309"/>
            <a:ext cx="1006998" cy="827590"/>
            <a:chOff x="853440" y="4579716"/>
            <a:chExt cx="1006998" cy="827590"/>
          </a:xfrm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140766B3-70DC-9246-8F7C-E7603D3FA9D9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426C201D-F222-0648-9B12-37399CC60F06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2640E502-9FAF-C547-B8C5-5593CD7A6E4D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C1600230-8A12-F243-925A-95525EAAFEF8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4FCD54EB-6713-B941-A712-39671B988E4F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0FDC8156-C97C-C345-A706-1ADAB745BDE4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8F543AFF-3D75-834B-8263-2851D372CF87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F</a:t>
              </a:r>
            </a:p>
          </p:txBody>
        </p:sp>
      </p:grpSp>
      <p:sp>
        <p:nvSpPr>
          <p:cNvPr id="96" name="TextBox 95">
            <a:extLst>
              <a:ext uri="{FF2B5EF4-FFF2-40B4-BE49-F238E27FC236}">
                <a16:creationId xmlns:a16="http://schemas.microsoft.com/office/drawing/2014/main" id="{C4A210CB-7B8B-7840-8FC6-263DA80E1C37}"/>
              </a:ext>
            </a:extLst>
          </p:cNvPr>
          <p:cNvSpPr txBox="1"/>
          <p:nvPr/>
        </p:nvSpPr>
        <p:spPr>
          <a:xfrm>
            <a:off x="1602728" y="3366324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ReplicaSet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7378A098-4347-474E-A82D-F884FB0C32B1}"/>
              </a:ext>
            </a:extLst>
          </p:cNvPr>
          <p:cNvSpPr txBox="1"/>
          <p:nvPr/>
        </p:nvSpPr>
        <p:spPr>
          <a:xfrm>
            <a:off x="1498151" y="3609129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71653A20-B000-7045-A81B-E970A98E0176}"/>
              </a:ext>
            </a:extLst>
          </p:cNvPr>
          <p:cNvSpPr/>
          <p:nvPr/>
        </p:nvSpPr>
        <p:spPr>
          <a:xfrm>
            <a:off x="854427" y="4347029"/>
            <a:ext cx="2496621" cy="20651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B3C713E2-8FD7-794C-8338-34283B098CB8}"/>
              </a:ext>
            </a:extLst>
          </p:cNvPr>
          <p:cNvSpPr/>
          <p:nvPr/>
        </p:nvSpPr>
        <p:spPr>
          <a:xfrm>
            <a:off x="1141976" y="4560133"/>
            <a:ext cx="1952089" cy="16233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E4152F6C-4991-4C4B-8C9C-AF67633EA8F9}"/>
              </a:ext>
            </a:extLst>
          </p:cNvPr>
          <p:cNvSpPr/>
          <p:nvPr/>
        </p:nvSpPr>
        <p:spPr>
          <a:xfrm>
            <a:off x="1400336" y="4737859"/>
            <a:ext cx="1448657" cy="11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ABCA8BC2-B17B-A34E-8163-91C65C41177E}"/>
              </a:ext>
            </a:extLst>
          </p:cNvPr>
          <p:cNvSpPr txBox="1"/>
          <p:nvPr/>
        </p:nvSpPr>
        <p:spPr>
          <a:xfrm>
            <a:off x="1858259" y="5663793"/>
            <a:ext cx="502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Pod</a:t>
            </a:r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8F11C5C8-7908-5D43-B81B-04ABDABB2201}"/>
              </a:ext>
            </a:extLst>
          </p:cNvPr>
          <p:cNvGrpSpPr/>
          <p:nvPr/>
        </p:nvGrpSpPr>
        <p:grpSpPr>
          <a:xfrm>
            <a:off x="1651257" y="4890974"/>
            <a:ext cx="1006998" cy="827590"/>
            <a:chOff x="853440" y="4579716"/>
            <a:chExt cx="1006998" cy="827590"/>
          </a:xfrm>
        </p:grpSpPr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147BEF81-85EC-ED41-9522-BC4EC16AB7A9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B8FDFB99-0400-A44F-9E29-B1311FBA2F59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B764C7A6-2AAC-A848-A5D7-9E4BE70435F8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3DEAA59D-08FB-7D4A-B400-CE069EB37CA2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7E11B62F-9FD0-2F43-BFC6-713D1EE99DBD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2E8593D0-9831-8A45-BDEF-254065E58C9D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CCACFCCB-BC69-1745-8DA9-29F1CDD4BEBD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B</a:t>
              </a:r>
            </a:p>
          </p:txBody>
        </p:sp>
      </p:grpSp>
      <p:sp>
        <p:nvSpPr>
          <p:cNvPr id="110" name="TextBox 109">
            <a:extLst>
              <a:ext uri="{FF2B5EF4-FFF2-40B4-BE49-F238E27FC236}">
                <a16:creationId xmlns:a16="http://schemas.microsoft.com/office/drawing/2014/main" id="{D33C04DB-5C85-3745-8B66-4E0138FDBF68}"/>
              </a:ext>
            </a:extLst>
          </p:cNvPr>
          <p:cNvSpPr txBox="1"/>
          <p:nvPr/>
        </p:nvSpPr>
        <p:spPr>
          <a:xfrm>
            <a:off x="1602725" y="5892989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ReplicaSet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5AD5B011-08F1-CD4F-829E-A192F096D437}"/>
              </a:ext>
            </a:extLst>
          </p:cNvPr>
          <p:cNvSpPr/>
          <p:nvPr/>
        </p:nvSpPr>
        <p:spPr>
          <a:xfrm>
            <a:off x="854428" y="3953427"/>
            <a:ext cx="2496621" cy="267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ClusterIP</a:t>
            </a:r>
            <a:r>
              <a:rPr lang="en-US" dirty="0"/>
              <a:t> Service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3CAF0A59-ADD1-A540-9283-880EBEEFF8F3}"/>
              </a:ext>
            </a:extLst>
          </p:cNvPr>
          <p:cNvSpPr/>
          <p:nvPr/>
        </p:nvSpPr>
        <p:spPr>
          <a:xfrm>
            <a:off x="854428" y="1464067"/>
            <a:ext cx="2496621" cy="267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LoadBalancer</a:t>
            </a:r>
            <a:r>
              <a:rPr lang="en-US" sz="1800" dirty="0"/>
              <a:t> Service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FD14DA85-B558-E54A-8504-56E3B88F5AA4}"/>
              </a:ext>
            </a:extLst>
          </p:cNvPr>
          <p:cNvSpPr txBox="1"/>
          <p:nvPr/>
        </p:nvSpPr>
        <p:spPr>
          <a:xfrm>
            <a:off x="1452627" y="6111400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5B62C387-FFDA-F744-9A05-EA8D8F038AA6}"/>
              </a:ext>
            </a:extLst>
          </p:cNvPr>
          <p:cNvSpPr txBox="1"/>
          <p:nvPr/>
        </p:nvSpPr>
        <p:spPr>
          <a:xfrm>
            <a:off x="911233" y="6461536"/>
            <a:ext cx="183280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Namespace</a:t>
            </a:r>
            <a:r>
              <a:rPr lang="en-US" dirty="0"/>
              <a:t>: dev</a:t>
            </a: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52963084-DAA2-AF44-BA47-EB468D228EA3}"/>
              </a:ext>
            </a:extLst>
          </p:cNvPr>
          <p:cNvSpPr/>
          <p:nvPr/>
        </p:nvSpPr>
        <p:spPr>
          <a:xfrm>
            <a:off x="4016820" y="1146743"/>
            <a:ext cx="2979506" cy="57021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42404A0C-5F18-AF47-BE8F-380BBC4F1350}"/>
              </a:ext>
            </a:extLst>
          </p:cNvPr>
          <p:cNvSpPr/>
          <p:nvPr/>
        </p:nvSpPr>
        <p:spPr>
          <a:xfrm>
            <a:off x="4254801" y="1820364"/>
            <a:ext cx="2496621" cy="20651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25A3B745-6F5F-204E-AE1F-5458170B0204}"/>
              </a:ext>
            </a:extLst>
          </p:cNvPr>
          <p:cNvSpPr/>
          <p:nvPr/>
        </p:nvSpPr>
        <p:spPr>
          <a:xfrm>
            <a:off x="4542350" y="2033468"/>
            <a:ext cx="1952089" cy="16233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36E2059B-63A5-8E43-AF77-A7704CC168A3}"/>
              </a:ext>
            </a:extLst>
          </p:cNvPr>
          <p:cNvSpPr/>
          <p:nvPr/>
        </p:nvSpPr>
        <p:spPr>
          <a:xfrm>
            <a:off x="4800710" y="2211194"/>
            <a:ext cx="1448657" cy="11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81F46C5A-F003-6148-93BC-7464AC754642}"/>
              </a:ext>
            </a:extLst>
          </p:cNvPr>
          <p:cNvSpPr txBox="1"/>
          <p:nvPr/>
        </p:nvSpPr>
        <p:spPr>
          <a:xfrm>
            <a:off x="5258633" y="3137128"/>
            <a:ext cx="502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Pod</a:t>
            </a:r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91CE613B-4020-1B47-A924-47B8D772CF2B}"/>
              </a:ext>
            </a:extLst>
          </p:cNvPr>
          <p:cNvGrpSpPr/>
          <p:nvPr/>
        </p:nvGrpSpPr>
        <p:grpSpPr>
          <a:xfrm>
            <a:off x="5051631" y="2364309"/>
            <a:ext cx="1006998" cy="827590"/>
            <a:chOff x="853440" y="4579716"/>
            <a:chExt cx="1006998" cy="827590"/>
          </a:xfrm>
        </p:grpSpPr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1EEF2F84-2593-4145-A90A-A667482EB41E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B514F01D-B3C7-FF41-9490-4FF3CD1667A3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ADC949C9-FE80-104C-923E-F5CF6C317411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AE7854B7-9386-6447-BB8B-897F3272A663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722C6E29-0667-5246-AFCD-C69FF9528A2B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6C3D511E-C356-B84C-9EAC-B791A03DCA20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0F93D49D-61C9-004F-88D9-3205144FEE08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F</a:t>
              </a:r>
            </a:p>
          </p:txBody>
        </p:sp>
      </p:grpSp>
      <p:sp>
        <p:nvSpPr>
          <p:cNvPr id="128" name="TextBox 127">
            <a:extLst>
              <a:ext uri="{FF2B5EF4-FFF2-40B4-BE49-F238E27FC236}">
                <a16:creationId xmlns:a16="http://schemas.microsoft.com/office/drawing/2014/main" id="{1928D85E-DDCB-1E4E-ADC9-3F86C13E9CBF}"/>
              </a:ext>
            </a:extLst>
          </p:cNvPr>
          <p:cNvSpPr txBox="1"/>
          <p:nvPr/>
        </p:nvSpPr>
        <p:spPr>
          <a:xfrm>
            <a:off x="5003099" y="3366324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ReplicaSet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56CF8D6B-EA8B-8A49-BD7C-49F49DE7B699}"/>
              </a:ext>
            </a:extLst>
          </p:cNvPr>
          <p:cNvSpPr txBox="1"/>
          <p:nvPr/>
        </p:nvSpPr>
        <p:spPr>
          <a:xfrm>
            <a:off x="4898522" y="3609129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A2F9115C-C6B8-E34F-93CA-126069BE8E21}"/>
              </a:ext>
            </a:extLst>
          </p:cNvPr>
          <p:cNvSpPr/>
          <p:nvPr/>
        </p:nvSpPr>
        <p:spPr>
          <a:xfrm>
            <a:off x="4254798" y="4347029"/>
            <a:ext cx="2496621" cy="20651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B280536B-F5B4-A049-853F-9583103F32B7}"/>
              </a:ext>
            </a:extLst>
          </p:cNvPr>
          <p:cNvSpPr/>
          <p:nvPr/>
        </p:nvSpPr>
        <p:spPr>
          <a:xfrm>
            <a:off x="4542347" y="4560133"/>
            <a:ext cx="1952089" cy="16233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A168C722-0C66-6D4B-9D6D-199C9B6B0FAE}"/>
              </a:ext>
            </a:extLst>
          </p:cNvPr>
          <p:cNvSpPr/>
          <p:nvPr/>
        </p:nvSpPr>
        <p:spPr>
          <a:xfrm>
            <a:off x="4800707" y="4737859"/>
            <a:ext cx="1448657" cy="11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EE8798CF-83D7-A947-BCB0-DDBCC8684DE0}"/>
              </a:ext>
            </a:extLst>
          </p:cNvPr>
          <p:cNvSpPr txBox="1"/>
          <p:nvPr/>
        </p:nvSpPr>
        <p:spPr>
          <a:xfrm>
            <a:off x="5258630" y="5663793"/>
            <a:ext cx="502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Pod</a:t>
            </a:r>
          </a:p>
        </p:txBody>
      </p: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80F11911-F9D7-4C4C-BBB3-2343504928EA}"/>
              </a:ext>
            </a:extLst>
          </p:cNvPr>
          <p:cNvGrpSpPr/>
          <p:nvPr/>
        </p:nvGrpSpPr>
        <p:grpSpPr>
          <a:xfrm>
            <a:off x="5051628" y="4890974"/>
            <a:ext cx="1006998" cy="827590"/>
            <a:chOff x="853440" y="4579716"/>
            <a:chExt cx="1006998" cy="827590"/>
          </a:xfrm>
        </p:grpSpPr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B204CB45-1325-5447-9E4B-DA40792F3D35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86883FB4-939F-0B48-8214-2078C10C4F19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76F279FE-FAA2-5847-8421-E948F3A6837D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1D8BFE7E-40EE-4A4E-8E27-83886F1756BA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59CEE8F5-77E6-4342-88A2-2EDF6BD0D80C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1FE8495F-5CBE-1F47-8E22-597713696EE5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B77883BC-BFF1-5A44-A9F2-553CCB4320C0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B</a:t>
              </a:r>
            </a:p>
          </p:txBody>
        </p:sp>
      </p:grpSp>
      <p:sp>
        <p:nvSpPr>
          <p:cNvPr id="142" name="TextBox 141">
            <a:extLst>
              <a:ext uri="{FF2B5EF4-FFF2-40B4-BE49-F238E27FC236}">
                <a16:creationId xmlns:a16="http://schemas.microsoft.com/office/drawing/2014/main" id="{040FB039-2FD4-364A-AA81-9C2A10F288BF}"/>
              </a:ext>
            </a:extLst>
          </p:cNvPr>
          <p:cNvSpPr txBox="1"/>
          <p:nvPr/>
        </p:nvSpPr>
        <p:spPr>
          <a:xfrm>
            <a:off x="5003096" y="5892989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ReplicaSet</a:t>
            </a: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39484FFF-FE76-A146-A59F-6A29A88D4EE9}"/>
              </a:ext>
            </a:extLst>
          </p:cNvPr>
          <p:cNvSpPr/>
          <p:nvPr/>
        </p:nvSpPr>
        <p:spPr>
          <a:xfrm>
            <a:off x="4254799" y="3953427"/>
            <a:ext cx="2496621" cy="267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ClusterIP</a:t>
            </a:r>
            <a:r>
              <a:rPr lang="en-US" dirty="0"/>
              <a:t> Service</a:t>
            </a: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FB8DE849-81AE-1149-A8D4-9237892C8F32}"/>
              </a:ext>
            </a:extLst>
          </p:cNvPr>
          <p:cNvSpPr/>
          <p:nvPr/>
        </p:nvSpPr>
        <p:spPr>
          <a:xfrm>
            <a:off x="4254799" y="1464067"/>
            <a:ext cx="2496621" cy="267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LoadBalancer</a:t>
            </a:r>
            <a:r>
              <a:rPr lang="en-US" sz="1800" dirty="0"/>
              <a:t> Service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6C655EAE-5426-7E4C-815B-9F6D9AEA6580}"/>
              </a:ext>
            </a:extLst>
          </p:cNvPr>
          <p:cNvSpPr txBox="1"/>
          <p:nvPr/>
        </p:nvSpPr>
        <p:spPr>
          <a:xfrm>
            <a:off x="4852998" y="6111400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903170AF-C20A-294D-A243-E882F4E7B78E}"/>
              </a:ext>
            </a:extLst>
          </p:cNvPr>
          <p:cNvSpPr txBox="1"/>
          <p:nvPr/>
        </p:nvSpPr>
        <p:spPr>
          <a:xfrm>
            <a:off x="4486322" y="6449954"/>
            <a:ext cx="170110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Namespace</a:t>
            </a:r>
            <a:r>
              <a:rPr lang="en-US" dirty="0"/>
              <a:t>: </a:t>
            </a:r>
            <a:r>
              <a:rPr lang="en-US" dirty="0" err="1"/>
              <a:t>qa</a:t>
            </a:r>
            <a:endParaRPr lang="en-US" dirty="0"/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A7A6D752-B66C-BE40-BA3B-7DB588A44011}"/>
              </a:ext>
            </a:extLst>
          </p:cNvPr>
          <p:cNvSpPr/>
          <p:nvPr/>
        </p:nvSpPr>
        <p:spPr>
          <a:xfrm>
            <a:off x="7395140" y="1146743"/>
            <a:ext cx="2979506" cy="57021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CB0469C6-FDA8-3B49-99B7-2A8E5432AC65}"/>
              </a:ext>
            </a:extLst>
          </p:cNvPr>
          <p:cNvSpPr/>
          <p:nvPr/>
        </p:nvSpPr>
        <p:spPr>
          <a:xfrm>
            <a:off x="7633121" y="1820364"/>
            <a:ext cx="2496621" cy="20651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90C62206-3E51-9F4C-96D2-13F49EA8ED8B}"/>
              </a:ext>
            </a:extLst>
          </p:cNvPr>
          <p:cNvSpPr/>
          <p:nvPr/>
        </p:nvSpPr>
        <p:spPr>
          <a:xfrm>
            <a:off x="7920670" y="2033468"/>
            <a:ext cx="1952089" cy="16233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D7EE3809-2CF2-AC48-B9D5-A6DD0B821BFE}"/>
              </a:ext>
            </a:extLst>
          </p:cNvPr>
          <p:cNvSpPr/>
          <p:nvPr/>
        </p:nvSpPr>
        <p:spPr>
          <a:xfrm>
            <a:off x="8179030" y="2211194"/>
            <a:ext cx="1448657" cy="11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846A724F-D1D9-FF4E-9E48-B2F063F4E5D4}"/>
              </a:ext>
            </a:extLst>
          </p:cNvPr>
          <p:cNvSpPr txBox="1"/>
          <p:nvPr/>
        </p:nvSpPr>
        <p:spPr>
          <a:xfrm>
            <a:off x="8636953" y="3137128"/>
            <a:ext cx="502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Pod</a:t>
            </a:r>
          </a:p>
        </p:txBody>
      </p: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39B0FDEE-1AF0-FA4F-8BAE-ADFE1873C8E2}"/>
              </a:ext>
            </a:extLst>
          </p:cNvPr>
          <p:cNvGrpSpPr/>
          <p:nvPr/>
        </p:nvGrpSpPr>
        <p:grpSpPr>
          <a:xfrm>
            <a:off x="8429951" y="2364309"/>
            <a:ext cx="1006998" cy="827590"/>
            <a:chOff x="853440" y="4579716"/>
            <a:chExt cx="1006998" cy="827590"/>
          </a:xfrm>
        </p:grpSpPr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50E8F12B-A89C-AA4E-89F1-7703B570C205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802FE837-93DF-F045-A7CF-AD798A653003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50255923-608A-C44C-AFE4-4C1EDFDE711E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5389A91F-A6D9-F64A-8A76-C8D8AB47BD94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D9366D96-FE71-024A-8ACD-74ABABDCB16B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5AA72DCB-CF56-ED4C-A587-110DFF447E16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3DA7ECAF-4A13-6849-A0AA-58ACC1F877B6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F</a:t>
              </a:r>
            </a:p>
          </p:txBody>
        </p:sp>
      </p:grpSp>
      <p:sp>
        <p:nvSpPr>
          <p:cNvPr id="160" name="TextBox 159">
            <a:extLst>
              <a:ext uri="{FF2B5EF4-FFF2-40B4-BE49-F238E27FC236}">
                <a16:creationId xmlns:a16="http://schemas.microsoft.com/office/drawing/2014/main" id="{46A6F12F-1715-C74E-ABC1-6192FC90CF6A}"/>
              </a:ext>
            </a:extLst>
          </p:cNvPr>
          <p:cNvSpPr txBox="1"/>
          <p:nvPr/>
        </p:nvSpPr>
        <p:spPr>
          <a:xfrm>
            <a:off x="8381419" y="3366324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ReplicaSet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5904474C-3D74-1C43-ABA5-54B99AC5102F}"/>
              </a:ext>
            </a:extLst>
          </p:cNvPr>
          <p:cNvSpPr txBox="1"/>
          <p:nvPr/>
        </p:nvSpPr>
        <p:spPr>
          <a:xfrm>
            <a:off x="8276842" y="3609129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5EEFDF03-EB2B-A042-AEC5-6B605C7C516E}"/>
              </a:ext>
            </a:extLst>
          </p:cNvPr>
          <p:cNvSpPr/>
          <p:nvPr/>
        </p:nvSpPr>
        <p:spPr>
          <a:xfrm>
            <a:off x="7633118" y="4347029"/>
            <a:ext cx="2496621" cy="20651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Rectangle 162">
            <a:extLst>
              <a:ext uri="{FF2B5EF4-FFF2-40B4-BE49-F238E27FC236}">
                <a16:creationId xmlns:a16="http://schemas.microsoft.com/office/drawing/2014/main" id="{DE069CD6-17D6-B140-BB47-1EE89E6249DE}"/>
              </a:ext>
            </a:extLst>
          </p:cNvPr>
          <p:cNvSpPr/>
          <p:nvPr/>
        </p:nvSpPr>
        <p:spPr>
          <a:xfrm>
            <a:off x="7920667" y="4560133"/>
            <a:ext cx="1952089" cy="16233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7131F77A-D5CE-5245-B31A-C8B0C10F1CC9}"/>
              </a:ext>
            </a:extLst>
          </p:cNvPr>
          <p:cNvSpPr/>
          <p:nvPr/>
        </p:nvSpPr>
        <p:spPr>
          <a:xfrm>
            <a:off x="8179027" y="4737859"/>
            <a:ext cx="1448657" cy="11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D4F1728A-230F-9240-B749-98C3778CD0BF}"/>
              </a:ext>
            </a:extLst>
          </p:cNvPr>
          <p:cNvSpPr txBox="1"/>
          <p:nvPr/>
        </p:nvSpPr>
        <p:spPr>
          <a:xfrm>
            <a:off x="8636950" y="5663793"/>
            <a:ext cx="502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Pod</a:t>
            </a:r>
          </a:p>
        </p:txBody>
      </p: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996F5802-44FB-BA46-B299-A5AF0083CA80}"/>
              </a:ext>
            </a:extLst>
          </p:cNvPr>
          <p:cNvGrpSpPr/>
          <p:nvPr/>
        </p:nvGrpSpPr>
        <p:grpSpPr>
          <a:xfrm>
            <a:off x="8429948" y="4890974"/>
            <a:ext cx="1006998" cy="827590"/>
            <a:chOff x="853440" y="4579716"/>
            <a:chExt cx="1006998" cy="827590"/>
          </a:xfrm>
        </p:grpSpPr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E34CA275-FFAA-FE43-863D-641B354FF328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1A8263E8-32AD-B64B-AAE5-6D4F4D5D9945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DC9F108F-B594-B74D-B9B6-7E73E93232C7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5815115D-339F-3940-A02E-7698EE74B067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E5168DD7-2AA3-5749-8F65-B55F5FA24900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9068FCD8-8297-8249-804C-5A7C4608EA07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BFD3D920-2FAB-E84F-A252-E9C74DA6B48D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B</a:t>
              </a:r>
            </a:p>
          </p:txBody>
        </p:sp>
      </p:grpSp>
      <p:sp>
        <p:nvSpPr>
          <p:cNvPr id="174" name="TextBox 173">
            <a:extLst>
              <a:ext uri="{FF2B5EF4-FFF2-40B4-BE49-F238E27FC236}">
                <a16:creationId xmlns:a16="http://schemas.microsoft.com/office/drawing/2014/main" id="{198FF44F-272D-4642-8B22-893F5560FD94}"/>
              </a:ext>
            </a:extLst>
          </p:cNvPr>
          <p:cNvSpPr txBox="1"/>
          <p:nvPr/>
        </p:nvSpPr>
        <p:spPr>
          <a:xfrm>
            <a:off x="8381416" y="5892989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ReplicaSet</a:t>
            </a:r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5812F095-9218-7A4C-ABC3-DDC134CF604C}"/>
              </a:ext>
            </a:extLst>
          </p:cNvPr>
          <p:cNvSpPr/>
          <p:nvPr/>
        </p:nvSpPr>
        <p:spPr>
          <a:xfrm>
            <a:off x="7633119" y="3953427"/>
            <a:ext cx="2496621" cy="267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ClusterIP</a:t>
            </a:r>
            <a:r>
              <a:rPr lang="en-US" dirty="0"/>
              <a:t> Service</a:t>
            </a:r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AC65B020-9604-734E-AB3D-D5DDC49F8BEE}"/>
              </a:ext>
            </a:extLst>
          </p:cNvPr>
          <p:cNvSpPr/>
          <p:nvPr/>
        </p:nvSpPr>
        <p:spPr>
          <a:xfrm>
            <a:off x="7633119" y="1464067"/>
            <a:ext cx="2496621" cy="267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LoadBalancer</a:t>
            </a:r>
            <a:r>
              <a:rPr lang="en-US" sz="1800" dirty="0"/>
              <a:t> Service</a:t>
            </a: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2868815F-82EE-1846-826E-B811DA7DD73A}"/>
              </a:ext>
            </a:extLst>
          </p:cNvPr>
          <p:cNvSpPr txBox="1"/>
          <p:nvPr/>
        </p:nvSpPr>
        <p:spPr>
          <a:xfrm>
            <a:off x="8231318" y="6111400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A5F00343-2CF9-694F-9EAD-47655753E5F5}"/>
              </a:ext>
            </a:extLst>
          </p:cNvPr>
          <p:cNvSpPr txBox="1"/>
          <p:nvPr/>
        </p:nvSpPr>
        <p:spPr>
          <a:xfrm>
            <a:off x="7773380" y="6459698"/>
            <a:ext cx="222990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Namespace</a:t>
            </a:r>
            <a:r>
              <a:rPr lang="en-US" dirty="0"/>
              <a:t>: staging</a:t>
            </a:r>
          </a:p>
        </p:txBody>
      </p:sp>
      <p:sp>
        <p:nvSpPr>
          <p:cNvPr id="212" name="Title 211">
            <a:extLst>
              <a:ext uri="{FF2B5EF4-FFF2-40B4-BE49-F238E27FC236}">
                <a16:creationId xmlns:a16="http://schemas.microsoft.com/office/drawing/2014/main" id="{958C8097-F721-4441-8F91-633114DADD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2743" y="-2615"/>
            <a:ext cx="12618720" cy="1188851"/>
          </a:xfrm>
        </p:spPr>
        <p:txBody>
          <a:bodyPr/>
          <a:lstStyle/>
          <a:p>
            <a:r>
              <a:rPr lang="en-US" dirty="0"/>
              <a:t>Kubernetes - </a:t>
            </a:r>
            <a:r>
              <a:rPr lang="en-US" dirty="0">
                <a:solidFill>
                  <a:srgbClr val="00B050"/>
                </a:solidFill>
              </a:rPr>
              <a:t>Namespaces</a:t>
            </a:r>
          </a:p>
        </p:txBody>
      </p:sp>
      <p:pic>
        <p:nvPicPr>
          <p:cNvPr id="213" name="Picture 212">
            <a:extLst>
              <a:ext uri="{FF2B5EF4-FFF2-40B4-BE49-F238E27FC236}">
                <a16:creationId xmlns:a16="http://schemas.microsoft.com/office/drawing/2014/main" id="{40D27EB6-17E0-6549-8DC4-D38677FD67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2624" y="3561993"/>
            <a:ext cx="3854332" cy="1906332"/>
          </a:xfrm>
          <a:prstGeom prst="rect">
            <a:avLst/>
          </a:prstGeom>
        </p:spPr>
      </p:pic>
      <p:sp>
        <p:nvSpPr>
          <p:cNvPr id="215" name="TextBox 214">
            <a:extLst>
              <a:ext uri="{FF2B5EF4-FFF2-40B4-BE49-F238E27FC236}">
                <a16:creationId xmlns:a16="http://schemas.microsoft.com/office/drawing/2014/main" id="{66893BEC-9043-1F47-8DB6-9ABEF308D95F}"/>
              </a:ext>
            </a:extLst>
          </p:cNvPr>
          <p:cNvSpPr txBox="1"/>
          <p:nvPr/>
        </p:nvSpPr>
        <p:spPr>
          <a:xfrm>
            <a:off x="10527045" y="2976455"/>
            <a:ext cx="418383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Namespace Manifest - Declarative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91F60E-997A-3C47-9496-BB3B2F7D7B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8737" y="7008336"/>
            <a:ext cx="6007100" cy="520700"/>
          </a:xfrm>
          <a:prstGeom prst="rect">
            <a:avLst/>
          </a:prstGeom>
        </p:spPr>
      </p:pic>
      <p:sp>
        <p:nvSpPr>
          <p:cNvPr id="179" name="TextBox 178">
            <a:extLst>
              <a:ext uri="{FF2B5EF4-FFF2-40B4-BE49-F238E27FC236}">
                <a16:creationId xmlns:a16="http://schemas.microsoft.com/office/drawing/2014/main" id="{589AF44A-0430-F14F-8D36-6C6898F2F376}"/>
              </a:ext>
            </a:extLst>
          </p:cNvPr>
          <p:cNvSpPr txBox="1"/>
          <p:nvPr/>
        </p:nvSpPr>
        <p:spPr>
          <a:xfrm>
            <a:off x="10527045" y="6418013"/>
            <a:ext cx="413414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Namespace Manifest - Imperative</a:t>
            </a:r>
          </a:p>
        </p:txBody>
      </p:sp>
    </p:spTree>
    <p:extLst>
      <p:ext uri="{BB962C8B-B14F-4D97-AF65-F5344CB8AC3E}">
        <p14:creationId xmlns:p14="http://schemas.microsoft.com/office/powerpoint/2010/main" val="536185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4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7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0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3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6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9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2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5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8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1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4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7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0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3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6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9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2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7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0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5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" grpId="0" animBg="1"/>
      <p:bldP spid="84" grpId="0" animBg="1"/>
      <p:bldP spid="85" grpId="0" animBg="1"/>
      <p:bldP spid="86" grpId="0" animBg="1"/>
      <p:bldP spid="87" grpId="0"/>
      <p:bldP spid="96" grpId="0"/>
      <p:bldP spid="97" grpId="0"/>
      <p:bldP spid="98" grpId="0" animBg="1"/>
      <p:bldP spid="99" grpId="0" animBg="1"/>
      <p:bldP spid="100" grpId="0" animBg="1"/>
      <p:bldP spid="101" grpId="0"/>
      <p:bldP spid="110" grpId="0"/>
      <p:bldP spid="111" grpId="0" animBg="1"/>
      <p:bldP spid="112" grpId="0" animBg="1"/>
      <p:bldP spid="113" grpId="0"/>
      <p:bldP spid="114" grpId="0"/>
      <p:bldP spid="115" grpId="0" animBg="1"/>
      <p:bldP spid="116" grpId="0" animBg="1"/>
      <p:bldP spid="117" grpId="0" animBg="1"/>
      <p:bldP spid="118" grpId="0" animBg="1"/>
      <p:bldP spid="119" grpId="0"/>
      <p:bldP spid="128" grpId="0"/>
      <p:bldP spid="129" grpId="0"/>
      <p:bldP spid="130" grpId="0" animBg="1"/>
      <p:bldP spid="131" grpId="0" animBg="1"/>
      <p:bldP spid="132" grpId="0" animBg="1"/>
      <p:bldP spid="133" grpId="0"/>
      <p:bldP spid="142" grpId="0"/>
      <p:bldP spid="143" grpId="0" animBg="1"/>
      <p:bldP spid="144" grpId="0" animBg="1"/>
      <p:bldP spid="145" grpId="0"/>
      <p:bldP spid="146" grpId="0"/>
      <p:bldP spid="147" grpId="0" animBg="1"/>
      <p:bldP spid="148" grpId="0" animBg="1"/>
      <p:bldP spid="149" grpId="0" animBg="1"/>
      <p:bldP spid="150" grpId="0" animBg="1"/>
      <p:bldP spid="151" grpId="0"/>
      <p:bldP spid="160" grpId="0"/>
      <p:bldP spid="161" grpId="0"/>
      <p:bldP spid="162" grpId="0" animBg="1"/>
      <p:bldP spid="163" grpId="0" animBg="1"/>
      <p:bldP spid="164" grpId="0" animBg="1"/>
      <p:bldP spid="165" grpId="0"/>
      <p:bldP spid="174" grpId="0"/>
      <p:bldP spid="175" grpId="0" animBg="1"/>
      <p:bldP spid="176" grpId="0" animBg="1"/>
      <p:bldP spid="177" grpId="0"/>
      <p:bldP spid="178" grpId="0"/>
      <p:bldP spid="215" grpId="0"/>
      <p:bldP spid="179" grpId="0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6442C2D-AAF6-3248-A214-776B6391F0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72D42AD-FCFC-624F-AF00-2619A7AE5B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38002"/>
            <a:ext cx="12618720" cy="1188851"/>
          </a:xfrm>
        </p:spPr>
        <p:txBody>
          <a:bodyPr/>
          <a:lstStyle/>
          <a:p>
            <a:r>
              <a:rPr lang="en-US" dirty="0"/>
              <a:t>Kubernetes - </a:t>
            </a:r>
            <a:r>
              <a:rPr lang="en-US" dirty="0">
                <a:solidFill>
                  <a:srgbClr val="00B050"/>
                </a:solidFill>
              </a:rPr>
              <a:t>Namespaces</a:t>
            </a:r>
          </a:p>
        </p:txBody>
      </p:sp>
      <p:sp>
        <p:nvSpPr>
          <p:cNvPr id="5" name="Google Shape;580;p33">
            <a:extLst>
              <a:ext uri="{FF2B5EF4-FFF2-40B4-BE49-F238E27FC236}">
                <a16:creationId xmlns:a16="http://schemas.microsoft.com/office/drawing/2014/main" id="{95CE2182-33DC-F948-B18C-2CD81EA50376}"/>
              </a:ext>
            </a:extLst>
          </p:cNvPr>
          <p:cNvSpPr/>
          <p:nvPr/>
        </p:nvSpPr>
        <p:spPr>
          <a:xfrm>
            <a:off x="225287" y="1050849"/>
            <a:ext cx="14299095" cy="6411357"/>
          </a:xfrm>
          <a:prstGeom prst="roundRect">
            <a:avLst>
              <a:gd name="adj" fmla="val 5343"/>
            </a:avLst>
          </a:prstGeom>
          <a:noFill/>
          <a:ln w="9525" cap="flat" cmpd="sng">
            <a:solidFill>
              <a:srgbClr val="2754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6" name="Google Shape;584;p33">
            <a:extLst>
              <a:ext uri="{FF2B5EF4-FFF2-40B4-BE49-F238E27FC236}">
                <a16:creationId xmlns:a16="http://schemas.microsoft.com/office/drawing/2014/main" id="{6FB5A144-1B11-4049-8A84-1ECA0E9C409E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56342" y="545841"/>
            <a:ext cx="1002360" cy="975658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585;p33">
            <a:extLst>
              <a:ext uri="{FF2B5EF4-FFF2-40B4-BE49-F238E27FC236}">
                <a16:creationId xmlns:a16="http://schemas.microsoft.com/office/drawing/2014/main" id="{A6C93770-342C-544E-8D14-8393D337210D}"/>
              </a:ext>
            </a:extLst>
          </p:cNvPr>
          <p:cNvSpPr txBox="1"/>
          <p:nvPr/>
        </p:nvSpPr>
        <p:spPr>
          <a:xfrm>
            <a:off x="1416155" y="902658"/>
            <a:ext cx="2040000" cy="33984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2754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r>
              <a:rPr lang="fr" sz="1800" dirty="0">
                <a:latin typeface="Consolas"/>
                <a:ea typeface="Consolas"/>
                <a:cs typeface="Consolas"/>
                <a:sym typeface="Consolas"/>
              </a:rPr>
              <a:t>K8s cluster</a:t>
            </a:r>
            <a:endParaRPr sz="18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" name="Google Shape;580;p33">
            <a:extLst>
              <a:ext uri="{FF2B5EF4-FFF2-40B4-BE49-F238E27FC236}">
                <a16:creationId xmlns:a16="http://schemas.microsoft.com/office/drawing/2014/main" id="{6B460997-918B-594C-B277-AAB54E0A0353}"/>
              </a:ext>
            </a:extLst>
          </p:cNvPr>
          <p:cNvSpPr/>
          <p:nvPr/>
        </p:nvSpPr>
        <p:spPr>
          <a:xfrm>
            <a:off x="734493" y="1669691"/>
            <a:ext cx="13339316" cy="5526240"/>
          </a:xfrm>
          <a:prstGeom prst="roundRect">
            <a:avLst>
              <a:gd name="adj" fmla="val 5343"/>
            </a:avLst>
          </a:prstGeom>
          <a:noFill/>
          <a:ln w="9525" cap="flat" cmpd="sng">
            <a:solidFill>
              <a:srgbClr val="2754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9" name="Google Shape;213;p22">
            <a:extLst>
              <a:ext uri="{FF2B5EF4-FFF2-40B4-BE49-F238E27FC236}">
                <a16:creationId xmlns:a16="http://schemas.microsoft.com/office/drawing/2014/main" id="{09A34241-6121-B248-B0BD-083DDB70552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25517" y="1160170"/>
            <a:ext cx="956160" cy="95616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585;p33">
            <a:extLst>
              <a:ext uri="{FF2B5EF4-FFF2-40B4-BE49-F238E27FC236}">
                <a16:creationId xmlns:a16="http://schemas.microsoft.com/office/drawing/2014/main" id="{C8C179DA-1555-9449-B973-33588209F272}"/>
              </a:ext>
            </a:extLst>
          </p:cNvPr>
          <p:cNvSpPr txBox="1"/>
          <p:nvPr/>
        </p:nvSpPr>
        <p:spPr>
          <a:xfrm>
            <a:off x="10347292" y="1499771"/>
            <a:ext cx="2040000" cy="33984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2754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r>
              <a:rPr lang="fr" sz="1800" dirty="0">
                <a:latin typeface="Consolas"/>
                <a:ea typeface="Consolas"/>
                <a:cs typeface="Consolas"/>
                <a:sym typeface="Consolas"/>
              </a:rPr>
              <a:t>K8s </a:t>
            </a:r>
            <a:r>
              <a:rPr lang="fr" sz="1800" dirty="0" err="1">
                <a:latin typeface="Consolas"/>
                <a:ea typeface="Consolas"/>
                <a:cs typeface="Consolas"/>
                <a:sym typeface="Consolas"/>
              </a:rPr>
              <a:t>Node</a:t>
            </a:r>
            <a:endParaRPr sz="18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1" name="Google Shape;595;p33">
            <a:extLst>
              <a:ext uri="{FF2B5EF4-FFF2-40B4-BE49-F238E27FC236}">
                <a16:creationId xmlns:a16="http://schemas.microsoft.com/office/drawing/2014/main" id="{4DA443EB-B89E-5D4D-9DF9-51682AA34F41}"/>
              </a:ext>
            </a:extLst>
          </p:cNvPr>
          <p:cNvSpPr/>
          <p:nvPr/>
        </p:nvSpPr>
        <p:spPr>
          <a:xfrm>
            <a:off x="1005841" y="2557752"/>
            <a:ext cx="4082994" cy="4426143"/>
          </a:xfrm>
          <a:prstGeom prst="roundRect">
            <a:avLst>
              <a:gd name="adj" fmla="val 9263"/>
            </a:avLst>
          </a:prstGeom>
          <a:solidFill>
            <a:schemeClr val="bg1">
              <a:lumMod val="85000"/>
            </a:schemeClr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12" name="Google Shape;596;p33">
            <a:extLst>
              <a:ext uri="{FF2B5EF4-FFF2-40B4-BE49-F238E27FC236}">
                <a16:creationId xmlns:a16="http://schemas.microsoft.com/office/drawing/2014/main" id="{104166B7-CB9A-904E-8CFE-08B5DA13914A}"/>
              </a:ext>
            </a:extLst>
          </p:cNvPr>
          <p:cNvSpPr txBox="1"/>
          <p:nvPr/>
        </p:nvSpPr>
        <p:spPr>
          <a:xfrm>
            <a:off x="2331796" y="2387832"/>
            <a:ext cx="2421172" cy="33984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r>
              <a:rPr lang="en-IN" sz="1760" dirty="0">
                <a:latin typeface="Consolas"/>
                <a:ea typeface="Consolas"/>
                <a:cs typeface="Consolas"/>
                <a:sym typeface="Consolas"/>
              </a:rPr>
              <a:t>default</a:t>
            </a:r>
            <a:r>
              <a:rPr lang="fr" sz="1760" dirty="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fr" sz="1760" dirty="0" err="1">
                <a:latin typeface="Consolas"/>
                <a:ea typeface="Consolas"/>
                <a:cs typeface="Consolas"/>
                <a:sym typeface="Consolas"/>
              </a:rPr>
              <a:t>namespace</a:t>
            </a:r>
            <a:endParaRPr sz="1760" dirty="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3" name="Google Shape;612;p33">
            <a:extLst>
              <a:ext uri="{FF2B5EF4-FFF2-40B4-BE49-F238E27FC236}">
                <a16:creationId xmlns:a16="http://schemas.microsoft.com/office/drawing/2014/main" id="{183072E0-E306-3F42-A7C9-66A23748B2E3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01869" y="2118552"/>
            <a:ext cx="957901" cy="95616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595;p33">
            <a:extLst>
              <a:ext uri="{FF2B5EF4-FFF2-40B4-BE49-F238E27FC236}">
                <a16:creationId xmlns:a16="http://schemas.microsoft.com/office/drawing/2014/main" id="{AE9C48BA-3020-4D4A-BE12-F38133C598C1}"/>
              </a:ext>
            </a:extLst>
          </p:cNvPr>
          <p:cNvSpPr/>
          <p:nvPr/>
        </p:nvSpPr>
        <p:spPr>
          <a:xfrm>
            <a:off x="1201869" y="3297681"/>
            <a:ext cx="3672343" cy="1431188"/>
          </a:xfrm>
          <a:prstGeom prst="roundRect">
            <a:avLst>
              <a:gd name="adj" fmla="val 9263"/>
            </a:avLst>
          </a:prstGeom>
          <a:solidFill>
            <a:schemeClr val="tx1">
              <a:lumMod val="50000"/>
              <a:lumOff val="50000"/>
            </a:schemeClr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23" name="Google Shape;598;p33">
            <a:extLst>
              <a:ext uri="{FF2B5EF4-FFF2-40B4-BE49-F238E27FC236}">
                <a16:creationId xmlns:a16="http://schemas.microsoft.com/office/drawing/2014/main" id="{1011F795-19AB-0D4E-BC6B-DD08D42A4CFC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56025" y="3432010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638;p35">
            <a:extLst>
              <a:ext uri="{FF2B5EF4-FFF2-40B4-BE49-F238E27FC236}">
                <a16:creationId xmlns:a16="http://schemas.microsoft.com/office/drawing/2014/main" id="{A40D0219-CAD4-2E4B-8934-DB770048D53F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70617" y="3428850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637;p35">
            <a:extLst>
              <a:ext uri="{FF2B5EF4-FFF2-40B4-BE49-F238E27FC236}">
                <a16:creationId xmlns:a16="http://schemas.microsoft.com/office/drawing/2014/main" id="{C709F0F7-8826-6348-91D3-D5C2FA8DD7AA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526200" y="3428850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CA948AA1-B48B-FF4F-93A9-C1550D5F11AC}"/>
              </a:ext>
            </a:extLst>
          </p:cNvPr>
          <p:cNvSpPr txBox="1"/>
          <p:nvPr/>
        </p:nvSpPr>
        <p:spPr>
          <a:xfrm>
            <a:off x="2653221" y="4388530"/>
            <a:ext cx="705642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00" dirty="0">
                <a:solidFill>
                  <a:schemeClr val="bg1"/>
                </a:solidFill>
              </a:rPr>
              <a:t>App1</a:t>
            </a:r>
          </a:p>
        </p:txBody>
      </p:sp>
      <p:sp>
        <p:nvSpPr>
          <p:cNvPr id="27" name="Google Shape;595;p33">
            <a:extLst>
              <a:ext uri="{FF2B5EF4-FFF2-40B4-BE49-F238E27FC236}">
                <a16:creationId xmlns:a16="http://schemas.microsoft.com/office/drawing/2014/main" id="{733B08FE-1F5E-2C4C-AEB0-927E7E199C03}"/>
              </a:ext>
            </a:extLst>
          </p:cNvPr>
          <p:cNvSpPr/>
          <p:nvPr/>
        </p:nvSpPr>
        <p:spPr>
          <a:xfrm>
            <a:off x="1201869" y="5048789"/>
            <a:ext cx="3672343" cy="1431188"/>
          </a:xfrm>
          <a:prstGeom prst="roundRect">
            <a:avLst>
              <a:gd name="adj" fmla="val 9263"/>
            </a:avLst>
          </a:prstGeom>
          <a:solidFill>
            <a:schemeClr val="tx1">
              <a:lumMod val="50000"/>
              <a:lumOff val="50000"/>
            </a:schemeClr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28" name="Google Shape;598;p33">
            <a:extLst>
              <a:ext uri="{FF2B5EF4-FFF2-40B4-BE49-F238E27FC236}">
                <a16:creationId xmlns:a16="http://schemas.microsoft.com/office/drawing/2014/main" id="{4314578A-F820-FD42-B2C4-426E5CD4BB6F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56025" y="5183118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638;p35">
            <a:extLst>
              <a:ext uri="{FF2B5EF4-FFF2-40B4-BE49-F238E27FC236}">
                <a16:creationId xmlns:a16="http://schemas.microsoft.com/office/drawing/2014/main" id="{4DD95389-9B04-514D-9B78-85D08E9F6B52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70617" y="5179958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637;p35">
            <a:extLst>
              <a:ext uri="{FF2B5EF4-FFF2-40B4-BE49-F238E27FC236}">
                <a16:creationId xmlns:a16="http://schemas.microsoft.com/office/drawing/2014/main" id="{9C195D52-06F3-9048-B654-CEDBEC75F607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526200" y="5179958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89065E51-4B96-3648-A1BB-D0E5F87F01B1}"/>
              </a:ext>
            </a:extLst>
          </p:cNvPr>
          <p:cNvSpPr txBox="1"/>
          <p:nvPr/>
        </p:nvSpPr>
        <p:spPr>
          <a:xfrm>
            <a:off x="2653221" y="6139638"/>
            <a:ext cx="705642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0" dirty="0">
                <a:solidFill>
                  <a:schemeClr val="bg1"/>
                </a:solidFill>
              </a:rPr>
              <a:t>App2</a:t>
            </a:r>
          </a:p>
        </p:txBody>
      </p:sp>
      <p:sp>
        <p:nvSpPr>
          <p:cNvPr id="32" name="Google Shape;595;p33">
            <a:extLst>
              <a:ext uri="{FF2B5EF4-FFF2-40B4-BE49-F238E27FC236}">
                <a16:creationId xmlns:a16="http://schemas.microsoft.com/office/drawing/2014/main" id="{5274BD1A-A758-1940-BBCE-2F3DA286C0E3}"/>
              </a:ext>
            </a:extLst>
          </p:cNvPr>
          <p:cNvSpPr/>
          <p:nvPr/>
        </p:nvSpPr>
        <p:spPr>
          <a:xfrm>
            <a:off x="5521593" y="2594587"/>
            <a:ext cx="4082994" cy="4426143"/>
          </a:xfrm>
          <a:prstGeom prst="roundRect">
            <a:avLst>
              <a:gd name="adj" fmla="val 9263"/>
            </a:avLst>
          </a:prstGeom>
          <a:solidFill>
            <a:schemeClr val="bg1">
              <a:lumMod val="85000"/>
            </a:schemeClr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33" name="Google Shape;596;p33">
            <a:extLst>
              <a:ext uri="{FF2B5EF4-FFF2-40B4-BE49-F238E27FC236}">
                <a16:creationId xmlns:a16="http://schemas.microsoft.com/office/drawing/2014/main" id="{0AAA1041-4BC2-A648-A54B-804AD7C93B35}"/>
              </a:ext>
            </a:extLst>
          </p:cNvPr>
          <p:cNvSpPr txBox="1"/>
          <p:nvPr/>
        </p:nvSpPr>
        <p:spPr>
          <a:xfrm>
            <a:off x="6847548" y="2424667"/>
            <a:ext cx="1988414" cy="33984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r>
              <a:rPr lang="en-IN" sz="1760" dirty="0">
                <a:latin typeface="Consolas"/>
                <a:ea typeface="Consolas"/>
                <a:cs typeface="Consolas"/>
                <a:sym typeface="Consolas"/>
              </a:rPr>
              <a:t>dev</a:t>
            </a:r>
            <a:r>
              <a:rPr lang="fr" sz="1760" dirty="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fr" sz="1760" dirty="0" err="1">
                <a:latin typeface="Consolas"/>
                <a:ea typeface="Consolas"/>
                <a:cs typeface="Consolas"/>
                <a:sym typeface="Consolas"/>
              </a:rPr>
              <a:t>namespace</a:t>
            </a:r>
            <a:endParaRPr sz="1760" dirty="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34" name="Google Shape;612;p33">
            <a:extLst>
              <a:ext uri="{FF2B5EF4-FFF2-40B4-BE49-F238E27FC236}">
                <a16:creationId xmlns:a16="http://schemas.microsoft.com/office/drawing/2014/main" id="{8B75B9AB-BE5A-3749-849F-08A4EE2F61DF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17621" y="2155387"/>
            <a:ext cx="957901" cy="956160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595;p33">
            <a:extLst>
              <a:ext uri="{FF2B5EF4-FFF2-40B4-BE49-F238E27FC236}">
                <a16:creationId xmlns:a16="http://schemas.microsoft.com/office/drawing/2014/main" id="{F0FD8C89-2503-3242-8B61-1571D716574C}"/>
              </a:ext>
            </a:extLst>
          </p:cNvPr>
          <p:cNvSpPr/>
          <p:nvPr/>
        </p:nvSpPr>
        <p:spPr>
          <a:xfrm>
            <a:off x="5717621" y="3342063"/>
            <a:ext cx="3672343" cy="1431188"/>
          </a:xfrm>
          <a:prstGeom prst="roundRect">
            <a:avLst>
              <a:gd name="adj" fmla="val 9263"/>
            </a:avLst>
          </a:prstGeom>
          <a:solidFill>
            <a:schemeClr val="tx1">
              <a:lumMod val="50000"/>
              <a:lumOff val="50000"/>
            </a:schemeClr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36" name="Google Shape;598;p33">
            <a:extLst>
              <a:ext uri="{FF2B5EF4-FFF2-40B4-BE49-F238E27FC236}">
                <a16:creationId xmlns:a16="http://schemas.microsoft.com/office/drawing/2014/main" id="{B6020C98-DBD0-B24B-99B9-07D0CD4D289A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71777" y="3476392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638;p35">
            <a:extLst>
              <a:ext uri="{FF2B5EF4-FFF2-40B4-BE49-F238E27FC236}">
                <a16:creationId xmlns:a16="http://schemas.microsoft.com/office/drawing/2014/main" id="{6A04F416-647D-BD45-8623-C686663E4130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086369" y="3473232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637;p35">
            <a:extLst>
              <a:ext uri="{FF2B5EF4-FFF2-40B4-BE49-F238E27FC236}">
                <a16:creationId xmlns:a16="http://schemas.microsoft.com/office/drawing/2014/main" id="{D8457349-CB0B-0345-AF7F-DDF93D514A8C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041952" y="3473232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45877CB0-F5E3-3141-B805-1850F2706CD4}"/>
              </a:ext>
            </a:extLst>
          </p:cNvPr>
          <p:cNvSpPr txBox="1"/>
          <p:nvPr/>
        </p:nvSpPr>
        <p:spPr>
          <a:xfrm>
            <a:off x="7168973" y="4432912"/>
            <a:ext cx="705642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00" dirty="0">
                <a:solidFill>
                  <a:schemeClr val="bg1"/>
                </a:solidFill>
              </a:rPr>
              <a:t>App1</a:t>
            </a:r>
          </a:p>
        </p:txBody>
      </p:sp>
      <p:sp>
        <p:nvSpPr>
          <p:cNvPr id="40" name="Google Shape;595;p33">
            <a:extLst>
              <a:ext uri="{FF2B5EF4-FFF2-40B4-BE49-F238E27FC236}">
                <a16:creationId xmlns:a16="http://schemas.microsoft.com/office/drawing/2014/main" id="{1A070D0E-8280-4E43-B943-1A48E5BC28A7}"/>
              </a:ext>
            </a:extLst>
          </p:cNvPr>
          <p:cNvSpPr/>
          <p:nvPr/>
        </p:nvSpPr>
        <p:spPr>
          <a:xfrm>
            <a:off x="5717621" y="5093171"/>
            <a:ext cx="3672343" cy="1431188"/>
          </a:xfrm>
          <a:prstGeom prst="roundRect">
            <a:avLst>
              <a:gd name="adj" fmla="val 9263"/>
            </a:avLst>
          </a:prstGeom>
          <a:solidFill>
            <a:schemeClr val="tx1">
              <a:lumMod val="50000"/>
              <a:lumOff val="50000"/>
            </a:schemeClr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41" name="Google Shape;598;p33">
            <a:extLst>
              <a:ext uri="{FF2B5EF4-FFF2-40B4-BE49-F238E27FC236}">
                <a16:creationId xmlns:a16="http://schemas.microsoft.com/office/drawing/2014/main" id="{B155739F-C4D1-B84B-8D25-4CCC4809D6FC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71777" y="5227500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638;p35">
            <a:extLst>
              <a:ext uri="{FF2B5EF4-FFF2-40B4-BE49-F238E27FC236}">
                <a16:creationId xmlns:a16="http://schemas.microsoft.com/office/drawing/2014/main" id="{55426F30-50AD-7246-BBF0-0CCCD4A4C0FC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086369" y="5224340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637;p35">
            <a:extLst>
              <a:ext uri="{FF2B5EF4-FFF2-40B4-BE49-F238E27FC236}">
                <a16:creationId xmlns:a16="http://schemas.microsoft.com/office/drawing/2014/main" id="{D8617C43-1909-814C-9756-5AA39A2D52DF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041952" y="5224340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A46C58BB-31F6-A749-B2B5-81DF5035311E}"/>
              </a:ext>
            </a:extLst>
          </p:cNvPr>
          <p:cNvSpPr txBox="1"/>
          <p:nvPr/>
        </p:nvSpPr>
        <p:spPr>
          <a:xfrm>
            <a:off x="7168973" y="6184020"/>
            <a:ext cx="705642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0" dirty="0">
                <a:solidFill>
                  <a:schemeClr val="bg1"/>
                </a:solidFill>
              </a:rPr>
              <a:t>App2</a:t>
            </a:r>
          </a:p>
        </p:txBody>
      </p:sp>
      <p:sp>
        <p:nvSpPr>
          <p:cNvPr id="45" name="Google Shape;595;p33">
            <a:extLst>
              <a:ext uri="{FF2B5EF4-FFF2-40B4-BE49-F238E27FC236}">
                <a16:creationId xmlns:a16="http://schemas.microsoft.com/office/drawing/2014/main" id="{0E1F8853-403F-EE4B-8CB6-CAF34F274009}"/>
              </a:ext>
            </a:extLst>
          </p:cNvPr>
          <p:cNvSpPr/>
          <p:nvPr/>
        </p:nvSpPr>
        <p:spPr>
          <a:xfrm>
            <a:off x="9845253" y="2604561"/>
            <a:ext cx="4082994" cy="4426143"/>
          </a:xfrm>
          <a:prstGeom prst="roundRect">
            <a:avLst>
              <a:gd name="adj" fmla="val 9263"/>
            </a:avLst>
          </a:prstGeom>
          <a:solidFill>
            <a:schemeClr val="bg1">
              <a:lumMod val="85000"/>
            </a:schemeClr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46" name="Google Shape;596;p33">
            <a:extLst>
              <a:ext uri="{FF2B5EF4-FFF2-40B4-BE49-F238E27FC236}">
                <a16:creationId xmlns:a16="http://schemas.microsoft.com/office/drawing/2014/main" id="{0FA6A503-4ABC-244E-A8C3-71A2A29CF36C}"/>
              </a:ext>
            </a:extLst>
          </p:cNvPr>
          <p:cNvSpPr txBox="1"/>
          <p:nvPr/>
        </p:nvSpPr>
        <p:spPr>
          <a:xfrm>
            <a:off x="11171208" y="2434641"/>
            <a:ext cx="2198506" cy="33984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r>
              <a:rPr lang="en-IN" sz="1760" dirty="0" err="1">
                <a:latin typeface="Consolas"/>
                <a:ea typeface="Consolas"/>
                <a:cs typeface="Consolas"/>
                <a:sym typeface="Consolas"/>
              </a:rPr>
              <a:t>qa</a:t>
            </a:r>
            <a:r>
              <a:rPr lang="fr" sz="1760" dirty="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fr" sz="1760" dirty="0" err="1">
                <a:latin typeface="Consolas"/>
                <a:ea typeface="Consolas"/>
                <a:cs typeface="Consolas"/>
                <a:sym typeface="Consolas"/>
              </a:rPr>
              <a:t>namespace</a:t>
            </a:r>
            <a:endParaRPr sz="1760" dirty="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47" name="Google Shape;612;p33">
            <a:extLst>
              <a:ext uri="{FF2B5EF4-FFF2-40B4-BE49-F238E27FC236}">
                <a16:creationId xmlns:a16="http://schemas.microsoft.com/office/drawing/2014/main" id="{FD35C253-35F5-684F-BAC3-F153DF9069C5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041281" y="2165361"/>
            <a:ext cx="957901" cy="956160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595;p33">
            <a:extLst>
              <a:ext uri="{FF2B5EF4-FFF2-40B4-BE49-F238E27FC236}">
                <a16:creationId xmlns:a16="http://schemas.microsoft.com/office/drawing/2014/main" id="{3F3522B9-348C-C249-913E-5C40D1D0E0CE}"/>
              </a:ext>
            </a:extLst>
          </p:cNvPr>
          <p:cNvSpPr/>
          <p:nvPr/>
        </p:nvSpPr>
        <p:spPr>
          <a:xfrm>
            <a:off x="10041281" y="3352037"/>
            <a:ext cx="3672343" cy="1431188"/>
          </a:xfrm>
          <a:prstGeom prst="roundRect">
            <a:avLst>
              <a:gd name="adj" fmla="val 9263"/>
            </a:avLst>
          </a:prstGeom>
          <a:solidFill>
            <a:schemeClr val="tx1">
              <a:lumMod val="50000"/>
              <a:lumOff val="50000"/>
            </a:schemeClr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49" name="Google Shape;598;p33">
            <a:extLst>
              <a:ext uri="{FF2B5EF4-FFF2-40B4-BE49-F238E27FC236}">
                <a16:creationId xmlns:a16="http://schemas.microsoft.com/office/drawing/2014/main" id="{83350F9C-3EAF-E748-8996-5E6AA607F142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295437" y="3486366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638;p35">
            <a:extLst>
              <a:ext uri="{FF2B5EF4-FFF2-40B4-BE49-F238E27FC236}">
                <a16:creationId xmlns:a16="http://schemas.microsoft.com/office/drawing/2014/main" id="{263AD822-C57F-0949-9617-D9A3D8F2012F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410029" y="3483206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637;p35">
            <a:extLst>
              <a:ext uri="{FF2B5EF4-FFF2-40B4-BE49-F238E27FC236}">
                <a16:creationId xmlns:a16="http://schemas.microsoft.com/office/drawing/2014/main" id="{F9924EB0-6A4F-354E-BA76-BFF63DC557DF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365612" y="3483206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5C218837-6040-EE49-A41F-EE8D4C4D8A6B}"/>
              </a:ext>
            </a:extLst>
          </p:cNvPr>
          <p:cNvSpPr txBox="1"/>
          <p:nvPr/>
        </p:nvSpPr>
        <p:spPr>
          <a:xfrm>
            <a:off x="11492633" y="4442886"/>
            <a:ext cx="705642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00" dirty="0">
                <a:solidFill>
                  <a:schemeClr val="bg1"/>
                </a:solidFill>
              </a:rPr>
              <a:t>App1</a:t>
            </a:r>
          </a:p>
        </p:txBody>
      </p:sp>
      <p:sp>
        <p:nvSpPr>
          <p:cNvPr id="53" name="Google Shape;595;p33">
            <a:extLst>
              <a:ext uri="{FF2B5EF4-FFF2-40B4-BE49-F238E27FC236}">
                <a16:creationId xmlns:a16="http://schemas.microsoft.com/office/drawing/2014/main" id="{D48214E6-B7D7-A544-9A51-D57D6255B276}"/>
              </a:ext>
            </a:extLst>
          </p:cNvPr>
          <p:cNvSpPr/>
          <p:nvPr/>
        </p:nvSpPr>
        <p:spPr>
          <a:xfrm>
            <a:off x="10041281" y="5103145"/>
            <a:ext cx="3672343" cy="1431188"/>
          </a:xfrm>
          <a:prstGeom prst="roundRect">
            <a:avLst>
              <a:gd name="adj" fmla="val 9263"/>
            </a:avLst>
          </a:prstGeom>
          <a:solidFill>
            <a:schemeClr val="tx1">
              <a:lumMod val="50000"/>
              <a:lumOff val="50000"/>
            </a:schemeClr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54" name="Google Shape;598;p33">
            <a:extLst>
              <a:ext uri="{FF2B5EF4-FFF2-40B4-BE49-F238E27FC236}">
                <a16:creationId xmlns:a16="http://schemas.microsoft.com/office/drawing/2014/main" id="{E8B08B4B-300F-EB42-A733-593F5602612C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295437" y="5237474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638;p35">
            <a:extLst>
              <a:ext uri="{FF2B5EF4-FFF2-40B4-BE49-F238E27FC236}">
                <a16:creationId xmlns:a16="http://schemas.microsoft.com/office/drawing/2014/main" id="{332F50A2-9E29-634E-88E3-694CB0F23902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410029" y="5234314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637;p35">
            <a:extLst>
              <a:ext uri="{FF2B5EF4-FFF2-40B4-BE49-F238E27FC236}">
                <a16:creationId xmlns:a16="http://schemas.microsoft.com/office/drawing/2014/main" id="{F2CB99EE-5F3C-BC4A-A24E-D533AB0A2E7B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365612" y="5234314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20F9EDF3-2E85-7E42-83C6-030EFA9E7A6E}"/>
              </a:ext>
            </a:extLst>
          </p:cNvPr>
          <p:cNvSpPr txBox="1"/>
          <p:nvPr/>
        </p:nvSpPr>
        <p:spPr>
          <a:xfrm>
            <a:off x="11492633" y="6193994"/>
            <a:ext cx="705642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0" dirty="0">
                <a:solidFill>
                  <a:schemeClr val="bg1"/>
                </a:solidFill>
              </a:rPr>
              <a:t>App2</a:t>
            </a:r>
          </a:p>
        </p:txBody>
      </p:sp>
    </p:spTree>
    <p:extLst>
      <p:ext uri="{BB962C8B-B14F-4D97-AF65-F5344CB8AC3E}">
        <p14:creationId xmlns:p14="http://schemas.microsoft.com/office/powerpoint/2010/main" val="964640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10" grpId="0" animBg="1"/>
      <p:bldP spid="11" grpId="0" animBg="1"/>
      <p:bldP spid="12" grpId="0" animBg="1"/>
      <p:bldP spid="22" grpId="0" animBg="1"/>
      <p:bldP spid="26" grpId="0"/>
      <p:bldP spid="27" grpId="0" animBg="1"/>
      <p:bldP spid="31" grpId="0"/>
      <p:bldP spid="32" grpId="0" animBg="1"/>
      <p:bldP spid="33" grpId="0" animBg="1"/>
      <p:bldP spid="35" grpId="0" animBg="1"/>
      <p:bldP spid="39" grpId="0"/>
      <p:bldP spid="40" grpId="0" animBg="1"/>
      <p:bldP spid="44" grpId="0"/>
      <p:bldP spid="45" grpId="0" animBg="1"/>
      <p:bldP spid="46" grpId="0" animBg="1"/>
      <p:bldP spid="48" grpId="0" animBg="1"/>
      <p:bldP spid="52" grpId="0"/>
      <p:bldP spid="53" grpId="0" animBg="1"/>
      <p:bldP spid="57" grpId="0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6442C2D-AAF6-3248-A214-776B6391F0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72D42AD-FCFC-624F-AF00-2619A7AE5B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38002"/>
            <a:ext cx="12618720" cy="1188851"/>
          </a:xfrm>
        </p:spPr>
        <p:txBody>
          <a:bodyPr/>
          <a:lstStyle/>
          <a:p>
            <a:r>
              <a:rPr lang="en-US" dirty="0"/>
              <a:t>Kubernetes - </a:t>
            </a:r>
            <a:r>
              <a:rPr lang="en-US" dirty="0">
                <a:solidFill>
                  <a:srgbClr val="00B050"/>
                </a:solidFill>
              </a:rPr>
              <a:t>Namespaces &amp; DNS</a:t>
            </a:r>
          </a:p>
        </p:txBody>
      </p:sp>
      <p:sp>
        <p:nvSpPr>
          <p:cNvPr id="5" name="Google Shape;580;p33">
            <a:extLst>
              <a:ext uri="{FF2B5EF4-FFF2-40B4-BE49-F238E27FC236}">
                <a16:creationId xmlns:a16="http://schemas.microsoft.com/office/drawing/2014/main" id="{95CE2182-33DC-F948-B18C-2CD81EA50376}"/>
              </a:ext>
            </a:extLst>
          </p:cNvPr>
          <p:cNvSpPr/>
          <p:nvPr/>
        </p:nvSpPr>
        <p:spPr>
          <a:xfrm>
            <a:off x="225287" y="1050850"/>
            <a:ext cx="14299095" cy="5678980"/>
          </a:xfrm>
          <a:prstGeom prst="roundRect">
            <a:avLst>
              <a:gd name="adj" fmla="val 5343"/>
            </a:avLst>
          </a:prstGeom>
          <a:noFill/>
          <a:ln w="9525" cap="flat" cmpd="sng">
            <a:solidFill>
              <a:srgbClr val="2754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6" name="Google Shape;584;p33">
            <a:extLst>
              <a:ext uri="{FF2B5EF4-FFF2-40B4-BE49-F238E27FC236}">
                <a16:creationId xmlns:a16="http://schemas.microsoft.com/office/drawing/2014/main" id="{6FB5A144-1B11-4049-8A84-1ECA0E9C409E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56342" y="545841"/>
            <a:ext cx="1002360" cy="975658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585;p33">
            <a:extLst>
              <a:ext uri="{FF2B5EF4-FFF2-40B4-BE49-F238E27FC236}">
                <a16:creationId xmlns:a16="http://schemas.microsoft.com/office/drawing/2014/main" id="{A6C93770-342C-544E-8D14-8393D337210D}"/>
              </a:ext>
            </a:extLst>
          </p:cNvPr>
          <p:cNvSpPr txBox="1"/>
          <p:nvPr/>
        </p:nvSpPr>
        <p:spPr>
          <a:xfrm>
            <a:off x="1416155" y="902658"/>
            <a:ext cx="2040000" cy="33984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2754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r>
              <a:rPr lang="fr" sz="1800" dirty="0">
                <a:latin typeface="Consolas"/>
                <a:ea typeface="Consolas"/>
                <a:cs typeface="Consolas"/>
                <a:sym typeface="Consolas"/>
              </a:rPr>
              <a:t>K8s cluster</a:t>
            </a:r>
            <a:endParaRPr sz="18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" name="Google Shape;580;p33">
            <a:extLst>
              <a:ext uri="{FF2B5EF4-FFF2-40B4-BE49-F238E27FC236}">
                <a16:creationId xmlns:a16="http://schemas.microsoft.com/office/drawing/2014/main" id="{6B460997-918B-594C-B277-AAB54E0A0353}"/>
              </a:ext>
            </a:extLst>
          </p:cNvPr>
          <p:cNvSpPr/>
          <p:nvPr/>
        </p:nvSpPr>
        <p:spPr>
          <a:xfrm>
            <a:off x="734493" y="1669691"/>
            <a:ext cx="13339316" cy="4823874"/>
          </a:xfrm>
          <a:prstGeom prst="roundRect">
            <a:avLst>
              <a:gd name="adj" fmla="val 5343"/>
            </a:avLst>
          </a:prstGeom>
          <a:noFill/>
          <a:ln w="9525" cap="flat" cmpd="sng">
            <a:solidFill>
              <a:srgbClr val="2754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9" name="Google Shape;213;p22">
            <a:extLst>
              <a:ext uri="{FF2B5EF4-FFF2-40B4-BE49-F238E27FC236}">
                <a16:creationId xmlns:a16="http://schemas.microsoft.com/office/drawing/2014/main" id="{09A34241-6121-B248-B0BD-083DDB70552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25517" y="1160170"/>
            <a:ext cx="956160" cy="95616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585;p33">
            <a:extLst>
              <a:ext uri="{FF2B5EF4-FFF2-40B4-BE49-F238E27FC236}">
                <a16:creationId xmlns:a16="http://schemas.microsoft.com/office/drawing/2014/main" id="{C8C179DA-1555-9449-B973-33588209F272}"/>
              </a:ext>
            </a:extLst>
          </p:cNvPr>
          <p:cNvSpPr txBox="1"/>
          <p:nvPr/>
        </p:nvSpPr>
        <p:spPr>
          <a:xfrm>
            <a:off x="10347292" y="1499771"/>
            <a:ext cx="2040000" cy="33984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2754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r>
              <a:rPr lang="fr" sz="1800" dirty="0">
                <a:latin typeface="Consolas"/>
                <a:ea typeface="Consolas"/>
                <a:cs typeface="Consolas"/>
                <a:sym typeface="Consolas"/>
              </a:rPr>
              <a:t>K8s </a:t>
            </a:r>
            <a:r>
              <a:rPr lang="fr" sz="1800" dirty="0" err="1">
                <a:latin typeface="Consolas"/>
                <a:ea typeface="Consolas"/>
                <a:cs typeface="Consolas"/>
                <a:sym typeface="Consolas"/>
              </a:rPr>
              <a:t>Node</a:t>
            </a:r>
            <a:endParaRPr sz="18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1" name="Google Shape;595;p33">
            <a:extLst>
              <a:ext uri="{FF2B5EF4-FFF2-40B4-BE49-F238E27FC236}">
                <a16:creationId xmlns:a16="http://schemas.microsoft.com/office/drawing/2014/main" id="{4DA443EB-B89E-5D4D-9DF9-51682AA34F41}"/>
              </a:ext>
            </a:extLst>
          </p:cNvPr>
          <p:cNvSpPr/>
          <p:nvPr/>
        </p:nvSpPr>
        <p:spPr>
          <a:xfrm>
            <a:off x="1005841" y="2557752"/>
            <a:ext cx="4082994" cy="3604509"/>
          </a:xfrm>
          <a:prstGeom prst="roundRect">
            <a:avLst>
              <a:gd name="adj" fmla="val 9263"/>
            </a:avLst>
          </a:prstGeom>
          <a:solidFill>
            <a:schemeClr val="bg1">
              <a:lumMod val="85000"/>
            </a:schemeClr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12" name="Google Shape;596;p33">
            <a:extLst>
              <a:ext uri="{FF2B5EF4-FFF2-40B4-BE49-F238E27FC236}">
                <a16:creationId xmlns:a16="http://schemas.microsoft.com/office/drawing/2014/main" id="{104166B7-CB9A-904E-8CFE-08B5DA13914A}"/>
              </a:ext>
            </a:extLst>
          </p:cNvPr>
          <p:cNvSpPr txBox="1"/>
          <p:nvPr/>
        </p:nvSpPr>
        <p:spPr>
          <a:xfrm>
            <a:off x="2331796" y="2387832"/>
            <a:ext cx="2421172" cy="33984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r>
              <a:rPr lang="en-IN" sz="1760" dirty="0">
                <a:latin typeface="Consolas"/>
                <a:ea typeface="Consolas"/>
                <a:cs typeface="Consolas"/>
                <a:sym typeface="Consolas"/>
              </a:rPr>
              <a:t>default</a:t>
            </a:r>
            <a:r>
              <a:rPr lang="fr" sz="1760" dirty="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fr" sz="1760" dirty="0" err="1">
                <a:latin typeface="Consolas"/>
                <a:ea typeface="Consolas"/>
                <a:cs typeface="Consolas"/>
                <a:sym typeface="Consolas"/>
              </a:rPr>
              <a:t>namespace</a:t>
            </a:r>
            <a:endParaRPr sz="1760" dirty="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3" name="Google Shape;612;p33">
            <a:extLst>
              <a:ext uri="{FF2B5EF4-FFF2-40B4-BE49-F238E27FC236}">
                <a16:creationId xmlns:a16="http://schemas.microsoft.com/office/drawing/2014/main" id="{183072E0-E306-3F42-A7C9-66A23748B2E3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01869" y="2118552"/>
            <a:ext cx="957901" cy="95616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595;p33">
            <a:extLst>
              <a:ext uri="{FF2B5EF4-FFF2-40B4-BE49-F238E27FC236}">
                <a16:creationId xmlns:a16="http://schemas.microsoft.com/office/drawing/2014/main" id="{AE9C48BA-3020-4D4A-BE12-F38133C598C1}"/>
              </a:ext>
            </a:extLst>
          </p:cNvPr>
          <p:cNvSpPr/>
          <p:nvPr/>
        </p:nvSpPr>
        <p:spPr>
          <a:xfrm>
            <a:off x="1201869" y="3297681"/>
            <a:ext cx="3672343" cy="1431188"/>
          </a:xfrm>
          <a:prstGeom prst="roundRect">
            <a:avLst>
              <a:gd name="adj" fmla="val 9263"/>
            </a:avLst>
          </a:prstGeom>
          <a:solidFill>
            <a:schemeClr val="tx1">
              <a:lumMod val="50000"/>
              <a:lumOff val="50000"/>
            </a:schemeClr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23" name="Google Shape;598;p33">
            <a:extLst>
              <a:ext uri="{FF2B5EF4-FFF2-40B4-BE49-F238E27FC236}">
                <a16:creationId xmlns:a16="http://schemas.microsoft.com/office/drawing/2014/main" id="{1011F795-19AB-0D4E-BC6B-DD08D42A4CFC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56025" y="3432010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638;p35">
            <a:extLst>
              <a:ext uri="{FF2B5EF4-FFF2-40B4-BE49-F238E27FC236}">
                <a16:creationId xmlns:a16="http://schemas.microsoft.com/office/drawing/2014/main" id="{A40D0219-CAD4-2E4B-8934-DB770048D53F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70617" y="3428850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637;p35">
            <a:extLst>
              <a:ext uri="{FF2B5EF4-FFF2-40B4-BE49-F238E27FC236}">
                <a16:creationId xmlns:a16="http://schemas.microsoft.com/office/drawing/2014/main" id="{C709F0F7-8826-6348-91D3-D5C2FA8DD7AA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526200" y="3428850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CA948AA1-B48B-FF4F-93A9-C1550D5F11AC}"/>
              </a:ext>
            </a:extLst>
          </p:cNvPr>
          <p:cNvSpPr txBox="1"/>
          <p:nvPr/>
        </p:nvSpPr>
        <p:spPr>
          <a:xfrm>
            <a:off x="2653221" y="4388530"/>
            <a:ext cx="705642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00" dirty="0">
                <a:solidFill>
                  <a:schemeClr val="bg1"/>
                </a:solidFill>
              </a:rPr>
              <a:t>App1</a:t>
            </a:r>
          </a:p>
        </p:txBody>
      </p:sp>
      <p:sp>
        <p:nvSpPr>
          <p:cNvPr id="32" name="Google Shape;595;p33">
            <a:extLst>
              <a:ext uri="{FF2B5EF4-FFF2-40B4-BE49-F238E27FC236}">
                <a16:creationId xmlns:a16="http://schemas.microsoft.com/office/drawing/2014/main" id="{5274BD1A-A758-1940-BBCE-2F3DA286C0E3}"/>
              </a:ext>
            </a:extLst>
          </p:cNvPr>
          <p:cNvSpPr/>
          <p:nvPr/>
        </p:nvSpPr>
        <p:spPr>
          <a:xfrm>
            <a:off x="5521593" y="2594588"/>
            <a:ext cx="4082994" cy="3604510"/>
          </a:xfrm>
          <a:prstGeom prst="roundRect">
            <a:avLst>
              <a:gd name="adj" fmla="val 9263"/>
            </a:avLst>
          </a:prstGeom>
          <a:solidFill>
            <a:schemeClr val="bg1">
              <a:lumMod val="85000"/>
            </a:schemeClr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33" name="Google Shape;596;p33">
            <a:extLst>
              <a:ext uri="{FF2B5EF4-FFF2-40B4-BE49-F238E27FC236}">
                <a16:creationId xmlns:a16="http://schemas.microsoft.com/office/drawing/2014/main" id="{0AAA1041-4BC2-A648-A54B-804AD7C93B35}"/>
              </a:ext>
            </a:extLst>
          </p:cNvPr>
          <p:cNvSpPr txBox="1"/>
          <p:nvPr/>
        </p:nvSpPr>
        <p:spPr>
          <a:xfrm>
            <a:off x="6847548" y="2424667"/>
            <a:ext cx="1988414" cy="33984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r>
              <a:rPr lang="en-IN" sz="1760" dirty="0">
                <a:latin typeface="Consolas"/>
                <a:ea typeface="Consolas"/>
                <a:cs typeface="Consolas"/>
                <a:sym typeface="Consolas"/>
              </a:rPr>
              <a:t>dev</a:t>
            </a:r>
            <a:r>
              <a:rPr lang="fr" sz="1760" dirty="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fr" sz="1760" dirty="0" err="1">
                <a:latin typeface="Consolas"/>
                <a:ea typeface="Consolas"/>
                <a:cs typeface="Consolas"/>
                <a:sym typeface="Consolas"/>
              </a:rPr>
              <a:t>namespace</a:t>
            </a:r>
            <a:endParaRPr sz="1760" dirty="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34" name="Google Shape;612;p33">
            <a:extLst>
              <a:ext uri="{FF2B5EF4-FFF2-40B4-BE49-F238E27FC236}">
                <a16:creationId xmlns:a16="http://schemas.microsoft.com/office/drawing/2014/main" id="{8B75B9AB-BE5A-3749-849F-08A4EE2F61DF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17621" y="2155387"/>
            <a:ext cx="957901" cy="956160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595;p33">
            <a:extLst>
              <a:ext uri="{FF2B5EF4-FFF2-40B4-BE49-F238E27FC236}">
                <a16:creationId xmlns:a16="http://schemas.microsoft.com/office/drawing/2014/main" id="{F0FD8C89-2503-3242-8B61-1571D716574C}"/>
              </a:ext>
            </a:extLst>
          </p:cNvPr>
          <p:cNvSpPr/>
          <p:nvPr/>
        </p:nvSpPr>
        <p:spPr>
          <a:xfrm>
            <a:off x="5717621" y="3342063"/>
            <a:ext cx="3672343" cy="1431188"/>
          </a:xfrm>
          <a:prstGeom prst="roundRect">
            <a:avLst>
              <a:gd name="adj" fmla="val 9263"/>
            </a:avLst>
          </a:prstGeom>
          <a:solidFill>
            <a:schemeClr val="tx1">
              <a:lumMod val="50000"/>
              <a:lumOff val="50000"/>
            </a:schemeClr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36" name="Google Shape;598;p33">
            <a:extLst>
              <a:ext uri="{FF2B5EF4-FFF2-40B4-BE49-F238E27FC236}">
                <a16:creationId xmlns:a16="http://schemas.microsoft.com/office/drawing/2014/main" id="{B6020C98-DBD0-B24B-99B9-07D0CD4D289A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71777" y="3476392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638;p35">
            <a:extLst>
              <a:ext uri="{FF2B5EF4-FFF2-40B4-BE49-F238E27FC236}">
                <a16:creationId xmlns:a16="http://schemas.microsoft.com/office/drawing/2014/main" id="{6A04F416-647D-BD45-8623-C686663E4130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086369" y="3473232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637;p35">
            <a:extLst>
              <a:ext uri="{FF2B5EF4-FFF2-40B4-BE49-F238E27FC236}">
                <a16:creationId xmlns:a16="http://schemas.microsoft.com/office/drawing/2014/main" id="{D8457349-CB0B-0345-AF7F-DDF93D514A8C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041952" y="3473232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45877CB0-F5E3-3141-B805-1850F2706CD4}"/>
              </a:ext>
            </a:extLst>
          </p:cNvPr>
          <p:cNvSpPr txBox="1"/>
          <p:nvPr/>
        </p:nvSpPr>
        <p:spPr>
          <a:xfrm>
            <a:off x="7168973" y="4432912"/>
            <a:ext cx="705642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00" dirty="0">
                <a:solidFill>
                  <a:schemeClr val="bg1"/>
                </a:solidFill>
              </a:rPr>
              <a:t>App1</a:t>
            </a:r>
          </a:p>
        </p:txBody>
      </p:sp>
      <p:sp>
        <p:nvSpPr>
          <p:cNvPr id="45" name="Google Shape;595;p33">
            <a:extLst>
              <a:ext uri="{FF2B5EF4-FFF2-40B4-BE49-F238E27FC236}">
                <a16:creationId xmlns:a16="http://schemas.microsoft.com/office/drawing/2014/main" id="{0E1F8853-403F-EE4B-8CB6-CAF34F274009}"/>
              </a:ext>
            </a:extLst>
          </p:cNvPr>
          <p:cNvSpPr/>
          <p:nvPr/>
        </p:nvSpPr>
        <p:spPr>
          <a:xfrm>
            <a:off x="9845253" y="2604561"/>
            <a:ext cx="4082994" cy="3594537"/>
          </a:xfrm>
          <a:prstGeom prst="roundRect">
            <a:avLst>
              <a:gd name="adj" fmla="val 9263"/>
            </a:avLst>
          </a:prstGeom>
          <a:solidFill>
            <a:schemeClr val="bg1">
              <a:lumMod val="85000"/>
            </a:schemeClr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46" name="Google Shape;596;p33">
            <a:extLst>
              <a:ext uri="{FF2B5EF4-FFF2-40B4-BE49-F238E27FC236}">
                <a16:creationId xmlns:a16="http://schemas.microsoft.com/office/drawing/2014/main" id="{0FA6A503-4ABC-244E-A8C3-71A2A29CF36C}"/>
              </a:ext>
            </a:extLst>
          </p:cNvPr>
          <p:cNvSpPr txBox="1"/>
          <p:nvPr/>
        </p:nvSpPr>
        <p:spPr>
          <a:xfrm>
            <a:off x="11171208" y="2434641"/>
            <a:ext cx="2198506" cy="33984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r>
              <a:rPr lang="en-IN" sz="1760" dirty="0" err="1">
                <a:latin typeface="Consolas"/>
                <a:ea typeface="Consolas"/>
                <a:cs typeface="Consolas"/>
                <a:sym typeface="Consolas"/>
              </a:rPr>
              <a:t>qa</a:t>
            </a:r>
            <a:r>
              <a:rPr lang="fr" sz="1760" dirty="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fr" sz="1760" dirty="0" err="1">
                <a:latin typeface="Consolas"/>
                <a:ea typeface="Consolas"/>
                <a:cs typeface="Consolas"/>
                <a:sym typeface="Consolas"/>
              </a:rPr>
              <a:t>namespace</a:t>
            </a:r>
            <a:endParaRPr sz="1760" dirty="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47" name="Google Shape;612;p33">
            <a:extLst>
              <a:ext uri="{FF2B5EF4-FFF2-40B4-BE49-F238E27FC236}">
                <a16:creationId xmlns:a16="http://schemas.microsoft.com/office/drawing/2014/main" id="{FD35C253-35F5-684F-BAC3-F153DF9069C5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041281" y="2165361"/>
            <a:ext cx="957901" cy="956160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595;p33">
            <a:extLst>
              <a:ext uri="{FF2B5EF4-FFF2-40B4-BE49-F238E27FC236}">
                <a16:creationId xmlns:a16="http://schemas.microsoft.com/office/drawing/2014/main" id="{3F3522B9-348C-C249-913E-5C40D1D0E0CE}"/>
              </a:ext>
            </a:extLst>
          </p:cNvPr>
          <p:cNvSpPr/>
          <p:nvPr/>
        </p:nvSpPr>
        <p:spPr>
          <a:xfrm>
            <a:off x="10041281" y="3352037"/>
            <a:ext cx="3672343" cy="1431188"/>
          </a:xfrm>
          <a:prstGeom prst="roundRect">
            <a:avLst>
              <a:gd name="adj" fmla="val 9263"/>
            </a:avLst>
          </a:prstGeom>
          <a:solidFill>
            <a:schemeClr val="tx1">
              <a:lumMod val="50000"/>
              <a:lumOff val="50000"/>
            </a:schemeClr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49" name="Google Shape;598;p33">
            <a:extLst>
              <a:ext uri="{FF2B5EF4-FFF2-40B4-BE49-F238E27FC236}">
                <a16:creationId xmlns:a16="http://schemas.microsoft.com/office/drawing/2014/main" id="{83350F9C-3EAF-E748-8996-5E6AA607F142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295437" y="3486366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638;p35">
            <a:extLst>
              <a:ext uri="{FF2B5EF4-FFF2-40B4-BE49-F238E27FC236}">
                <a16:creationId xmlns:a16="http://schemas.microsoft.com/office/drawing/2014/main" id="{263AD822-C57F-0949-9617-D9A3D8F2012F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410029" y="3483206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637;p35">
            <a:extLst>
              <a:ext uri="{FF2B5EF4-FFF2-40B4-BE49-F238E27FC236}">
                <a16:creationId xmlns:a16="http://schemas.microsoft.com/office/drawing/2014/main" id="{F9924EB0-6A4F-354E-BA76-BFF63DC557DF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365612" y="3483206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5C218837-6040-EE49-A41F-EE8D4C4D8A6B}"/>
              </a:ext>
            </a:extLst>
          </p:cNvPr>
          <p:cNvSpPr txBox="1"/>
          <p:nvPr/>
        </p:nvSpPr>
        <p:spPr>
          <a:xfrm>
            <a:off x="11492633" y="4442886"/>
            <a:ext cx="705642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00" dirty="0">
                <a:solidFill>
                  <a:schemeClr val="bg1"/>
                </a:solidFill>
              </a:rPr>
              <a:t>App1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548D75C7-4F71-7943-9AF9-56A81277B644}"/>
              </a:ext>
            </a:extLst>
          </p:cNvPr>
          <p:cNvSpPr/>
          <p:nvPr/>
        </p:nvSpPr>
        <p:spPr>
          <a:xfrm>
            <a:off x="3963271" y="6927326"/>
            <a:ext cx="7275444" cy="596348"/>
          </a:xfrm>
          <a:prstGeom prst="roundRect">
            <a:avLst/>
          </a:prstGeom>
          <a:solidFill>
            <a:srgbClr val="00B050">
              <a:alpha val="9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&lt;service-name&gt;.&lt;namespace-name&gt;.</a:t>
            </a:r>
            <a:r>
              <a:rPr lang="en-IN" dirty="0" err="1"/>
              <a:t>svc.cluster.local</a:t>
            </a:r>
            <a:endParaRPr lang="en-US" dirty="0"/>
          </a:p>
        </p:txBody>
      </p: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9BA62215-6196-C643-BFDB-1B4E9CB5519F}"/>
              </a:ext>
            </a:extLst>
          </p:cNvPr>
          <p:cNvSpPr/>
          <p:nvPr/>
        </p:nvSpPr>
        <p:spPr>
          <a:xfrm>
            <a:off x="1126559" y="5168069"/>
            <a:ext cx="3758966" cy="596348"/>
          </a:xfrm>
          <a:prstGeom prst="roundRect">
            <a:avLst/>
          </a:prstGeom>
          <a:solidFill>
            <a:srgbClr val="00B050">
              <a:alpha val="9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app1.</a:t>
            </a:r>
            <a:r>
              <a:rPr lang="en-IN" dirty="0">
                <a:solidFill>
                  <a:schemeClr val="tx1"/>
                </a:solidFill>
              </a:rPr>
              <a:t>default</a:t>
            </a:r>
            <a:r>
              <a:rPr lang="en-IN" dirty="0"/>
              <a:t>.svc.cluster.local</a:t>
            </a:r>
            <a:endParaRPr lang="en-US" dirty="0"/>
          </a:p>
        </p:txBody>
      </p:sp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45FECA1E-CDB1-854C-84A8-7F4214DE1C2B}"/>
              </a:ext>
            </a:extLst>
          </p:cNvPr>
          <p:cNvSpPr/>
          <p:nvPr/>
        </p:nvSpPr>
        <p:spPr>
          <a:xfrm>
            <a:off x="5717621" y="5165809"/>
            <a:ext cx="3758966" cy="596348"/>
          </a:xfrm>
          <a:prstGeom prst="roundRect">
            <a:avLst/>
          </a:prstGeom>
          <a:solidFill>
            <a:srgbClr val="00B050">
              <a:alpha val="9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app1.</a:t>
            </a:r>
            <a:r>
              <a:rPr lang="en-IN" dirty="0">
                <a:solidFill>
                  <a:schemeClr val="tx1"/>
                </a:solidFill>
              </a:rPr>
              <a:t>dev</a:t>
            </a:r>
            <a:r>
              <a:rPr lang="en-IN" dirty="0"/>
              <a:t>.svc.cluster.local</a:t>
            </a:r>
            <a:endParaRPr lang="en-US" dirty="0"/>
          </a:p>
        </p:txBody>
      </p:sp>
      <p:sp>
        <p:nvSpPr>
          <p:cNvPr id="60" name="Rounded Rectangle 59">
            <a:extLst>
              <a:ext uri="{FF2B5EF4-FFF2-40B4-BE49-F238E27FC236}">
                <a16:creationId xmlns:a16="http://schemas.microsoft.com/office/drawing/2014/main" id="{D7E7B62B-D1BD-6844-8C7A-378F0465FDD6}"/>
              </a:ext>
            </a:extLst>
          </p:cNvPr>
          <p:cNvSpPr/>
          <p:nvPr/>
        </p:nvSpPr>
        <p:spPr>
          <a:xfrm>
            <a:off x="10055486" y="5165809"/>
            <a:ext cx="3758966" cy="596348"/>
          </a:xfrm>
          <a:prstGeom prst="roundRect">
            <a:avLst/>
          </a:prstGeom>
          <a:solidFill>
            <a:srgbClr val="00B050">
              <a:alpha val="9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app1.</a:t>
            </a:r>
            <a:r>
              <a:rPr lang="en-IN" dirty="0">
                <a:solidFill>
                  <a:schemeClr val="tx1"/>
                </a:solidFill>
              </a:rPr>
              <a:t>qa</a:t>
            </a:r>
            <a:r>
              <a:rPr lang="en-IN" dirty="0"/>
              <a:t>.svc.cluster.local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4547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10" grpId="0" animBg="1"/>
      <p:bldP spid="11" grpId="0" animBg="1"/>
      <p:bldP spid="12" grpId="0" animBg="1"/>
      <p:bldP spid="22" grpId="0" animBg="1"/>
      <p:bldP spid="26" grpId="0"/>
      <p:bldP spid="32" grpId="0" animBg="1"/>
      <p:bldP spid="33" grpId="0" animBg="1"/>
      <p:bldP spid="35" grpId="0" animBg="1"/>
      <p:bldP spid="39" grpId="0"/>
      <p:bldP spid="45" grpId="0" animBg="1"/>
      <p:bldP spid="46" grpId="0" animBg="1"/>
      <p:bldP spid="48" grpId="0" animBg="1"/>
      <p:bldP spid="52" grpId="0"/>
      <p:bldP spid="3" grpId="0" animBg="1"/>
      <p:bldP spid="58" grpId="0" animBg="1"/>
      <p:bldP spid="59" grpId="0" animBg="1"/>
      <p:bldP spid="60" grpId="0" animBg="1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7421" y="1520582"/>
            <a:ext cx="5052053" cy="4904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5617" y="2287492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Kubernetes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70C0"/>
                </a:solidFill>
              </a:rPr>
              <a:t>Namespaces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B050"/>
                </a:solidFill>
              </a:rPr>
              <a:t>Limit Range</a:t>
            </a:r>
          </a:p>
        </p:txBody>
      </p:sp>
    </p:spTree>
    <p:extLst>
      <p:ext uri="{BB962C8B-B14F-4D97-AF65-F5344CB8AC3E}">
        <p14:creationId xmlns:p14="http://schemas.microsoft.com/office/powerpoint/2010/main" val="32121725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AE5F5CF-76DD-464A-97BC-193D03C9ECD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2003CD-2B39-CC49-B956-EE528F4C2E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AKS</a:t>
            </a:r>
            <a:r>
              <a:rPr lang="en-US" dirty="0"/>
              <a:t> – Azure Kubernetes Service </a:t>
            </a:r>
          </a:p>
          <a:p>
            <a:r>
              <a:rPr lang="en-US" dirty="0"/>
              <a:t>AKS is </a:t>
            </a:r>
            <a:r>
              <a:rPr lang="en-US" dirty="0">
                <a:solidFill>
                  <a:srgbClr val="0070C0"/>
                </a:solidFill>
              </a:rPr>
              <a:t>highly available, secure and fully managed </a:t>
            </a:r>
            <a:r>
              <a:rPr lang="en-US" dirty="0"/>
              <a:t>Kubernetes Service</a:t>
            </a:r>
          </a:p>
          <a:p>
            <a:r>
              <a:rPr lang="en-US" dirty="0"/>
              <a:t>As on today available in </a:t>
            </a:r>
            <a:r>
              <a:rPr lang="en-US" dirty="0">
                <a:solidFill>
                  <a:srgbClr val="0070C0"/>
                </a:solidFill>
              </a:rPr>
              <a:t>36 regions </a:t>
            </a:r>
            <a:r>
              <a:rPr lang="en-US" dirty="0"/>
              <a:t>and growing. </a:t>
            </a:r>
          </a:p>
          <a:p>
            <a:r>
              <a:rPr lang="en-US" dirty="0"/>
              <a:t>When </a:t>
            </a:r>
            <a:r>
              <a:rPr lang="en-US" dirty="0">
                <a:solidFill>
                  <a:srgbClr val="0070C0"/>
                </a:solidFill>
              </a:rPr>
              <a:t>compared</a:t>
            </a:r>
            <a:r>
              <a:rPr lang="en-US" dirty="0"/>
              <a:t> to other cloud providers, AKS is the one which is available in highest number of regions</a:t>
            </a:r>
          </a:p>
          <a:p>
            <a:r>
              <a:rPr lang="en-US" dirty="0"/>
              <a:t>Will be able to run </a:t>
            </a:r>
            <a:r>
              <a:rPr lang="en-US" dirty="0">
                <a:solidFill>
                  <a:srgbClr val="0070C0"/>
                </a:solidFill>
              </a:rPr>
              <a:t>any type </a:t>
            </a:r>
            <a:r>
              <a:rPr lang="en-US" dirty="0"/>
              <a:t>of workloads 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Windows</a:t>
            </a:r>
            <a:r>
              <a:rPr lang="en-US" dirty="0"/>
              <a:t> based applications like </a:t>
            </a:r>
            <a:r>
              <a:rPr lang="en-US" dirty="0" err="1"/>
              <a:t>.Net</a:t>
            </a:r>
            <a:r>
              <a:rPr lang="en-US" dirty="0"/>
              <a:t> Apps 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Linux</a:t>
            </a:r>
            <a:r>
              <a:rPr lang="en-US" dirty="0"/>
              <a:t> supported applications like Java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IOT device deployment </a:t>
            </a:r>
            <a:r>
              <a:rPr lang="en-US" dirty="0"/>
              <a:t>and management on demand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Machine Learning </a:t>
            </a:r>
            <a:r>
              <a:rPr lang="en-US" dirty="0"/>
              <a:t>Model training with AKS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F2E1EAC-3771-924F-A963-45F6050E1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AKS - Introduction</a:t>
            </a:r>
          </a:p>
        </p:txBody>
      </p:sp>
    </p:spTree>
    <p:extLst>
      <p:ext uri="{BB962C8B-B14F-4D97-AF65-F5344CB8AC3E}">
        <p14:creationId xmlns:p14="http://schemas.microsoft.com/office/powerpoint/2010/main" val="1832940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4AD1290-362B-9845-AA87-F9698025EDA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B7C112-EC7E-F648-B960-B13086D7E8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By default, containers run with </a:t>
            </a:r>
            <a:r>
              <a:rPr lang="en-US" dirty="0">
                <a:solidFill>
                  <a:srgbClr val="0070C0"/>
                </a:solidFill>
              </a:rPr>
              <a:t>unbounded compute resources </a:t>
            </a:r>
            <a:r>
              <a:rPr lang="en-US" dirty="0"/>
              <a:t>on a Kubernetes cluster. </a:t>
            </a:r>
          </a:p>
          <a:p>
            <a:r>
              <a:rPr lang="en-US" dirty="0"/>
              <a:t>With resource quotas, </a:t>
            </a:r>
            <a:r>
              <a:rPr lang="en-US" dirty="0">
                <a:solidFill>
                  <a:srgbClr val="0070C0"/>
                </a:solidFill>
              </a:rPr>
              <a:t>cluster administrators can restrict </a:t>
            </a:r>
            <a:r>
              <a:rPr lang="en-US" dirty="0"/>
              <a:t>resource consumption and creation on a namespace basis. </a:t>
            </a:r>
          </a:p>
          <a:p>
            <a:r>
              <a:rPr lang="en-US" dirty="0"/>
              <a:t>Within a namespace, a Pod or Container can consume as much CPU and memory as defined by the </a:t>
            </a:r>
            <a:r>
              <a:rPr lang="en-US" dirty="0">
                <a:solidFill>
                  <a:srgbClr val="0070C0"/>
                </a:solidFill>
              </a:rPr>
              <a:t>namespace's resource quota</a:t>
            </a:r>
            <a:r>
              <a:rPr lang="en-US" dirty="0"/>
              <a:t>. </a:t>
            </a:r>
          </a:p>
          <a:p>
            <a:r>
              <a:rPr lang="en-US" dirty="0"/>
              <a:t>There is a </a:t>
            </a:r>
            <a:r>
              <a:rPr lang="en-US" dirty="0">
                <a:solidFill>
                  <a:srgbClr val="0070C0"/>
                </a:solidFill>
              </a:rPr>
              <a:t>concern that </a:t>
            </a:r>
            <a:r>
              <a:rPr lang="en-US" dirty="0"/>
              <a:t>one Pod or Container could monopolize all available resources. </a:t>
            </a:r>
          </a:p>
          <a:p>
            <a:r>
              <a:rPr lang="en-US" dirty="0"/>
              <a:t>A </a:t>
            </a:r>
            <a:r>
              <a:rPr lang="en-US" dirty="0" err="1">
                <a:solidFill>
                  <a:srgbClr val="FF0000"/>
                </a:solidFill>
              </a:rPr>
              <a:t>LimitRange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is a policy </a:t>
            </a:r>
            <a:r>
              <a:rPr lang="en-US" dirty="0"/>
              <a:t>to constrain resource allocations (to Pods or Containers) in a namespace.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D55067F-1C84-A640-9F91-30B372112D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Namespaces – </a:t>
            </a:r>
            <a:r>
              <a:rPr lang="en-US" dirty="0">
                <a:solidFill>
                  <a:srgbClr val="00B050"/>
                </a:solidFill>
              </a:rPr>
              <a:t>Limit Range</a:t>
            </a:r>
          </a:p>
        </p:txBody>
      </p:sp>
    </p:spTree>
    <p:extLst>
      <p:ext uri="{BB962C8B-B14F-4D97-AF65-F5344CB8AC3E}">
        <p14:creationId xmlns:p14="http://schemas.microsoft.com/office/powerpoint/2010/main" val="3573227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D0075A6-547C-5945-B31E-F87A85BEF1E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BBDC59-9C17-E942-8947-E99EC55834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A </a:t>
            </a:r>
            <a:r>
              <a:rPr lang="en-IN" i="1" dirty="0" err="1">
                <a:solidFill>
                  <a:srgbClr val="0070C0"/>
                </a:solidFill>
              </a:rPr>
              <a:t>LimitRange</a:t>
            </a:r>
            <a:r>
              <a:rPr lang="en-IN" dirty="0"/>
              <a:t> provides constraints that can:</a:t>
            </a:r>
          </a:p>
          <a:p>
            <a:r>
              <a:rPr lang="en-IN" dirty="0"/>
              <a:t>Enforce </a:t>
            </a:r>
            <a:r>
              <a:rPr lang="en-IN" dirty="0">
                <a:solidFill>
                  <a:srgbClr val="0070C0"/>
                </a:solidFill>
              </a:rPr>
              <a:t>minimum and maximum compute resources </a:t>
            </a:r>
            <a:r>
              <a:rPr lang="en-IN" dirty="0"/>
              <a:t>usage per Pod or Container in a namespace.</a:t>
            </a:r>
          </a:p>
          <a:p>
            <a:r>
              <a:rPr lang="en-IN" dirty="0"/>
              <a:t>Enforce </a:t>
            </a:r>
            <a:r>
              <a:rPr lang="en-IN" dirty="0">
                <a:solidFill>
                  <a:srgbClr val="0070C0"/>
                </a:solidFill>
              </a:rPr>
              <a:t>minimum and maximum storage request per </a:t>
            </a:r>
            <a:r>
              <a:rPr lang="en-IN" dirty="0" err="1">
                <a:solidFill>
                  <a:srgbClr val="0070C0"/>
                </a:solidFill>
              </a:rPr>
              <a:t>PersistentVolumeClaim</a:t>
            </a:r>
            <a:r>
              <a:rPr lang="en-IN" dirty="0">
                <a:solidFill>
                  <a:srgbClr val="0070C0"/>
                </a:solidFill>
              </a:rPr>
              <a:t> </a:t>
            </a:r>
            <a:r>
              <a:rPr lang="en-IN" dirty="0"/>
              <a:t>in a namespace.</a:t>
            </a:r>
          </a:p>
          <a:p>
            <a:r>
              <a:rPr lang="en-IN" dirty="0"/>
              <a:t>Enforce a </a:t>
            </a:r>
            <a:r>
              <a:rPr lang="en-IN" dirty="0">
                <a:solidFill>
                  <a:srgbClr val="0070C0"/>
                </a:solidFill>
              </a:rPr>
              <a:t>ratio between request and limit for a resource </a:t>
            </a:r>
            <a:r>
              <a:rPr lang="en-IN" dirty="0"/>
              <a:t>in a namespace.</a:t>
            </a:r>
          </a:p>
          <a:p>
            <a:r>
              <a:rPr lang="en-IN" dirty="0"/>
              <a:t>Set </a:t>
            </a:r>
            <a:r>
              <a:rPr lang="en-IN" dirty="0">
                <a:solidFill>
                  <a:srgbClr val="0070C0"/>
                </a:solidFill>
              </a:rPr>
              <a:t>default request/limit for compute resources in a namespace </a:t>
            </a:r>
            <a:r>
              <a:rPr lang="en-IN" dirty="0"/>
              <a:t>and automatically </a:t>
            </a:r>
            <a:r>
              <a:rPr lang="en-IN" dirty="0">
                <a:solidFill>
                  <a:srgbClr val="0070C0"/>
                </a:solidFill>
              </a:rPr>
              <a:t>inject </a:t>
            </a:r>
            <a:r>
              <a:rPr lang="en-IN" dirty="0"/>
              <a:t>them to Containers at runtime.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247A72B-4453-D34F-B75F-53C686B9D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Namespaces – </a:t>
            </a:r>
            <a:r>
              <a:rPr lang="en-US" dirty="0">
                <a:solidFill>
                  <a:srgbClr val="00B050"/>
                </a:solidFill>
              </a:rPr>
              <a:t>Limit Range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5082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62C07A-50D3-4948-9292-C4DF2591E76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C11F724-06C4-C143-A304-16E11E142EFB}"/>
              </a:ext>
            </a:extLst>
          </p:cNvPr>
          <p:cNvSpPr txBox="1"/>
          <p:nvPr/>
        </p:nvSpPr>
        <p:spPr>
          <a:xfrm>
            <a:off x="7147337" y="5342194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63367FA3-2257-A04E-B32D-416BB3AF51F3}"/>
              </a:ext>
            </a:extLst>
          </p:cNvPr>
          <p:cNvSpPr/>
          <p:nvPr/>
        </p:nvSpPr>
        <p:spPr>
          <a:xfrm>
            <a:off x="113621" y="154111"/>
            <a:ext cx="2979506" cy="74232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2F769949-492A-A24F-86CF-55A0E1E0280D}"/>
              </a:ext>
            </a:extLst>
          </p:cNvPr>
          <p:cNvSpPr/>
          <p:nvPr/>
        </p:nvSpPr>
        <p:spPr>
          <a:xfrm>
            <a:off x="351602" y="652212"/>
            <a:ext cx="2496621" cy="20651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22D71CC8-698D-BD48-98F6-9B5781989D91}"/>
              </a:ext>
            </a:extLst>
          </p:cNvPr>
          <p:cNvSpPr/>
          <p:nvPr/>
        </p:nvSpPr>
        <p:spPr>
          <a:xfrm>
            <a:off x="639151" y="865316"/>
            <a:ext cx="1952089" cy="16233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8F30F3F9-92ED-4242-9C04-0268BDEC6945}"/>
              </a:ext>
            </a:extLst>
          </p:cNvPr>
          <p:cNvSpPr/>
          <p:nvPr/>
        </p:nvSpPr>
        <p:spPr>
          <a:xfrm>
            <a:off x="897511" y="1043042"/>
            <a:ext cx="1448657" cy="11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9B1F9E72-437E-B54A-A0FE-3C3FCC558CC3}"/>
              </a:ext>
            </a:extLst>
          </p:cNvPr>
          <p:cNvSpPr txBox="1"/>
          <p:nvPr/>
        </p:nvSpPr>
        <p:spPr>
          <a:xfrm>
            <a:off x="1355434" y="1968976"/>
            <a:ext cx="502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Pod</a:t>
            </a: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2C827583-7341-2D4D-A1AB-5792170BBD9E}"/>
              </a:ext>
            </a:extLst>
          </p:cNvPr>
          <p:cNvGrpSpPr/>
          <p:nvPr/>
        </p:nvGrpSpPr>
        <p:grpSpPr>
          <a:xfrm>
            <a:off x="1148432" y="1196157"/>
            <a:ext cx="1006998" cy="827590"/>
            <a:chOff x="853440" y="4579716"/>
            <a:chExt cx="1006998" cy="827590"/>
          </a:xfrm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140766B3-70DC-9246-8F7C-E7603D3FA9D9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426C201D-F222-0648-9B12-37399CC60F06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2640E502-9FAF-C547-B8C5-5593CD7A6E4D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C1600230-8A12-F243-925A-95525EAAFEF8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4FCD54EB-6713-B941-A712-39671B988E4F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0FDC8156-C97C-C345-A706-1ADAB745BDE4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8F543AFF-3D75-834B-8263-2851D372CF87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F</a:t>
              </a:r>
            </a:p>
          </p:txBody>
        </p:sp>
      </p:grpSp>
      <p:sp>
        <p:nvSpPr>
          <p:cNvPr id="96" name="TextBox 95">
            <a:extLst>
              <a:ext uri="{FF2B5EF4-FFF2-40B4-BE49-F238E27FC236}">
                <a16:creationId xmlns:a16="http://schemas.microsoft.com/office/drawing/2014/main" id="{C4A210CB-7B8B-7840-8FC6-263DA80E1C37}"/>
              </a:ext>
            </a:extLst>
          </p:cNvPr>
          <p:cNvSpPr txBox="1"/>
          <p:nvPr/>
        </p:nvSpPr>
        <p:spPr>
          <a:xfrm>
            <a:off x="1099900" y="2198172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ReplicaSet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7378A098-4347-474E-A82D-F884FB0C32B1}"/>
              </a:ext>
            </a:extLst>
          </p:cNvPr>
          <p:cNvSpPr txBox="1"/>
          <p:nvPr/>
        </p:nvSpPr>
        <p:spPr>
          <a:xfrm>
            <a:off x="995323" y="2440977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71653A20-B000-7045-A81B-E970A98E0176}"/>
              </a:ext>
            </a:extLst>
          </p:cNvPr>
          <p:cNvSpPr/>
          <p:nvPr/>
        </p:nvSpPr>
        <p:spPr>
          <a:xfrm>
            <a:off x="351599" y="3178877"/>
            <a:ext cx="2496621" cy="20651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B3C713E2-8FD7-794C-8338-34283B098CB8}"/>
              </a:ext>
            </a:extLst>
          </p:cNvPr>
          <p:cNvSpPr/>
          <p:nvPr/>
        </p:nvSpPr>
        <p:spPr>
          <a:xfrm>
            <a:off x="639148" y="3391981"/>
            <a:ext cx="1952089" cy="16233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E4152F6C-4991-4C4B-8C9C-AF67633EA8F9}"/>
              </a:ext>
            </a:extLst>
          </p:cNvPr>
          <p:cNvSpPr/>
          <p:nvPr/>
        </p:nvSpPr>
        <p:spPr>
          <a:xfrm>
            <a:off x="897508" y="3569707"/>
            <a:ext cx="1448657" cy="11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ABCA8BC2-B17B-A34E-8163-91C65C41177E}"/>
              </a:ext>
            </a:extLst>
          </p:cNvPr>
          <p:cNvSpPr txBox="1"/>
          <p:nvPr/>
        </p:nvSpPr>
        <p:spPr>
          <a:xfrm>
            <a:off x="1355431" y="4495641"/>
            <a:ext cx="502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Pod</a:t>
            </a:r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8F11C5C8-7908-5D43-B81B-04ABDABB2201}"/>
              </a:ext>
            </a:extLst>
          </p:cNvPr>
          <p:cNvGrpSpPr/>
          <p:nvPr/>
        </p:nvGrpSpPr>
        <p:grpSpPr>
          <a:xfrm>
            <a:off x="1148429" y="3722822"/>
            <a:ext cx="1006998" cy="827590"/>
            <a:chOff x="853440" y="4579716"/>
            <a:chExt cx="1006998" cy="827590"/>
          </a:xfrm>
        </p:grpSpPr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147BEF81-85EC-ED41-9522-BC4EC16AB7A9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B8FDFB99-0400-A44F-9E29-B1311FBA2F59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B764C7A6-2AAC-A848-A5D7-9E4BE70435F8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3DEAA59D-08FB-7D4A-B400-CE069EB37CA2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7E11B62F-9FD0-2F43-BFC6-713D1EE99DBD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2E8593D0-9831-8A45-BDEF-254065E58C9D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CCACFCCB-BC69-1745-8DA9-29F1CDD4BEBD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B</a:t>
              </a:r>
            </a:p>
          </p:txBody>
        </p:sp>
      </p:grpSp>
      <p:sp>
        <p:nvSpPr>
          <p:cNvPr id="110" name="TextBox 109">
            <a:extLst>
              <a:ext uri="{FF2B5EF4-FFF2-40B4-BE49-F238E27FC236}">
                <a16:creationId xmlns:a16="http://schemas.microsoft.com/office/drawing/2014/main" id="{D33C04DB-5C85-3745-8B66-4E0138FDBF68}"/>
              </a:ext>
            </a:extLst>
          </p:cNvPr>
          <p:cNvSpPr txBox="1"/>
          <p:nvPr/>
        </p:nvSpPr>
        <p:spPr>
          <a:xfrm>
            <a:off x="1099897" y="4724837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ReplicaSet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5AD5B011-08F1-CD4F-829E-A192F096D437}"/>
              </a:ext>
            </a:extLst>
          </p:cNvPr>
          <p:cNvSpPr/>
          <p:nvPr/>
        </p:nvSpPr>
        <p:spPr>
          <a:xfrm>
            <a:off x="351600" y="2785275"/>
            <a:ext cx="2496621" cy="267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ClusterIP</a:t>
            </a:r>
            <a:r>
              <a:rPr lang="en-US" dirty="0"/>
              <a:t> Service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3CAF0A59-ADD1-A540-9283-880EBEEFF8F3}"/>
              </a:ext>
            </a:extLst>
          </p:cNvPr>
          <p:cNvSpPr/>
          <p:nvPr/>
        </p:nvSpPr>
        <p:spPr>
          <a:xfrm>
            <a:off x="351600" y="295915"/>
            <a:ext cx="2496621" cy="267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LoadBalancer</a:t>
            </a:r>
            <a:r>
              <a:rPr lang="en-US" sz="1800" dirty="0"/>
              <a:t> Service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FD14DA85-B558-E54A-8504-56E3B88F5AA4}"/>
              </a:ext>
            </a:extLst>
          </p:cNvPr>
          <p:cNvSpPr txBox="1"/>
          <p:nvPr/>
        </p:nvSpPr>
        <p:spPr>
          <a:xfrm>
            <a:off x="949799" y="4943248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5B62C387-FFDA-F744-9A05-EA8D8F038AA6}"/>
              </a:ext>
            </a:extLst>
          </p:cNvPr>
          <p:cNvSpPr txBox="1"/>
          <p:nvPr/>
        </p:nvSpPr>
        <p:spPr>
          <a:xfrm>
            <a:off x="440941" y="7164765"/>
            <a:ext cx="183280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Namespace</a:t>
            </a:r>
            <a:r>
              <a:rPr lang="en-US" dirty="0"/>
              <a:t>: dev</a:t>
            </a: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52963084-DAA2-AF44-BA47-EB468D228EA3}"/>
              </a:ext>
            </a:extLst>
          </p:cNvPr>
          <p:cNvSpPr/>
          <p:nvPr/>
        </p:nvSpPr>
        <p:spPr>
          <a:xfrm>
            <a:off x="3514214" y="154111"/>
            <a:ext cx="2979506" cy="74232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42404A0C-5F18-AF47-BE8F-380BBC4F1350}"/>
              </a:ext>
            </a:extLst>
          </p:cNvPr>
          <p:cNvSpPr/>
          <p:nvPr/>
        </p:nvSpPr>
        <p:spPr>
          <a:xfrm>
            <a:off x="3751973" y="652212"/>
            <a:ext cx="2496621" cy="20651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25A3B745-6F5F-204E-AE1F-5458170B0204}"/>
              </a:ext>
            </a:extLst>
          </p:cNvPr>
          <p:cNvSpPr/>
          <p:nvPr/>
        </p:nvSpPr>
        <p:spPr>
          <a:xfrm>
            <a:off x="4039522" y="865316"/>
            <a:ext cx="1952089" cy="16233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36E2059B-63A5-8E43-AF77-A7704CC168A3}"/>
              </a:ext>
            </a:extLst>
          </p:cNvPr>
          <p:cNvSpPr/>
          <p:nvPr/>
        </p:nvSpPr>
        <p:spPr>
          <a:xfrm>
            <a:off x="4297882" y="1043042"/>
            <a:ext cx="1448657" cy="11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81F46C5A-F003-6148-93BC-7464AC754642}"/>
              </a:ext>
            </a:extLst>
          </p:cNvPr>
          <p:cNvSpPr txBox="1"/>
          <p:nvPr/>
        </p:nvSpPr>
        <p:spPr>
          <a:xfrm>
            <a:off x="4755805" y="1968976"/>
            <a:ext cx="502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Pod</a:t>
            </a:r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91CE613B-4020-1B47-A924-47B8D772CF2B}"/>
              </a:ext>
            </a:extLst>
          </p:cNvPr>
          <p:cNvGrpSpPr/>
          <p:nvPr/>
        </p:nvGrpSpPr>
        <p:grpSpPr>
          <a:xfrm>
            <a:off x="4548803" y="1196157"/>
            <a:ext cx="1006998" cy="827590"/>
            <a:chOff x="853440" y="4579716"/>
            <a:chExt cx="1006998" cy="827590"/>
          </a:xfrm>
        </p:grpSpPr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1EEF2F84-2593-4145-A90A-A667482EB41E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B514F01D-B3C7-FF41-9490-4FF3CD1667A3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ADC949C9-FE80-104C-923E-F5CF6C317411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AE7854B7-9386-6447-BB8B-897F3272A663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722C6E29-0667-5246-AFCD-C69FF9528A2B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6C3D511E-C356-B84C-9EAC-B791A03DCA20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0F93D49D-61C9-004F-88D9-3205144FEE08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F</a:t>
              </a:r>
            </a:p>
          </p:txBody>
        </p:sp>
      </p:grpSp>
      <p:sp>
        <p:nvSpPr>
          <p:cNvPr id="128" name="TextBox 127">
            <a:extLst>
              <a:ext uri="{FF2B5EF4-FFF2-40B4-BE49-F238E27FC236}">
                <a16:creationId xmlns:a16="http://schemas.microsoft.com/office/drawing/2014/main" id="{1928D85E-DDCB-1E4E-ADC9-3F86C13E9CBF}"/>
              </a:ext>
            </a:extLst>
          </p:cNvPr>
          <p:cNvSpPr txBox="1"/>
          <p:nvPr/>
        </p:nvSpPr>
        <p:spPr>
          <a:xfrm>
            <a:off x="4500271" y="2198172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ReplicaSet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56CF8D6B-EA8B-8A49-BD7C-49F49DE7B699}"/>
              </a:ext>
            </a:extLst>
          </p:cNvPr>
          <p:cNvSpPr txBox="1"/>
          <p:nvPr/>
        </p:nvSpPr>
        <p:spPr>
          <a:xfrm>
            <a:off x="4395694" y="2440977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A2F9115C-C6B8-E34F-93CA-126069BE8E21}"/>
              </a:ext>
            </a:extLst>
          </p:cNvPr>
          <p:cNvSpPr/>
          <p:nvPr/>
        </p:nvSpPr>
        <p:spPr>
          <a:xfrm>
            <a:off x="3751970" y="3178877"/>
            <a:ext cx="2496621" cy="20651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B280536B-F5B4-A049-853F-9583103F32B7}"/>
              </a:ext>
            </a:extLst>
          </p:cNvPr>
          <p:cNvSpPr/>
          <p:nvPr/>
        </p:nvSpPr>
        <p:spPr>
          <a:xfrm>
            <a:off x="4039519" y="3391981"/>
            <a:ext cx="1952089" cy="16233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A168C722-0C66-6D4B-9D6D-199C9B6B0FAE}"/>
              </a:ext>
            </a:extLst>
          </p:cNvPr>
          <p:cNvSpPr/>
          <p:nvPr/>
        </p:nvSpPr>
        <p:spPr>
          <a:xfrm>
            <a:off x="4297879" y="3569707"/>
            <a:ext cx="1448657" cy="11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EE8798CF-83D7-A947-BCB0-DDBCC8684DE0}"/>
              </a:ext>
            </a:extLst>
          </p:cNvPr>
          <p:cNvSpPr txBox="1"/>
          <p:nvPr/>
        </p:nvSpPr>
        <p:spPr>
          <a:xfrm>
            <a:off x="4755802" y="4495641"/>
            <a:ext cx="502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Pod</a:t>
            </a:r>
          </a:p>
        </p:txBody>
      </p: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80F11911-F9D7-4C4C-BBB3-2343504928EA}"/>
              </a:ext>
            </a:extLst>
          </p:cNvPr>
          <p:cNvGrpSpPr/>
          <p:nvPr/>
        </p:nvGrpSpPr>
        <p:grpSpPr>
          <a:xfrm>
            <a:off x="4548800" y="3722822"/>
            <a:ext cx="1006998" cy="827590"/>
            <a:chOff x="853440" y="4579716"/>
            <a:chExt cx="1006998" cy="827590"/>
          </a:xfrm>
        </p:grpSpPr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B204CB45-1325-5447-9E4B-DA40792F3D35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86883FB4-939F-0B48-8214-2078C10C4F19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76F279FE-FAA2-5847-8421-E948F3A6837D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1D8BFE7E-40EE-4A4E-8E27-83886F1756BA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59CEE8F5-77E6-4342-88A2-2EDF6BD0D80C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1FE8495F-5CBE-1F47-8E22-597713696EE5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B77883BC-BFF1-5A44-A9F2-553CCB4320C0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B</a:t>
              </a:r>
            </a:p>
          </p:txBody>
        </p:sp>
      </p:grpSp>
      <p:sp>
        <p:nvSpPr>
          <p:cNvPr id="142" name="TextBox 141">
            <a:extLst>
              <a:ext uri="{FF2B5EF4-FFF2-40B4-BE49-F238E27FC236}">
                <a16:creationId xmlns:a16="http://schemas.microsoft.com/office/drawing/2014/main" id="{040FB039-2FD4-364A-AA81-9C2A10F288BF}"/>
              </a:ext>
            </a:extLst>
          </p:cNvPr>
          <p:cNvSpPr txBox="1"/>
          <p:nvPr/>
        </p:nvSpPr>
        <p:spPr>
          <a:xfrm>
            <a:off x="4500268" y="4724837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ReplicaSet</a:t>
            </a: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39484FFF-FE76-A146-A59F-6A29A88D4EE9}"/>
              </a:ext>
            </a:extLst>
          </p:cNvPr>
          <p:cNvSpPr/>
          <p:nvPr/>
        </p:nvSpPr>
        <p:spPr>
          <a:xfrm>
            <a:off x="3751971" y="2785275"/>
            <a:ext cx="2496621" cy="267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ClusterIP</a:t>
            </a:r>
            <a:r>
              <a:rPr lang="en-US" dirty="0"/>
              <a:t> Service</a:t>
            </a: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FB8DE849-81AE-1149-A8D4-9237892C8F32}"/>
              </a:ext>
            </a:extLst>
          </p:cNvPr>
          <p:cNvSpPr/>
          <p:nvPr/>
        </p:nvSpPr>
        <p:spPr>
          <a:xfrm>
            <a:off x="3751971" y="295915"/>
            <a:ext cx="2496621" cy="267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LoadBalancer</a:t>
            </a:r>
            <a:r>
              <a:rPr lang="en-US" sz="1800" dirty="0"/>
              <a:t> Service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6C655EAE-5426-7E4C-815B-9F6D9AEA6580}"/>
              </a:ext>
            </a:extLst>
          </p:cNvPr>
          <p:cNvSpPr txBox="1"/>
          <p:nvPr/>
        </p:nvSpPr>
        <p:spPr>
          <a:xfrm>
            <a:off x="4350170" y="4943248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903170AF-C20A-294D-A243-E882F4E7B78E}"/>
              </a:ext>
            </a:extLst>
          </p:cNvPr>
          <p:cNvSpPr txBox="1"/>
          <p:nvPr/>
        </p:nvSpPr>
        <p:spPr>
          <a:xfrm>
            <a:off x="4018623" y="7141101"/>
            <a:ext cx="170110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Namespace</a:t>
            </a:r>
            <a:r>
              <a:rPr lang="en-US" dirty="0"/>
              <a:t>: </a:t>
            </a:r>
            <a:r>
              <a:rPr lang="en-US" dirty="0" err="1"/>
              <a:t>qa</a:t>
            </a:r>
            <a:endParaRPr lang="en-US" dirty="0"/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A7A6D752-B66C-BE40-BA3B-7DB588A44011}"/>
              </a:ext>
            </a:extLst>
          </p:cNvPr>
          <p:cNvSpPr/>
          <p:nvPr/>
        </p:nvSpPr>
        <p:spPr>
          <a:xfrm>
            <a:off x="6892312" y="154111"/>
            <a:ext cx="2979506" cy="74232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CB0469C6-FDA8-3B49-99B7-2A8E5432AC65}"/>
              </a:ext>
            </a:extLst>
          </p:cNvPr>
          <p:cNvSpPr/>
          <p:nvPr/>
        </p:nvSpPr>
        <p:spPr>
          <a:xfrm>
            <a:off x="7130293" y="652212"/>
            <a:ext cx="2496621" cy="20651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90C62206-3E51-9F4C-96D2-13F49EA8ED8B}"/>
              </a:ext>
            </a:extLst>
          </p:cNvPr>
          <p:cNvSpPr/>
          <p:nvPr/>
        </p:nvSpPr>
        <p:spPr>
          <a:xfrm>
            <a:off x="7417842" y="865316"/>
            <a:ext cx="1952089" cy="16233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D7EE3809-2CF2-AC48-B9D5-A6DD0B821BFE}"/>
              </a:ext>
            </a:extLst>
          </p:cNvPr>
          <p:cNvSpPr/>
          <p:nvPr/>
        </p:nvSpPr>
        <p:spPr>
          <a:xfrm>
            <a:off x="7676202" y="1043042"/>
            <a:ext cx="1448657" cy="11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846A724F-D1D9-FF4E-9E48-B2F063F4E5D4}"/>
              </a:ext>
            </a:extLst>
          </p:cNvPr>
          <p:cNvSpPr txBox="1"/>
          <p:nvPr/>
        </p:nvSpPr>
        <p:spPr>
          <a:xfrm>
            <a:off x="8134125" y="1968976"/>
            <a:ext cx="502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Pod</a:t>
            </a:r>
          </a:p>
        </p:txBody>
      </p: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39B0FDEE-1AF0-FA4F-8BAE-ADFE1873C8E2}"/>
              </a:ext>
            </a:extLst>
          </p:cNvPr>
          <p:cNvGrpSpPr/>
          <p:nvPr/>
        </p:nvGrpSpPr>
        <p:grpSpPr>
          <a:xfrm>
            <a:off x="7927123" y="1196157"/>
            <a:ext cx="1006998" cy="827590"/>
            <a:chOff x="853440" y="4579716"/>
            <a:chExt cx="1006998" cy="827590"/>
          </a:xfrm>
        </p:grpSpPr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50E8F12B-A89C-AA4E-89F1-7703B570C205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802FE837-93DF-F045-A7CF-AD798A653003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50255923-608A-C44C-AFE4-4C1EDFDE711E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5389A91F-A6D9-F64A-8A76-C8D8AB47BD94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D9366D96-FE71-024A-8ACD-74ABABDCB16B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5AA72DCB-CF56-ED4C-A587-110DFF447E16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3DA7ECAF-4A13-6849-A0AA-58ACC1F877B6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F</a:t>
              </a:r>
            </a:p>
          </p:txBody>
        </p:sp>
      </p:grpSp>
      <p:sp>
        <p:nvSpPr>
          <p:cNvPr id="160" name="TextBox 159">
            <a:extLst>
              <a:ext uri="{FF2B5EF4-FFF2-40B4-BE49-F238E27FC236}">
                <a16:creationId xmlns:a16="http://schemas.microsoft.com/office/drawing/2014/main" id="{46A6F12F-1715-C74E-ABC1-6192FC90CF6A}"/>
              </a:ext>
            </a:extLst>
          </p:cNvPr>
          <p:cNvSpPr txBox="1"/>
          <p:nvPr/>
        </p:nvSpPr>
        <p:spPr>
          <a:xfrm>
            <a:off x="7878591" y="2198172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ReplicaSet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5904474C-3D74-1C43-ABA5-54B99AC5102F}"/>
              </a:ext>
            </a:extLst>
          </p:cNvPr>
          <p:cNvSpPr txBox="1"/>
          <p:nvPr/>
        </p:nvSpPr>
        <p:spPr>
          <a:xfrm>
            <a:off x="7774014" y="2440977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5EEFDF03-EB2B-A042-AEC5-6B605C7C516E}"/>
              </a:ext>
            </a:extLst>
          </p:cNvPr>
          <p:cNvSpPr/>
          <p:nvPr/>
        </p:nvSpPr>
        <p:spPr>
          <a:xfrm>
            <a:off x="7130290" y="3178877"/>
            <a:ext cx="2496621" cy="20651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Rectangle 162">
            <a:extLst>
              <a:ext uri="{FF2B5EF4-FFF2-40B4-BE49-F238E27FC236}">
                <a16:creationId xmlns:a16="http://schemas.microsoft.com/office/drawing/2014/main" id="{DE069CD6-17D6-B140-BB47-1EE89E6249DE}"/>
              </a:ext>
            </a:extLst>
          </p:cNvPr>
          <p:cNvSpPr/>
          <p:nvPr/>
        </p:nvSpPr>
        <p:spPr>
          <a:xfrm>
            <a:off x="7417839" y="3391981"/>
            <a:ext cx="1952089" cy="16233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7131F77A-D5CE-5245-B31A-C8B0C10F1CC9}"/>
              </a:ext>
            </a:extLst>
          </p:cNvPr>
          <p:cNvSpPr/>
          <p:nvPr/>
        </p:nvSpPr>
        <p:spPr>
          <a:xfrm>
            <a:off x="7676199" y="3569707"/>
            <a:ext cx="1448657" cy="11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D4F1728A-230F-9240-B749-98C3778CD0BF}"/>
              </a:ext>
            </a:extLst>
          </p:cNvPr>
          <p:cNvSpPr txBox="1"/>
          <p:nvPr/>
        </p:nvSpPr>
        <p:spPr>
          <a:xfrm>
            <a:off x="8134122" y="4495641"/>
            <a:ext cx="502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Pod</a:t>
            </a:r>
          </a:p>
        </p:txBody>
      </p: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996F5802-44FB-BA46-B299-A5AF0083CA80}"/>
              </a:ext>
            </a:extLst>
          </p:cNvPr>
          <p:cNvGrpSpPr/>
          <p:nvPr/>
        </p:nvGrpSpPr>
        <p:grpSpPr>
          <a:xfrm>
            <a:off x="7927120" y="3722822"/>
            <a:ext cx="1006998" cy="827590"/>
            <a:chOff x="853440" y="4579716"/>
            <a:chExt cx="1006998" cy="827590"/>
          </a:xfrm>
        </p:grpSpPr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E34CA275-FFAA-FE43-863D-641B354FF328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1A8263E8-32AD-B64B-AAE5-6D4F4D5D9945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DC9F108F-B594-B74D-B9B6-7E73E93232C7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5815115D-339F-3940-A02E-7698EE74B067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E5168DD7-2AA3-5749-8F65-B55F5FA24900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9068FCD8-8297-8249-804C-5A7C4608EA07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BFD3D920-2FAB-E84F-A252-E9C74DA6B48D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B</a:t>
              </a:r>
            </a:p>
          </p:txBody>
        </p:sp>
      </p:grpSp>
      <p:sp>
        <p:nvSpPr>
          <p:cNvPr id="174" name="TextBox 173">
            <a:extLst>
              <a:ext uri="{FF2B5EF4-FFF2-40B4-BE49-F238E27FC236}">
                <a16:creationId xmlns:a16="http://schemas.microsoft.com/office/drawing/2014/main" id="{198FF44F-272D-4642-8B22-893F5560FD94}"/>
              </a:ext>
            </a:extLst>
          </p:cNvPr>
          <p:cNvSpPr txBox="1"/>
          <p:nvPr/>
        </p:nvSpPr>
        <p:spPr>
          <a:xfrm>
            <a:off x="7878588" y="4724837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ReplicaSet</a:t>
            </a:r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5812F095-9218-7A4C-ABC3-DDC134CF604C}"/>
              </a:ext>
            </a:extLst>
          </p:cNvPr>
          <p:cNvSpPr/>
          <p:nvPr/>
        </p:nvSpPr>
        <p:spPr>
          <a:xfrm>
            <a:off x="7130291" y="2785275"/>
            <a:ext cx="2496621" cy="267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ClusterIP</a:t>
            </a:r>
            <a:r>
              <a:rPr lang="en-US" dirty="0"/>
              <a:t> Service</a:t>
            </a:r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AC65B020-9604-734E-AB3D-D5DDC49F8BEE}"/>
              </a:ext>
            </a:extLst>
          </p:cNvPr>
          <p:cNvSpPr/>
          <p:nvPr/>
        </p:nvSpPr>
        <p:spPr>
          <a:xfrm>
            <a:off x="7130291" y="295915"/>
            <a:ext cx="2496621" cy="267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LoadBalancer</a:t>
            </a:r>
            <a:r>
              <a:rPr lang="en-US" sz="1800" dirty="0"/>
              <a:t> Service</a:t>
            </a: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2868815F-82EE-1846-826E-B811DA7DD73A}"/>
              </a:ext>
            </a:extLst>
          </p:cNvPr>
          <p:cNvSpPr txBox="1"/>
          <p:nvPr/>
        </p:nvSpPr>
        <p:spPr>
          <a:xfrm>
            <a:off x="7728490" y="4943248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A5F00343-2CF9-694F-9EAD-47655753E5F5}"/>
              </a:ext>
            </a:extLst>
          </p:cNvPr>
          <p:cNvSpPr txBox="1"/>
          <p:nvPr/>
        </p:nvSpPr>
        <p:spPr>
          <a:xfrm>
            <a:off x="7241561" y="7162846"/>
            <a:ext cx="222990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Namespace</a:t>
            </a:r>
            <a:r>
              <a:rPr lang="en-US" dirty="0"/>
              <a:t>: staging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026ABE9-909E-824D-B466-8875BA801E11}"/>
              </a:ext>
            </a:extLst>
          </p:cNvPr>
          <p:cNvSpPr/>
          <p:nvPr/>
        </p:nvSpPr>
        <p:spPr>
          <a:xfrm>
            <a:off x="3751970" y="5442317"/>
            <a:ext cx="2496622" cy="159112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Rectangle 216">
            <a:extLst>
              <a:ext uri="{FF2B5EF4-FFF2-40B4-BE49-F238E27FC236}">
                <a16:creationId xmlns:a16="http://schemas.microsoft.com/office/drawing/2014/main" id="{85058EB8-F800-E44A-8A7B-2BFF788B066E}"/>
              </a:ext>
            </a:extLst>
          </p:cNvPr>
          <p:cNvSpPr/>
          <p:nvPr/>
        </p:nvSpPr>
        <p:spPr>
          <a:xfrm>
            <a:off x="3837019" y="5573639"/>
            <a:ext cx="1112435" cy="472001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CPU</a:t>
            </a:r>
          </a:p>
        </p:txBody>
      </p:sp>
      <p:sp>
        <p:nvSpPr>
          <p:cNvPr id="218" name="Rectangle 217">
            <a:extLst>
              <a:ext uri="{FF2B5EF4-FFF2-40B4-BE49-F238E27FC236}">
                <a16:creationId xmlns:a16="http://schemas.microsoft.com/office/drawing/2014/main" id="{0D3F8E14-EDC9-D94A-8F0C-66458DA76AD8}"/>
              </a:ext>
            </a:extLst>
          </p:cNvPr>
          <p:cNvSpPr/>
          <p:nvPr/>
        </p:nvSpPr>
        <p:spPr>
          <a:xfrm>
            <a:off x="5042907" y="5564480"/>
            <a:ext cx="1112435" cy="472001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Memory</a:t>
            </a:r>
          </a:p>
        </p:txBody>
      </p:sp>
      <p:sp>
        <p:nvSpPr>
          <p:cNvPr id="219" name="Rectangle 218">
            <a:extLst>
              <a:ext uri="{FF2B5EF4-FFF2-40B4-BE49-F238E27FC236}">
                <a16:creationId xmlns:a16="http://schemas.microsoft.com/office/drawing/2014/main" id="{76027C92-A69A-7146-9BF2-C08DA0AA8879}"/>
              </a:ext>
            </a:extLst>
          </p:cNvPr>
          <p:cNvSpPr/>
          <p:nvPr/>
        </p:nvSpPr>
        <p:spPr>
          <a:xfrm>
            <a:off x="3831840" y="6229486"/>
            <a:ext cx="1112435" cy="47200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default</a:t>
            </a:r>
          </a:p>
        </p:txBody>
      </p:sp>
      <p:sp>
        <p:nvSpPr>
          <p:cNvPr id="220" name="Rectangle 219">
            <a:extLst>
              <a:ext uri="{FF2B5EF4-FFF2-40B4-BE49-F238E27FC236}">
                <a16:creationId xmlns:a16="http://schemas.microsoft.com/office/drawing/2014/main" id="{5805C109-9892-9644-907E-FCEAE7EE36D9}"/>
              </a:ext>
            </a:extLst>
          </p:cNvPr>
          <p:cNvSpPr/>
          <p:nvPr/>
        </p:nvSpPr>
        <p:spPr>
          <a:xfrm>
            <a:off x="5037728" y="6220327"/>
            <a:ext cx="1112435" cy="47200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Min/Max</a:t>
            </a: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74CA248B-BBCF-7643-B3A8-1D6497B9D590}"/>
              </a:ext>
            </a:extLst>
          </p:cNvPr>
          <p:cNvSpPr txBox="1"/>
          <p:nvPr/>
        </p:nvSpPr>
        <p:spPr>
          <a:xfrm>
            <a:off x="3803576" y="6723190"/>
            <a:ext cx="24683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Limit Range</a:t>
            </a:r>
            <a:r>
              <a:rPr lang="en-IN" sz="1600" dirty="0">
                <a:solidFill>
                  <a:srgbClr val="FF0000"/>
                </a:solidFill>
              </a:rPr>
              <a:t> (Per Container)</a:t>
            </a:r>
            <a:endParaRPr lang="en-IN" sz="1600" dirty="0"/>
          </a:p>
        </p:txBody>
      </p:sp>
      <p:sp>
        <p:nvSpPr>
          <p:cNvPr id="222" name="Rectangle 221">
            <a:extLst>
              <a:ext uri="{FF2B5EF4-FFF2-40B4-BE49-F238E27FC236}">
                <a16:creationId xmlns:a16="http://schemas.microsoft.com/office/drawing/2014/main" id="{B2094D2B-4A90-AB42-92B3-28A46CB8E85D}"/>
              </a:ext>
            </a:extLst>
          </p:cNvPr>
          <p:cNvSpPr/>
          <p:nvPr/>
        </p:nvSpPr>
        <p:spPr>
          <a:xfrm>
            <a:off x="351001" y="5442317"/>
            <a:ext cx="2496622" cy="159112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Rectangle 222">
            <a:extLst>
              <a:ext uri="{FF2B5EF4-FFF2-40B4-BE49-F238E27FC236}">
                <a16:creationId xmlns:a16="http://schemas.microsoft.com/office/drawing/2014/main" id="{EC9681B3-A16F-794A-8C07-3FD7D4EC660B}"/>
              </a:ext>
            </a:extLst>
          </p:cNvPr>
          <p:cNvSpPr/>
          <p:nvPr/>
        </p:nvSpPr>
        <p:spPr>
          <a:xfrm>
            <a:off x="436050" y="5573639"/>
            <a:ext cx="1112435" cy="472001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CPU</a:t>
            </a:r>
          </a:p>
        </p:txBody>
      </p:sp>
      <p:sp>
        <p:nvSpPr>
          <p:cNvPr id="224" name="Rectangle 223">
            <a:extLst>
              <a:ext uri="{FF2B5EF4-FFF2-40B4-BE49-F238E27FC236}">
                <a16:creationId xmlns:a16="http://schemas.microsoft.com/office/drawing/2014/main" id="{9E72A4BA-69C0-EB44-A6F8-BFD40A781827}"/>
              </a:ext>
            </a:extLst>
          </p:cNvPr>
          <p:cNvSpPr/>
          <p:nvPr/>
        </p:nvSpPr>
        <p:spPr>
          <a:xfrm>
            <a:off x="1641938" y="5564480"/>
            <a:ext cx="1112435" cy="472001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Memory</a:t>
            </a:r>
          </a:p>
        </p:txBody>
      </p:sp>
      <p:sp>
        <p:nvSpPr>
          <p:cNvPr id="225" name="Rectangle 224">
            <a:extLst>
              <a:ext uri="{FF2B5EF4-FFF2-40B4-BE49-F238E27FC236}">
                <a16:creationId xmlns:a16="http://schemas.microsoft.com/office/drawing/2014/main" id="{152B168D-6E06-2440-B2A9-19060816552F}"/>
              </a:ext>
            </a:extLst>
          </p:cNvPr>
          <p:cNvSpPr/>
          <p:nvPr/>
        </p:nvSpPr>
        <p:spPr>
          <a:xfrm>
            <a:off x="430871" y="6229486"/>
            <a:ext cx="1112435" cy="47200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default</a:t>
            </a:r>
          </a:p>
        </p:txBody>
      </p:sp>
      <p:sp>
        <p:nvSpPr>
          <p:cNvPr id="226" name="Rectangle 225">
            <a:extLst>
              <a:ext uri="{FF2B5EF4-FFF2-40B4-BE49-F238E27FC236}">
                <a16:creationId xmlns:a16="http://schemas.microsoft.com/office/drawing/2014/main" id="{C0178AF6-7E1F-1F41-9CC7-7B0AAE11FEA4}"/>
              </a:ext>
            </a:extLst>
          </p:cNvPr>
          <p:cNvSpPr/>
          <p:nvPr/>
        </p:nvSpPr>
        <p:spPr>
          <a:xfrm>
            <a:off x="1636759" y="6220327"/>
            <a:ext cx="1112435" cy="47200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Min/Max</a:t>
            </a:r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1582323C-0682-7D4C-907A-50F426906EC6}"/>
              </a:ext>
            </a:extLst>
          </p:cNvPr>
          <p:cNvSpPr txBox="1"/>
          <p:nvPr/>
        </p:nvSpPr>
        <p:spPr>
          <a:xfrm>
            <a:off x="440941" y="6723190"/>
            <a:ext cx="24481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/>
              <a:t>Limit</a:t>
            </a:r>
            <a:r>
              <a:rPr lang="en-IN" sz="1500" dirty="0"/>
              <a:t> Range </a:t>
            </a:r>
            <a:r>
              <a:rPr lang="en-IN" sz="1500" dirty="0">
                <a:solidFill>
                  <a:srgbClr val="FF0000"/>
                </a:solidFill>
              </a:rPr>
              <a:t>(Per Container)</a:t>
            </a:r>
          </a:p>
        </p:txBody>
      </p:sp>
      <p:sp>
        <p:nvSpPr>
          <p:cNvPr id="228" name="Rectangle 227">
            <a:extLst>
              <a:ext uri="{FF2B5EF4-FFF2-40B4-BE49-F238E27FC236}">
                <a16:creationId xmlns:a16="http://schemas.microsoft.com/office/drawing/2014/main" id="{11CA201F-2807-BA41-88B0-54E263FCAF53}"/>
              </a:ext>
            </a:extLst>
          </p:cNvPr>
          <p:cNvSpPr/>
          <p:nvPr/>
        </p:nvSpPr>
        <p:spPr>
          <a:xfrm>
            <a:off x="7137440" y="5473179"/>
            <a:ext cx="2496622" cy="159112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Rectangle 228">
            <a:extLst>
              <a:ext uri="{FF2B5EF4-FFF2-40B4-BE49-F238E27FC236}">
                <a16:creationId xmlns:a16="http://schemas.microsoft.com/office/drawing/2014/main" id="{994321FA-1E95-A94E-83FD-3D9AA6C36B96}"/>
              </a:ext>
            </a:extLst>
          </p:cNvPr>
          <p:cNvSpPr/>
          <p:nvPr/>
        </p:nvSpPr>
        <p:spPr>
          <a:xfrm>
            <a:off x="7222489" y="5604501"/>
            <a:ext cx="1112435" cy="472001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CPU</a:t>
            </a:r>
          </a:p>
        </p:txBody>
      </p:sp>
      <p:sp>
        <p:nvSpPr>
          <p:cNvPr id="230" name="Rectangle 229">
            <a:extLst>
              <a:ext uri="{FF2B5EF4-FFF2-40B4-BE49-F238E27FC236}">
                <a16:creationId xmlns:a16="http://schemas.microsoft.com/office/drawing/2014/main" id="{A02A9D67-A027-FD45-84BD-732A1D51D0A0}"/>
              </a:ext>
            </a:extLst>
          </p:cNvPr>
          <p:cNvSpPr/>
          <p:nvPr/>
        </p:nvSpPr>
        <p:spPr>
          <a:xfrm>
            <a:off x="8428377" y="5595342"/>
            <a:ext cx="1112435" cy="472001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Memory</a:t>
            </a:r>
          </a:p>
        </p:txBody>
      </p:sp>
      <p:sp>
        <p:nvSpPr>
          <p:cNvPr id="231" name="Rectangle 230">
            <a:extLst>
              <a:ext uri="{FF2B5EF4-FFF2-40B4-BE49-F238E27FC236}">
                <a16:creationId xmlns:a16="http://schemas.microsoft.com/office/drawing/2014/main" id="{2EB9C5E9-577B-CF41-BCD8-247B20C87F4E}"/>
              </a:ext>
            </a:extLst>
          </p:cNvPr>
          <p:cNvSpPr/>
          <p:nvPr/>
        </p:nvSpPr>
        <p:spPr>
          <a:xfrm>
            <a:off x="7217310" y="6260348"/>
            <a:ext cx="1112435" cy="47200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default</a:t>
            </a:r>
          </a:p>
        </p:txBody>
      </p:sp>
      <p:sp>
        <p:nvSpPr>
          <p:cNvPr id="232" name="Rectangle 231">
            <a:extLst>
              <a:ext uri="{FF2B5EF4-FFF2-40B4-BE49-F238E27FC236}">
                <a16:creationId xmlns:a16="http://schemas.microsoft.com/office/drawing/2014/main" id="{2D3467CA-189E-7F42-969B-045B09E62474}"/>
              </a:ext>
            </a:extLst>
          </p:cNvPr>
          <p:cNvSpPr/>
          <p:nvPr/>
        </p:nvSpPr>
        <p:spPr>
          <a:xfrm>
            <a:off x="8423198" y="6251189"/>
            <a:ext cx="1112435" cy="47200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Min/Max</a:t>
            </a: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952E8E34-F0E0-064F-B847-6BCFF59F0EDE}"/>
              </a:ext>
            </a:extLst>
          </p:cNvPr>
          <p:cNvSpPr txBox="1"/>
          <p:nvPr/>
        </p:nvSpPr>
        <p:spPr>
          <a:xfrm>
            <a:off x="7203966" y="6754206"/>
            <a:ext cx="24683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Limit Range </a:t>
            </a:r>
            <a:r>
              <a:rPr lang="en-IN" sz="1600" dirty="0">
                <a:solidFill>
                  <a:srgbClr val="FF0000"/>
                </a:solidFill>
              </a:rPr>
              <a:t>(Per Container)</a:t>
            </a:r>
            <a:endParaRPr lang="en-IN" sz="1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9C9061-0823-ED4D-8367-1F7761FE40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3685" y="2601820"/>
            <a:ext cx="4523094" cy="498755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065355A-F170-5943-BC38-18C5AF4BBF31}"/>
              </a:ext>
            </a:extLst>
          </p:cNvPr>
          <p:cNvSpPr txBox="1"/>
          <p:nvPr/>
        </p:nvSpPr>
        <p:spPr>
          <a:xfrm>
            <a:off x="10926118" y="1955418"/>
            <a:ext cx="265822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Limit Range Manifest</a:t>
            </a:r>
          </a:p>
        </p:txBody>
      </p:sp>
      <p:sp>
        <p:nvSpPr>
          <p:cNvPr id="211" name="Title 211">
            <a:extLst>
              <a:ext uri="{FF2B5EF4-FFF2-40B4-BE49-F238E27FC236}">
                <a16:creationId xmlns:a16="http://schemas.microsoft.com/office/drawing/2014/main" id="{B462FEC3-1406-B646-A155-48AA37618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2329" y="7306"/>
            <a:ext cx="4288071" cy="1188851"/>
          </a:xfrm>
        </p:spPr>
        <p:txBody>
          <a:bodyPr>
            <a:normAutofit/>
          </a:bodyPr>
          <a:lstStyle/>
          <a:p>
            <a:r>
              <a:rPr lang="en-US" dirty="0"/>
              <a:t>Limit Range</a:t>
            </a:r>
          </a:p>
        </p:txBody>
      </p:sp>
    </p:spTree>
    <p:extLst>
      <p:ext uri="{BB962C8B-B14F-4D97-AF65-F5344CB8AC3E}">
        <p14:creationId xmlns:p14="http://schemas.microsoft.com/office/powerpoint/2010/main" val="2531344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5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8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4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7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0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3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6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4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7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0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3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6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9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2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5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8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1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4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7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0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3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6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9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2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5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8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1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4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7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0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3"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4" fill="hold">
                      <p:stCondLst>
                        <p:cond delay="indefinite"/>
                      </p:stCondLst>
                      <p:childTnLst>
                        <p:par>
                          <p:cTn id="235" fill="hold">
                            <p:stCondLst>
                              <p:cond delay="0"/>
                            </p:stCondLst>
                            <p:childTnLst>
                              <p:par>
                                <p:cTn id="2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/>
      <p:bldP spid="83" grpId="0" animBg="1"/>
      <p:bldP spid="84" grpId="0" animBg="1"/>
      <p:bldP spid="85" grpId="0" animBg="1"/>
      <p:bldP spid="86" grpId="0" animBg="1"/>
      <p:bldP spid="87" grpId="0"/>
      <p:bldP spid="96" grpId="0"/>
      <p:bldP spid="97" grpId="0"/>
      <p:bldP spid="98" grpId="0" animBg="1"/>
      <p:bldP spid="99" grpId="0" animBg="1"/>
      <p:bldP spid="100" grpId="0" animBg="1"/>
      <p:bldP spid="101" grpId="0"/>
      <p:bldP spid="110" grpId="0"/>
      <p:bldP spid="111" grpId="0" animBg="1"/>
      <p:bldP spid="112" grpId="0" animBg="1"/>
      <p:bldP spid="113" grpId="0"/>
      <p:bldP spid="114" grpId="0"/>
      <p:bldP spid="115" grpId="0" animBg="1"/>
      <p:bldP spid="116" grpId="0" animBg="1"/>
      <p:bldP spid="117" grpId="0" animBg="1"/>
      <p:bldP spid="118" grpId="0" animBg="1"/>
      <p:bldP spid="119" grpId="0"/>
      <p:bldP spid="128" grpId="0"/>
      <p:bldP spid="129" grpId="0"/>
      <p:bldP spid="130" grpId="0" animBg="1"/>
      <p:bldP spid="131" grpId="0" animBg="1"/>
      <p:bldP spid="132" grpId="0" animBg="1"/>
      <p:bldP spid="133" grpId="0"/>
      <p:bldP spid="142" grpId="0"/>
      <p:bldP spid="143" grpId="0" animBg="1"/>
      <p:bldP spid="144" grpId="0" animBg="1"/>
      <p:bldP spid="145" grpId="0"/>
      <p:bldP spid="146" grpId="0"/>
      <p:bldP spid="147" grpId="0" animBg="1"/>
      <p:bldP spid="148" grpId="0" animBg="1"/>
      <p:bldP spid="149" grpId="0" animBg="1"/>
      <p:bldP spid="150" grpId="0" animBg="1"/>
      <p:bldP spid="151" grpId="0"/>
      <p:bldP spid="160" grpId="0"/>
      <p:bldP spid="161" grpId="0"/>
      <p:bldP spid="162" grpId="0" animBg="1"/>
      <p:bldP spid="163" grpId="0" animBg="1"/>
      <p:bldP spid="164" grpId="0" animBg="1"/>
      <p:bldP spid="165" grpId="0"/>
      <p:bldP spid="174" grpId="0"/>
      <p:bldP spid="175" grpId="0" animBg="1"/>
      <p:bldP spid="176" grpId="0" animBg="1"/>
      <p:bldP spid="177" grpId="0"/>
      <p:bldP spid="178" grpId="0"/>
      <p:bldP spid="8" grpId="0" animBg="1"/>
      <p:bldP spid="217" grpId="0" animBg="1"/>
      <p:bldP spid="218" grpId="0" animBg="1"/>
      <p:bldP spid="219" grpId="0" animBg="1"/>
      <p:bldP spid="220" grpId="0" animBg="1"/>
      <p:bldP spid="221" grpId="0"/>
      <p:bldP spid="222" grpId="0" animBg="1"/>
      <p:bldP spid="223" grpId="0" animBg="1"/>
      <p:bldP spid="224" grpId="0" animBg="1"/>
      <p:bldP spid="225" grpId="0" animBg="1"/>
      <p:bldP spid="226" grpId="0" animBg="1"/>
      <p:bldP spid="227" grpId="0"/>
      <p:bldP spid="228" grpId="0" animBg="1"/>
      <p:bldP spid="229" grpId="0" animBg="1"/>
      <p:bldP spid="230" grpId="0" animBg="1"/>
      <p:bldP spid="231" grpId="0" animBg="1"/>
      <p:bldP spid="232" grpId="0" animBg="1"/>
      <p:bldP spid="233" grpId="0"/>
      <p:bldP spid="4" grpId="0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7421" y="1520582"/>
            <a:ext cx="5052053" cy="4904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0926" y="2381011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Kubernetes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70C0"/>
                </a:solidFill>
              </a:rPr>
              <a:t>Namespaces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B050"/>
                </a:solidFill>
              </a:rPr>
              <a:t>Resource Quota</a:t>
            </a:r>
          </a:p>
        </p:txBody>
      </p:sp>
    </p:spTree>
    <p:extLst>
      <p:ext uri="{BB962C8B-B14F-4D97-AF65-F5344CB8AC3E}">
        <p14:creationId xmlns:p14="http://schemas.microsoft.com/office/powerpoint/2010/main" val="53760363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D6344DA-1678-CC4B-84CE-7E0425799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FB1B6B-6CFE-6F4D-A9AE-4B7ED18740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IN" dirty="0"/>
              <a:t>When several users or teams </a:t>
            </a:r>
            <a:r>
              <a:rPr lang="en-IN" dirty="0">
                <a:solidFill>
                  <a:srgbClr val="0070C0"/>
                </a:solidFill>
              </a:rPr>
              <a:t>share a cluster with a fixed number of nodes</a:t>
            </a:r>
            <a:r>
              <a:rPr lang="en-IN" dirty="0"/>
              <a:t>, there is a concern that one team could use more than its fair share of resources.</a:t>
            </a:r>
          </a:p>
          <a:p>
            <a:r>
              <a:rPr lang="en-IN" dirty="0"/>
              <a:t>Resource quotas are a tool for administrators to </a:t>
            </a:r>
            <a:r>
              <a:rPr lang="en-IN" dirty="0">
                <a:solidFill>
                  <a:srgbClr val="0070C0"/>
                </a:solidFill>
              </a:rPr>
              <a:t>address this concern</a:t>
            </a:r>
            <a:r>
              <a:rPr lang="en-IN" dirty="0"/>
              <a:t>.</a:t>
            </a:r>
          </a:p>
          <a:p>
            <a:r>
              <a:rPr lang="en-IN" dirty="0"/>
              <a:t>A resource quota, defined by a </a:t>
            </a:r>
            <a:r>
              <a:rPr lang="en-IN" dirty="0" err="1"/>
              <a:t>ResourceQuota</a:t>
            </a:r>
            <a:r>
              <a:rPr lang="en-IN" dirty="0"/>
              <a:t> object, provides constraints that </a:t>
            </a:r>
            <a:r>
              <a:rPr lang="en-IN" dirty="0">
                <a:solidFill>
                  <a:srgbClr val="0070C0"/>
                </a:solidFill>
              </a:rPr>
              <a:t>limit aggregate resource consumption per namespace. </a:t>
            </a:r>
          </a:p>
          <a:p>
            <a:r>
              <a:rPr lang="en-IN" dirty="0"/>
              <a:t>It can limit the </a:t>
            </a:r>
            <a:r>
              <a:rPr lang="en-IN" dirty="0">
                <a:solidFill>
                  <a:srgbClr val="0070C0"/>
                </a:solidFill>
              </a:rPr>
              <a:t>quantity of objects </a:t>
            </a:r>
            <a:r>
              <a:rPr lang="en-IN" dirty="0"/>
              <a:t>that can be created in a namespace </a:t>
            </a:r>
            <a:r>
              <a:rPr lang="en-IN" dirty="0">
                <a:solidFill>
                  <a:srgbClr val="0070C0"/>
                </a:solidFill>
              </a:rPr>
              <a:t>by type</a:t>
            </a:r>
            <a:r>
              <a:rPr lang="en-IN" dirty="0"/>
              <a:t>, as well as the </a:t>
            </a:r>
            <a:r>
              <a:rPr lang="en-IN" dirty="0">
                <a:solidFill>
                  <a:srgbClr val="0070C0"/>
                </a:solidFill>
              </a:rPr>
              <a:t>total amount of compute resources </a:t>
            </a:r>
            <a:r>
              <a:rPr lang="en-IN" dirty="0"/>
              <a:t>that may be consumed by resources in that project.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1DE583D-187D-6747-A713-65CACBA897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Namespaces - </a:t>
            </a:r>
            <a:r>
              <a:rPr lang="en-US" dirty="0">
                <a:solidFill>
                  <a:srgbClr val="00B050"/>
                </a:solidFill>
              </a:rPr>
              <a:t>Resource Quota</a:t>
            </a:r>
          </a:p>
        </p:txBody>
      </p:sp>
    </p:spTree>
    <p:extLst>
      <p:ext uri="{BB962C8B-B14F-4D97-AF65-F5344CB8AC3E}">
        <p14:creationId xmlns:p14="http://schemas.microsoft.com/office/powerpoint/2010/main" val="3842065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62C07A-50D3-4948-9292-C4DF2591E76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C11F724-06C4-C143-A304-16E11E142EFB}"/>
              </a:ext>
            </a:extLst>
          </p:cNvPr>
          <p:cNvSpPr txBox="1"/>
          <p:nvPr/>
        </p:nvSpPr>
        <p:spPr>
          <a:xfrm>
            <a:off x="7219256" y="5342194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63367FA3-2257-A04E-B32D-416BB3AF51F3}"/>
              </a:ext>
            </a:extLst>
          </p:cNvPr>
          <p:cNvSpPr/>
          <p:nvPr/>
        </p:nvSpPr>
        <p:spPr>
          <a:xfrm>
            <a:off x="185540" y="154111"/>
            <a:ext cx="2979506" cy="74232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2F769949-492A-A24F-86CF-55A0E1E0280D}"/>
              </a:ext>
            </a:extLst>
          </p:cNvPr>
          <p:cNvSpPr/>
          <p:nvPr/>
        </p:nvSpPr>
        <p:spPr>
          <a:xfrm>
            <a:off x="423521" y="652212"/>
            <a:ext cx="2496621" cy="20651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22D71CC8-698D-BD48-98F6-9B5781989D91}"/>
              </a:ext>
            </a:extLst>
          </p:cNvPr>
          <p:cNvSpPr/>
          <p:nvPr/>
        </p:nvSpPr>
        <p:spPr>
          <a:xfrm>
            <a:off x="711070" y="865316"/>
            <a:ext cx="1952089" cy="16233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8F30F3F9-92ED-4242-9C04-0268BDEC6945}"/>
              </a:ext>
            </a:extLst>
          </p:cNvPr>
          <p:cNvSpPr/>
          <p:nvPr/>
        </p:nvSpPr>
        <p:spPr>
          <a:xfrm>
            <a:off x="969430" y="1043042"/>
            <a:ext cx="1448657" cy="11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9B1F9E72-437E-B54A-A0FE-3C3FCC558CC3}"/>
              </a:ext>
            </a:extLst>
          </p:cNvPr>
          <p:cNvSpPr txBox="1"/>
          <p:nvPr/>
        </p:nvSpPr>
        <p:spPr>
          <a:xfrm>
            <a:off x="1427353" y="1968976"/>
            <a:ext cx="502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Pod</a:t>
            </a: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2C827583-7341-2D4D-A1AB-5792170BBD9E}"/>
              </a:ext>
            </a:extLst>
          </p:cNvPr>
          <p:cNvGrpSpPr/>
          <p:nvPr/>
        </p:nvGrpSpPr>
        <p:grpSpPr>
          <a:xfrm>
            <a:off x="1220351" y="1196157"/>
            <a:ext cx="1006998" cy="827590"/>
            <a:chOff x="853440" y="4579716"/>
            <a:chExt cx="1006998" cy="827590"/>
          </a:xfrm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140766B3-70DC-9246-8F7C-E7603D3FA9D9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426C201D-F222-0648-9B12-37399CC60F06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2640E502-9FAF-C547-B8C5-5593CD7A6E4D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C1600230-8A12-F243-925A-95525EAAFEF8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4FCD54EB-6713-B941-A712-39671B988E4F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0FDC8156-C97C-C345-A706-1ADAB745BDE4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8F543AFF-3D75-834B-8263-2851D372CF87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F</a:t>
              </a:r>
            </a:p>
          </p:txBody>
        </p:sp>
      </p:grpSp>
      <p:sp>
        <p:nvSpPr>
          <p:cNvPr id="96" name="TextBox 95">
            <a:extLst>
              <a:ext uri="{FF2B5EF4-FFF2-40B4-BE49-F238E27FC236}">
                <a16:creationId xmlns:a16="http://schemas.microsoft.com/office/drawing/2014/main" id="{C4A210CB-7B8B-7840-8FC6-263DA80E1C37}"/>
              </a:ext>
            </a:extLst>
          </p:cNvPr>
          <p:cNvSpPr txBox="1"/>
          <p:nvPr/>
        </p:nvSpPr>
        <p:spPr>
          <a:xfrm>
            <a:off x="1171819" y="2198172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ReplicaSet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7378A098-4347-474E-A82D-F884FB0C32B1}"/>
              </a:ext>
            </a:extLst>
          </p:cNvPr>
          <p:cNvSpPr txBox="1"/>
          <p:nvPr/>
        </p:nvSpPr>
        <p:spPr>
          <a:xfrm>
            <a:off x="1067242" y="2440977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71653A20-B000-7045-A81B-E970A98E0176}"/>
              </a:ext>
            </a:extLst>
          </p:cNvPr>
          <p:cNvSpPr/>
          <p:nvPr/>
        </p:nvSpPr>
        <p:spPr>
          <a:xfrm>
            <a:off x="423518" y="3178877"/>
            <a:ext cx="2496621" cy="20651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B3C713E2-8FD7-794C-8338-34283B098CB8}"/>
              </a:ext>
            </a:extLst>
          </p:cNvPr>
          <p:cNvSpPr/>
          <p:nvPr/>
        </p:nvSpPr>
        <p:spPr>
          <a:xfrm>
            <a:off x="711067" y="3391981"/>
            <a:ext cx="1952089" cy="16233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E4152F6C-4991-4C4B-8C9C-AF67633EA8F9}"/>
              </a:ext>
            </a:extLst>
          </p:cNvPr>
          <p:cNvSpPr/>
          <p:nvPr/>
        </p:nvSpPr>
        <p:spPr>
          <a:xfrm>
            <a:off x="969427" y="3569707"/>
            <a:ext cx="1448657" cy="11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ABCA8BC2-B17B-A34E-8163-91C65C41177E}"/>
              </a:ext>
            </a:extLst>
          </p:cNvPr>
          <p:cNvSpPr txBox="1"/>
          <p:nvPr/>
        </p:nvSpPr>
        <p:spPr>
          <a:xfrm>
            <a:off x="1427350" y="4495641"/>
            <a:ext cx="502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Pod</a:t>
            </a:r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8F11C5C8-7908-5D43-B81B-04ABDABB2201}"/>
              </a:ext>
            </a:extLst>
          </p:cNvPr>
          <p:cNvGrpSpPr/>
          <p:nvPr/>
        </p:nvGrpSpPr>
        <p:grpSpPr>
          <a:xfrm>
            <a:off x="1220348" y="3722822"/>
            <a:ext cx="1006998" cy="827590"/>
            <a:chOff x="853440" y="4579716"/>
            <a:chExt cx="1006998" cy="827590"/>
          </a:xfrm>
        </p:grpSpPr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147BEF81-85EC-ED41-9522-BC4EC16AB7A9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B8FDFB99-0400-A44F-9E29-B1311FBA2F59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B764C7A6-2AAC-A848-A5D7-9E4BE70435F8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3DEAA59D-08FB-7D4A-B400-CE069EB37CA2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7E11B62F-9FD0-2F43-BFC6-713D1EE99DBD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2E8593D0-9831-8A45-BDEF-254065E58C9D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CCACFCCB-BC69-1745-8DA9-29F1CDD4BEBD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B</a:t>
              </a:r>
            </a:p>
          </p:txBody>
        </p:sp>
      </p:grpSp>
      <p:sp>
        <p:nvSpPr>
          <p:cNvPr id="110" name="TextBox 109">
            <a:extLst>
              <a:ext uri="{FF2B5EF4-FFF2-40B4-BE49-F238E27FC236}">
                <a16:creationId xmlns:a16="http://schemas.microsoft.com/office/drawing/2014/main" id="{D33C04DB-5C85-3745-8B66-4E0138FDBF68}"/>
              </a:ext>
            </a:extLst>
          </p:cNvPr>
          <p:cNvSpPr txBox="1"/>
          <p:nvPr/>
        </p:nvSpPr>
        <p:spPr>
          <a:xfrm>
            <a:off x="1171816" y="4724837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ReplicaSet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5AD5B011-08F1-CD4F-829E-A192F096D437}"/>
              </a:ext>
            </a:extLst>
          </p:cNvPr>
          <p:cNvSpPr/>
          <p:nvPr/>
        </p:nvSpPr>
        <p:spPr>
          <a:xfrm>
            <a:off x="423519" y="2785275"/>
            <a:ext cx="2496621" cy="267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ClusterIP</a:t>
            </a:r>
            <a:r>
              <a:rPr lang="en-US" dirty="0"/>
              <a:t> Service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3CAF0A59-ADD1-A540-9283-880EBEEFF8F3}"/>
              </a:ext>
            </a:extLst>
          </p:cNvPr>
          <p:cNvSpPr/>
          <p:nvPr/>
        </p:nvSpPr>
        <p:spPr>
          <a:xfrm>
            <a:off x="423519" y="295915"/>
            <a:ext cx="2496621" cy="267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LoadBalancer</a:t>
            </a:r>
            <a:r>
              <a:rPr lang="en-US" sz="1800" dirty="0"/>
              <a:t> Service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FD14DA85-B558-E54A-8504-56E3B88F5AA4}"/>
              </a:ext>
            </a:extLst>
          </p:cNvPr>
          <p:cNvSpPr txBox="1"/>
          <p:nvPr/>
        </p:nvSpPr>
        <p:spPr>
          <a:xfrm>
            <a:off x="1021718" y="4943248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5B62C387-FFDA-F744-9A05-EA8D8F038AA6}"/>
              </a:ext>
            </a:extLst>
          </p:cNvPr>
          <p:cNvSpPr txBox="1"/>
          <p:nvPr/>
        </p:nvSpPr>
        <p:spPr>
          <a:xfrm>
            <a:off x="512860" y="7164765"/>
            <a:ext cx="183280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Namespace</a:t>
            </a:r>
            <a:r>
              <a:rPr lang="en-US" dirty="0"/>
              <a:t>: dev</a:t>
            </a: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52963084-DAA2-AF44-BA47-EB468D228EA3}"/>
              </a:ext>
            </a:extLst>
          </p:cNvPr>
          <p:cNvSpPr/>
          <p:nvPr/>
        </p:nvSpPr>
        <p:spPr>
          <a:xfrm>
            <a:off x="3586133" y="154111"/>
            <a:ext cx="2979506" cy="74232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42404A0C-5F18-AF47-BE8F-380BBC4F1350}"/>
              </a:ext>
            </a:extLst>
          </p:cNvPr>
          <p:cNvSpPr/>
          <p:nvPr/>
        </p:nvSpPr>
        <p:spPr>
          <a:xfrm>
            <a:off x="3823892" y="652212"/>
            <a:ext cx="2496621" cy="20651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25A3B745-6F5F-204E-AE1F-5458170B0204}"/>
              </a:ext>
            </a:extLst>
          </p:cNvPr>
          <p:cNvSpPr/>
          <p:nvPr/>
        </p:nvSpPr>
        <p:spPr>
          <a:xfrm>
            <a:off x="4111441" y="865316"/>
            <a:ext cx="1952089" cy="16233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36E2059B-63A5-8E43-AF77-A7704CC168A3}"/>
              </a:ext>
            </a:extLst>
          </p:cNvPr>
          <p:cNvSpPr/>
          <p:nvPr/>
        </p:nvSpPr>
        <p:spPr>
          <a:xfrm>
            <a:off x="4369801" y="1043042"/>
            <a:ext cx="1448657" cy="11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81F46C5A-F003-6148-93BC-7464AC754642}"/>
              </a:ext>
            </a:extLst>
          </p:cNvPr>
          <p:cNvSpPr txBox="1"/>
          <p:nvPr/>
        </p:nvSpPr>
        <p:spPr>
          <a:xfrm>
            <a:off x="4827724" y="1968976"/>
            <a:ext cx="502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Pod</a:t>
            </a:r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91CE613B-4020-1B47-A924-47B8D772CF2B}"/>
              </a:ext>
            </a:extLst>
          </p:cNvPr>
          <p:cNvGrpSpPr/>
          <p:nvPr/>
        </p:nvGrpSpPr>
        <p:grpSpPr>
          <a:xfrm>
            <a:off x="4620722" y="1196157"/>
            <a:ext cx="1006998" cy="827590"/>
            <a:chOff x="853440" y="4579716"/>
            <a:chExt cx="1006998" cy="827590"/>
          </a:xfrm>
        </p:grpSpPr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1EEF2F84-2593-4145-A90A-A667482EB41E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B514F01D-B3C7-FF41-9490-4FF3CD1667A3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ADC949C9-FE80-104C-923E-F5CF6C317411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AE7854B7-9386-6447-BB8B-897F3272A663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722C6E29-0667-5246-AFCD-C69FF9528A2B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6C3D511E-C356-B84C-9EAC-B791A03DCA20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0F93D49D-61C9-004F-88D9-3205144FEE08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F</a:t>
              </a:r>
            </a:p>
          </p:txBody>
        </p:sp>
      </p:grpSp>
      <p:sp>
        <p:nvSpPr>
          <p:cNvPr id="128" name="TextBox 127">
            <a:extLst>
              <a:ext uri="{FF2B5EF4-FFF2-40B4-BE49-F238E27FC236}">
                <a16:creationId xmlns:a16="http://schemas.microsoft.com/office/drawing/2014/main" id="{1928D85E-DDCB-1E4E-ADC9-3F86C13E9CBF}"/>
              </a:ext>
            </a:extLst>
          </p:cNvPr>
          <p:cNvSpPr txBox="1"/>
          <p:nvPr/>
        </p:nvSpPr>
        <p:spPr>
          <a:xfrm>
            <a:off x="4572190" y="2198172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ReplicaSet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56CF8D6B-EA8B-8A49-BD7C-49F49DE7B699}"/>
              </a:ext>
            </a:extLst>
          </p:cNvPr>
          <p:cNvSpPr txBox="1"/>
          <p:nvPr/>
        </p:nvSpPr>
        <p:spPr>
          <a:xfrm>
            <a:off x="4467613" y="2440977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A2F9115C-C6B8-E34F-93CA-126069BE8E21}"/>
              </a:ext>
            </a:extLst>
          </p:cNvPr>
          <p:cNvSpPr/>
          <p:nvPr/>
        </p:nvSpPr>
        <p:spPr>
          <a:xfrm>
            <a:off x="3823889" y="3178877"/>
            <a:ext cx="2496621" cy="20651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B280536B-F5B4-A049-853F-9583103F32B7}"/>
              </a:ext>
            </a:extLst>
          </p:cNvPr>
          <p:cNvSpPr/>
          <p:nvPr/>
        </p:nvSpPr>
        <p:spPr>
          <a:xfrm>
            <a:off x="4111438" y="3391981"/>
            <a:ext cx="1952089" cy="16233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A168C722-0C66-6D4B-9D6D-199C9B6B0FAE}"/>
              </a:ext>
            </a:extLst>
          </p:cNvPr>
          <p:cNvSpPr/>
          <p:nvPr/>
        </p:nvSpPr>
        <p:spPr>
          <a:xfrm>
            <a:off x="4369798" y="3569707"/>
            <a:ext cx="1448657" cy="11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EE8798CF-83D7-A947-BCB0-DDBCC8684DE0}"/>
              </a:ext>
            </a:extLst>
          </p:cNvPr>
          <p:cNvSpPr txBox="1"/>
          <p:nvPr/>
        </p:nvSpPr>
        <p:spPr>
          <a:xfrm>
            <a:off x="4827721" y="4495641"/>
            <a:ext cx="502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Pod</a:t>
            </a:r>
          </a:p>
        </p:txBody>
      </p: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80F11911-F9D7-4C4C-BBB3-2343504928EA}"/>
              </a:ext>
            </a:extLst>
          </p:cNvPr>
          <p:cNvGrpSpPr/>
          <p:nvPr/>
        </p:nvGrpSpPr>
        <p:grpSpPr>
          <a:xfrm>
            <a:off x="4620719" y="3722822"/>
            <a:ext cx="1006998" cy="827590"/>
            <a:chOff x="853440" y="4579716"/>
            <a:chExt cx="1006998" cy="827590"/>
          </a:xfrm>
        </p:grpSpPr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B204CB45-1325-5447-9E4B-DA40792F3D35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86883FB4-939F-0B48-8214-2078C10C4F19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76F279FE-FAA2-5847-8421-E948F3A6837D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1D8BFE7E-40EE-4A4E-8E27-83886F1756BA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59CEE8F5-77E6-4342-88A2-2EDF6BD0D80C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1FE8495F-5CBE-1F47-8E22-597713696EE5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B77883BC-BFF1-5A44-A9F2-553CCB4320C0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B</a:t>
              </a:r>
            </a:p>
          </p:txBody>
        </p:sp>
      </p:grpSp>
      <p:sp>
        <p:nvSpPr>
          <p:cNvPr id="142" name="TextBox 141">
            <a:extLst>
              <a:ext uri="{FF2B5EF4-FFF2-40B4-BE49-F238E27FC236}">
                <a16:creationId xmlns:a16="http://schemas.microsoft.com/office/drawing/2014/main" id="{040FB039-2FD4-364A-AA81-9C2A10F288BF}"/>
              </a:ext>
            </a:extLst>
          </p:cNvPr>
          <p:cNvSpPr txBox="1"/>
          <p:nvPr/>
        </p:nvSpPr>
        <p:spPr>
          <a:xfrm>
            <a:off x="4572187" y="4724837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ReplicaSet</a:t>
            </a: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39484FFF-FE76-A146-A59F-6A29A88D4EE9}"/>
              </a:ext>
            </a:extLst>
          </p:cNvPr>
          <p:cNvSpPr/>
          <p:nvPr/>
        </p:nvSpPr>
        <p:spPr>
          <a:xfrm>
            <a:off x="3823890" y="2785275"/>
            <a:ext cx="2496621" cy="267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ClusterIP</a:t>
            </a:r>
            <a:r>
              <a:rPr lang="en-US" dirty="0"/>
              <a:t> Service</a:t>
            </a: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FB8DE849-81AE-1149-A8D4-9237892C8F32}"/>
              </a:ext>
            </a:extLst>
          </p:cNvPr>
          <p:cNvSpPr/>
          <p:nvPr/>
        </p:nvSpPr>
        <p:spPr>
          <a:xfrm>
            <a:off x="3823890" y="295915"/>
            <a:ext cx="2496621" cy="267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LoadBalancer</a:t>
            </a:r>
            <a:r>
              <a:rPr lang="en-US" sz="1800" dirty="0"/>
              <a:t> Service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6C655EAE-5426-7E4C-815B-9F6D9AEA6580}"/>
              </a:ext>
            </a:extLst>
          </p:cNvPr>
          <p:cNvSpPr txBox="1"/>
          <p:nvPr/>
        </p:nvSpPr>
        <p:spPr>
          <a:xfrm>
            <a:off x="4422089" y="4943248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903170AF-C20A-294D-A243-E882F4E7B78E}"/>
              </a:ext>
            </a:extLst>
          </p:cNvPr>
          <p:cNvSpPr txBox="1"/>
          <p:nvPr/>
        </p:nvSpPr>
        <p:spPr>
          <a:xfrm>
            <a:off x="4090542" y="7141101"/>
            <a:ext cx="170110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Namespace</a:t>
            </a:r>
            <a:r>
              <a:rPr lang="en-US" dirty="0"/>
              <a:t>: </a:t>
            </a:r>
            <a:r>
              <a:rPr lang="en-US" dirty="0" err="1"/>
              <a:t>qa</a:t>
            </a:r>
            <a:endParaRPr lang="en-US" dirty="0"/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A7A6D752-B66C-BE40-BA3B-7DB588A44011}"/>
              </a:ext>
            </a:extLst>
          </p:cNvPr>
          <p:cNvSpPr/>
          <p:nvPr/>
        </p:nvSpPr>
        <p:spPr>
          <a:xfrm>
            <a:off x="6964231" y="154111"/>
            <a:ext cx="2979506" cy="74232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CB0469C6-FDA8-3B49-99B7-2A8E5432AC65}"/>
              </a:ext>
            </a:extLst>
          </p:cNvPr>
          <p:cNvSpPr/>
          <p:nvPr/>
        </p:nvSpPr>
        <p:spPr>
          <a:xfrm>
            <a:off x="7202212" y="652212"/>
            <a:ext cx="2496621" cy="20651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90C62206-3E51-9F4C-96D2-13F49EA8ED8B}"/>
              </a:ext>
            </a:extLst>
          </p:cNvPr>
          <p:cNvSpPr/>
          <p:nvPr/>
        </p:nvSpPr>
        <p:spPr>
          <a:xfrm>
            <a:off x="7489761" y="865316"/>
            <a:ext cx="1952089" cy="16233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D7EE3809-2CF2-AC48-B9D5-A6DD0B821BFE}"/>
              </a:ext>
            </a:extLst>
          </p:cNvPr>
          <p:cNvSpPr/>
          <p:nvPr/>
        </p:nvSpPr>
        <p:spPr>
          <a:xfrm>
            <a:off x="7748121" y="1043042"/>
            <a:ext cx="1448657" cy="11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846A724F-D1D9-FF4E-9E48-B2F063F4E5D4}"/>
              </a:ext>
            </a:extLst>
          </p:cNvPr>
          <p:cNvSpPr txBox="1"/>
          <p:nvPr/>
        </p:nvSpPr>
        <p:spPr>
          <a:xfrm>
            <a:off x="8206044" y="1968976"/>
            <a:ext cx="502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Pod</a:t>
            </a:r>
          </a:p>
        </p:txBody>
      </p: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39B0FDEE-1AF0-FA4F-8BAE-ADFE1873C8E2}"/>
              </a:ext>
            </a:extLst>
          </p:cNvPr>
          <p:cNvGrpSpPr/>
          <p:nvPr/>
        </p:nvGrpSpPr>
        <p:grpSpPr>
          <a:xfrm>
            <a:off x="7999042" y="1196157"/>
            <a:ext cx="1006998" cy="827590"/>
            <a:chOff x="853440" y="4579716"/>
            <a:chExt cx="1006998" cy="827590"/>
          </a:xfrm>
        </p:grpSpPr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50E8F12B-A89C-AA4E-89F1-7703B570C205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802FE837-93DF-F045-A7CF-AD798A653003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50255923-608A-C44C-AFE4-4C1EDFDE711E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5389A91F-A6D9-F64A-8A76-C8D8AB47BD94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D9366D96-FE71-024A-8ACD-74ABABDCB16B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5AA72DCB-CF56-ED4C-A587-110DFF447E16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3DA7ECAF-4A13-6849-A0AA-58ACC1F877B6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F</a:t>
              </a:r>
            </a:p>
          </p:txBody>
        </p:sp>
      </p:grpSp>
      <p:sp>
        <p:nvSpPr>
          <p:cNvPr id="160" name="TextBox 159">
            <a:extLst>
              <a:ext uri="{FF2B5EF4-FFF2-40B4-BE49-F238E27FC236}">
                <a16:creationId xmlns:a16="http://schemas.microsoft.com/office/drawing/2014/main" id="{46A6F12F-1715-C74E-ABC1-6192FC90CF6A}"/>
              </a:ext>
            </a:extLst>
          </p:cNvPr>
          <p:cNvSpPr txBox="1"/>
          <p:nvPr/>
        </p:nvSpPr>
        <p:spPr>
          <a:xfrm>
            <a:off x="7950510" y="2198172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ReplicaSet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5904474C-3D74-1C43-ABA5-54B99AC5102F}"/>
              </a:ext>
            </a:extLst>
          </p:cNvPr>
          <p:cNvSpPr txBox="1"/>
          <p:nvPr/>
        </p:nvSpPr>
        <p:spPr>
          <a:xfrm>
            <a:off x="7845933" y="2440977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5EEFDF03-EB2B-A042-AEC5-6B605C7C516E}"/>
              </a:ext>
            </a:extLst>
          </p:cNvPr>
          <p:cNvSpPr/>
          <p:nvPr/>
        </p:nvSpPr>
        <p:spPr>
          <a:xfrm>
            <a:off x="7202209" y="3178877"/>
            <a:ext cx="2496621" cy="20651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Rectangle 162">
            <a:extLst>
              <a:ext uri="{FF2B5EF4-FFF2-40B4-BE49-F238E27FC236}">
                <a16:creationId xmlns:a16="http://schemas.microsoft.com/office/drawing/2014/main" id="{DE069CD6-17D6-B140-BB47-1EE89E6249DE}"/>
              </a:ext>
            </a:extLst>
          </p:cNvPr>
          <p:cNvSpPr/>
          <p:nvPr/>
        </p:nvSpPr>
        <p:spPr>
          <a:xfrm>
            <a:off x="7489758" y="3391981"/>
            <a:ext cx="1952089" cy="16233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7131F77A-D5CE-5245-B31A-C8B0C10F1CC9}"/>
              </a:ext>
            </a:extLst>
          </p:cNvPr>
          <p:cNvSpPr/>
          <p:nvPr/>
        </p:nvSpPr>
        <p:spPr>
          <a:xfrm>
            <a:off x="7748118" y="3569707"/>
            <a:ext cx="1448657" cy="11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D4F1728A-230F-9240-B749-98C3778CD0BF}"/>
              </a:ext>
            </a:extLst>
          </p:cNvPr>
          <p:cNvSpPr txBox="1"/>
          <p:nvPr/>
        </p:nvSpPr>
        <p:spPr>
          <a:xfrm>
            <a:off x="8206041" y="4495641"/>
            <a:ext cx="502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Pod</a:t>
            </a:r>
          </a:p>
        </p:txBody>
      </p: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996F5802-44FB-BA46-B299-A5AF0083CA80}"/>
              </a:ext>
            </a:extLst>
          </p:cNvPr>
          <p:cNvGrpSpPr/>
          <p:nvPr/>
        </p:nvGrpSpPr>
        <p:grpSpPr>
          <a:xfrm>
            <a:off x="7999039" y="3722822"/>
            <a:ext cx="1006998" cy="827590"/>
            <a:chOff x="853440" y="4579716"/>
            <a:chExt cx="1006998" cy="827590"/>
          </a:xfrm>
        </p:grpSpPr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E34CA275-FFAA-FE43-863D-641B354FF328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1A8263E8-32AD-B64B-AAE5-6D4F4D5D9945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DC9F108F-B594-B74D-B9B6-7E73E93232C7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5815115D-339F-3940-A02E-7698EE74B067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E5168DD7-2AA3-5749-8F65-B55F5FA24900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9068FCD8-8297-8249-804C-5A7C4608EA07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BFD3D920-2FAB-E84F-A252-E9C74DA6B48D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B</a:t>
              </a:r>
            </a:p>
          </p:txBody>
        </p:sp>
      </p:grpSp>
      <p:sp>
        <p:nvSpPr>
          <p:cNvPr id="174" name="TextBox 173">
            <a:extLst>
              <a:ext uri="{FF2B5EF4-FFF2-40B4-BE49-F238E27FC236}">
                <a16:creationId xmlns:a16="http://schemas.microsoft.com/office/drawing/2014/main" id="{198FF44F-272D-4642-8B22-893F5560FD94}"/>
              </a:ext>
            </a:extLst>
          </p:cNvPr>
          <p:cNvSpPr txBox="1"/>
          <p:nvPr/>
        </p:nvSpPr>
        <p:spPr>
          <a:xfrm>
            <a:off x="7950507" y="4724837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ReplicaSet</a:t>
            </a:r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5812F095-9218-7A4C-ABC3-DDC134CF604C}"/>
              </a:ext>
            </a:extLst>
          </p:cNvPr>
          <p:cNvSpPr/>
          <p:nvPr/>
        </p:nvSpPr>
        <p:spPr>
          <a:xfrm>
            <a:off x="7202210" y="2785275"/>
            <a:ext cx="2496621" cy="267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ClusterIP</a:t>
            </a:r>
            <a:r>
              <a:rPr lang="en-US" dirty="0"/>
              <a:t> Service</a:t>
            </a:r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AC65B020-9604-734E-AB3D-D5DDC49F8BEE}"/>
              </a:ext>
            </a:extLst>
          </p:cNvPr>
          <p:cNvSpPr/>
          <p:nvPr/>
        </p:nvSpPr>
        <p:spPr>
          <a:xfrm>
            <a:off x="7202210" y="295915"/>
            <a:ext cx="2496621" cy="267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LoadBalancer</a:t>
            </a:r>
            <a:r>
              <a:rPr lang="en-US" sz="1800" dirty="0"/>
              <a:t> Service</a:t>
            </a: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2868815F-82EE-1846-826E-B811DA7DD73A}"/>
              </a:ext>
            </a:extLst>
          </p:cNvPr>
          <p:cNvSpPr txBox="1"/>
          <p:nvPr/>
        </p:nvSpPr>
        <p:spPr>
          <a:xfrm>
            <a:off x="7800409" y="4943248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A5F00343-2CF9-694F-9EAD-47655753E5F5}"/>
              </a:ext>
            </a:extLst>
          </p:cNvPr>
          <p:cNvSpPr txBox="1"/>
          <p:nvPr/>
        </p:nvSpPr>
        <p:spPr>
          <a:xfrm>
            <a:off x="7335566" y="7173982"/>
            <a:ext cx="222990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Namespace</a:t>
            </a:r>
            <a:r>
              <a:rPr lang="en-US" dirty="0"/>
              <a:t>: staging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026ABE9-909E-824D-B466-8875BA801E11}"/>
              </a:ext>
            </a:extLst>
          </p:cNvPr>
          <p:cNvSpPr/>
          <p:nvPr/>
        </p:nvSpPr>
        <p:spPr>
          <a:xfrm>
            <a:off x="3823889" y="5442317"/>
            <a:ext cx="2496622" cy="159112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Rectangle 216">
            <a:extLst>
              <a:ext uri="{FF2B5EF4-FFF2-40B4-BE49-F238E27FC236}">
                <a16:creationId xmlns:a16="http://schemas.microsoft.com/office/drawing/2014/main" id="{85058EB8-F800-E44A-8A7B-2BFF788B066E}"/>
              </a:ext>
            </a:extLst>
          </p:cNvPr>
          <p:cNvSpPr/>
          <p:nvPr/>
        </p:nvSpPr>
        <p:spPr>
          <a:xfrm>
            <a:off x="3908938" y="5573639"/>
            <a:ext cx="1112435" cy="472001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CPU</a:t>
            </a:r>
          </a:p>
        </p:txBody>
      </p:sp>
      <p:sp>
        <p:nvSpPr>
          <p:cNvPr id="218" name="Rectangle 217">
            <a:extLst>
              <a:ext uri="{FF2B5EF4-FFF2-40B4-BE49-F238E27FC236}">
                <a16:creationId xmlns:a16="http://schemas.microsoft.com/office/drawing/2014/main" id="{0D3F8E14-EDC9-D94A-8F0C-66458DA76AD8}"/>
              </a:ext>
            </a:extLst>
          </p:cNvPr>
          <p:cNvSpPr/>
          <p:nvPr/>
        </p:nvSpPr>
        <p:spPr>
          <a:xfrm>
            <a:off x="5114826" y="5564480"/>
            <a:ext cx="1112435" cy="472001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Memory</a:t>
            </a:r>
          </a:p>
        </p:txBody>
      </p:sp>
      <p:sp>
        <p:nvSpPr>
          <p:cNvPr id="219" name="Rectangle 218">
            <a:extLst>
              <a:ext uri="{FF2B5EF4-FFF2-40B4-BE49-F238E27FC236}">
                <a16:creationId xmlns:a16="http://schemas.microsoft.com/office/drawing/2014/main" id="{76027C92-A69A-7146-9BF2-C08DA0AA8879}"/>
              </a:ext>
            </a:extLst>
          </p:cNvPr>
          <p:cNvSpPr/>
          <p:nvPr/>
        </p:nvSpPr>
        <p:spPr>
          <a:xfrm>
            <a:off x="3903759" y="6229486"/>
            <a:ext cx="1112435" cy="472001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Pods</a:t>
            </a:r>
          </a:p>
        </p:txBody>
      </p:sp>
      <p:sp>
        <p:nvSpPr>
          <p:cNvPr id="220" name="Rectangle 219">
            <a:extLst>
              <a:ext uri="{FF2B5EF4-FFF2-40B4-BE49-F238E27FC236}">
                <a16:creationId xmlns:a16="http://schemas.microsoft.com/office/drawing/2014/main" id="{5805C109-9892-9644-907E-FCEAE7EE36D9}"/>
              </a:ext>
            </a:extLst>
          </p:cNvPr>
          <p:cNvSpPr/>
          <p:nvPr/>
        </p:nvSpPr>
        <p:spPr>
          <a:xfrm>
            <a:off x="5109647" y="6220327"/>
            <a:ext cx="1112435" cy="47200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Services</a:t>
            </a: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74CA248B-BBCF-7643-B3A8-1D6497B9D590}"/>
              </a:ext>
            </a:extLst>
          </p:cNvPr>
          <p:cNvSpPr txBox="1"/>
          <p:nvPr/>
        </p:nvSpPr>
        <p:spPr>
          <a:xfrm>
            <a:off x="4295365" y="6716208"/>
            <a:ext cx="15156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Resource Quota</a:t>
            </a:r>
          </a:p>
        </p:txBody>
      </p:sp>
      <p:sp>
        <p:nvSpPr>
          <p:cNvPr id="222" name="Rectangle 221">
            <a:extLst>
              <a:ext uri="{FF2B5EF4-FFF2-40B4-BE49-F238E27FC236}">
                <a16:creationId xmlns:a16="http://schemas.microsoft.com/office/drawing/2014/main" id="{B2094D2B-4A90-AB42-92B3-28A46CB8E85D}"/>
              </a:ext>
            </a:extLst>
          </p:cNvPr>
          <p:cNvSpPr/>
          <p:nvPr/>
        </p:nvSpPr>
        <p:spPr>
          <a:xfrm>
            <a:off x="422920" y="5442317"/>
            <a:ext cx="2496622" cy="159112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Rectangle 222">
            <a:extLst>
              <a:ext uri="{FF2B5EF4-FFF2-40B4-BE49-F238E27FC236}">
                <a16:creationId xmlns:a16="http://schemas.microsoft.com/office/drawing/2014/main" id="{EC9681B3-A16F-794A-8C07-3FD7D4EC660B}"/>
              </a:ext>
            </a:extLst>
          </p:cNvPr>
          <p:cNvSpPr/>
          <p:nvPr/>
        </p:nvSpPr>
        <p:spPr>
          <a:xfrm>
            <a:off x="507969" y="5573639"/>
            <a:ext cx="1112435" cy="472001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CPU</a:t>
            </a:r>
          </a:p>
        </p:txBody>
      </p:sp>
      <p:sp>
        <p:nvSpPr>
          <p:cNvPr id="224" name="Rectangle 223">
            <a:extLst>
              <a:ext uri="{FF2B5EF4-FFF2-40B4-BE49-F238E27FC236}">
                <a16:creationId xmlns:a16="http://schemas.microsoft.com/office/drawing/2014/main" id="{9E72A4BA-69C0-EB44-A6F8-BFD40A781827}"/>
              </a:ext>
            </a:extLst>
          </p:cNvPr>
          <p:cNvSpPr/>
          <p:nvPr/>
        </p:nvSpPr>
        <p:spPr>
          <a:xfrm>
            <a:off x="1713857" y="5564480"/>
            <a:ext cx="1112435" cy="472001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Memory</a:t>
            </a:r>
          </a:p>
        </p:txBody>
      </p:sp>
      <p:sp>
        <p:nvSpPr>
          <p:cNvPr id="225" name="Rectangle 224">
            <a:extLst>
              <a:ext uri="{FF2B5EF4-FFF2-40B4-BE49-F238E27FC236}">
                <a16:creationId xmlns:a16="http://schemas.microsoft.com/office/drawing/2014/main" id="{152B168D-6E06-2440-B2A9-19060816552F}"/>
              </a:ext>
            </a:extLst>
          </p:cNvPr>
          <p:cNvSpPr/>
          <p:nvPr/>
        </p:nvSpPr>
        <p:spPr>
          <a:xfrm>
            <a:off x="502790" y="6229486"/>
            <a:ext cx="1112435" cy="472001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Pods</a:t>
            </a:r>
          </a:p>
        </p:txBody>
      </p:sp>
      <p:sp>
        <p:nvSpPr>
          <p:cNvPr id="226" name="Rectangle 225">
            <a:extLst>
              <a:ext uri="{FF2B5EF4-FFF2-40B4-BE49-F238E27FC236}">
                <a16:creationId xmlns:a16="http://schemas.microsoft.com/office/drawing/2014/main" id="{C0178AF6-7E1F-1F41-9CC7-7B0AAE11FEA4}"/>
              </a:ext>
            </a:extLst>
          </p:cNvPr>
          <p:cNvSpPr/>
          <p:nvPr/>
        </p:nvSpPr>
        <p:spPr>
          <a:xfrm>
            <a:off x="1708678" y="6220327"/>
            <a:ext cx="1112435" cy="47200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Services</a:t>
            </a:r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1582323C-0682-7D4C-907A-50F426906EC6}"/>
              </a:ext>
            </a:extLst>
          </p:cNvPr>
          <p:cNvSpPr txBox="1"/>
          <p:nvPr/>
        </p:nvSpPr>
        <p:spPr>
          <a:xfrm>
            <a:off x="894396" y="6716208"/>
            <a:ext cx="15156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Resource Quota</a:t>
            </a:r>
          </a:p>
        </p:txBody>
      </p:sp>
      <p:sp>
        <p:nvSpPr>
          <p:cNvPr id="228" name="Rectangle 227">
            <a:extLst>
              <a:ext uri="{FF2B5EF4-FFF2-40B4-BE49-F238E27FC236}">
                <a16:creationId xmlns:a16="http://schemas.microsoft.com/office/drawing/2014/main" id="{11CA201F-2807-BA41-88B0-54E263FCAF53}"/>
              </a:ext>
            </a:extLst>
          </p:cNvPr>
          <p:cNvSpPr/>
          <p:nvPr/>
        </p:nvSpPr>
        <p:spPr>
          <a:xfrm>
            <a:off x="7209359" y="5473179"/>
            <a:ext cx="2496622" cy="159112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Rectangle 228">
            <a:extLst>
              <a:ext uri="{FF2B5EF4-FFF2-40B4-BE49-F238E27FC236}">
                <a16:creationId xmlns:a16="http://schemas.microsoft.com/office/drawing/2014/main" id="{994321FA-1E95-A94E-83FD-3D9AA6C36B96}"/>
              </a:ext>
            </a:extLst>
          </p:cNvPr>
          <p:cNvSpPr/>
          <p:nvPr/>
        </p:nvSpPr>
        <p:spPr>
          <a:xfrm>
            <a:off x="7294408" y="5604501"/>
            <a:ext cx="1112435" cy="472001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CPU</a:t>
            </a:r>
          </a:p>
        </p:txBody>
      </p:sp>
      <p:sp>
        <p:nvSpPr>
          <p:cNvPr id="230" name="Rectangle 229">
            <a:extLst>
              <a:ext uri="{FF2B5EF4-FFF2-40B4-BE49-F238E27FC236}">
                <a16:creationId xmlns:a16="http://schemas.microsoft.com/office/drawing/2014/main" id="{A02A9D67-A027-FD45-84BD-732A1D51D0A0}"/>
              </a:ext>
            </a:extLst>
          </p:cNvPr>
          <p:cNvSpPr/>
          <p:nvPr/>
        </p:nvSpPr>
        <p:spPr>
          <a:xfrm>
            <a:off x="8500296" y="5595342"/>
            <a:ext cx="1112435" cy="472001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Memory</a:t>
            </a:r>
          </a:p>
        </p:txBody>
      </p:sp>
      <p:sp>
        <p:nvSpPr>
          <p:cNvPr id="231" name="Rectangle 230">
            <a:extLst>
              <a:ext uri="{FF2B5EF4-FFF2-40B4-BE49-F238E27FC236}">
                <a16:creationId xmlns:a16="http://schemas.microsoft.com/office/drawing/2014/main" id="{2EB9C5E9-577B-CF41-BCD8-247B20C87F4E}"/>
              </a:ext>
            </a:extLst>
          </p:cNvPr>
          <p:cNvSpPr/>
          <p:nvPr/>
        </p:nvSpPr>
        <p:spPr>
          <a:xfrm>
            <a:off x="7289229" y="6260348"/>
            <a:ext cx="1112435" cy="472001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Pods</a:t>
            </a:r>
          </a:p>
        </p:txBody>
      </p:sp>
      <p:sp>
        <p:nvSpPr>
          <p:cNvPr id="232" name="Rectangle 231">
            <a:extLst>
              <a:ext uri="{FF2B5EF4-FFF2-40B4-BE49-F238E27FC236}">
                <a16:creationId xmlns:a16="http://schemas.microsoft.com/office/drawing/2014/main" id="{2D3467CA-189E-7F42-969B-045B09E62474}"/>
              </a:ext>
            </a:extLst>
          </p:cNvPr>
          <p:cNvSpPr/>
          <p:nvPr/>
        </p:nvSpPr>
        <p:spPr>
          <a:xfrm>
            <a:off x="8495117" y="6251189"/>
            <a:ext cx="1112435" cy="47200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Services</a:t>
            </a: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952E8E34-F0E0-064F-B847-6BCFF59F0EDE}"/>
              </a:ext>
            </a:extLst>
          </p:cNvPr>
          <p:cNvSpPr txBox="1"/>
          <p:nvPr/>
        </p:nvSpPr>
        <p:spPr>
          <a:xfrm>
            <a:off x="7680835" y="6747070"/>
            <a:ext cx="15156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Resource Quota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6DCC1D-5073-D744-856B-8D783B188242}"/>
              </a:ext>
            </a:extLst>
          </p:cNvPr>
          <p:cNvSpPr txBox="1"/>
          <p:nvPr/>
        </p:nvSpPr>
        <p:spPr>
          <a:xfrm>
            <a:off x="10644027" y="1461530"/>
            <a:ext cx="315535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Resource Quota Manifest</a:t>
            </a:r>
          </a:p>
        </p:txBody>
      </p:sp>
      <p:sp>
        <p:nvSpPr>
          <p:cNvPr id="240" name="Title 211">
            <a:extLst>
              <a:ext uri="{FF2B5EF4-FFF2-40B4-BE49-F238E27FC236}">
                <a16:creationId xmlns:a16="http://schemas.microsoft.com/office/drawing/2014/main" id="{57123F34-A715-F94F-A495-64B3DCCF3E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2329" y="7306"/>
            <a:ext cx="4288071" cy="1188851"/>
          </a:xfrm>
        </p:spPr>
        <p:txBody>
          <a:bodyPr>
            <a:normAutofit fontScale="90000"/>
          </a:bodyPr>
          <a:lstStyle/>
          <a:p>
            <a:r>
              <a:rPr lang="en-US" dirty="0"/>
              <a:t>Resource Quota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0CB9323-7EA7-0941-B336-8AD42CA66D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0225" y="2006476"/>
            <a:ext cx="4395845" cy="5436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661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5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8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4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7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0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3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6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4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7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0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3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6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9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2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5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8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1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4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7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0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3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6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9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2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5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8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1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4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7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0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3"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4" fill="hold">
                      <p:stCondLst>
                        <p:cond delay="indefinite"/>
                      </p:stCondLst>
                      <p:childTnLst>
                        <p:par>
                          <p:cTn id="235" fill="hold">
                            <p:stCondLst>
                              <p:cond delay="0"/>
                            </p:stCondLst>
                            <p:childTnLst>
                              <p:par>
                                <p:cTn id="2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/>
      <p:bldP spid="83" grpId="0" animBg="1"/>
      <p:bldP spid="84" grpId="0" animBg="1"/>
      <p:bldP spid="85" grpId="0" animBg="1"/>
      <p:bldP spid="86" grpId="0" animBg="1"/>
      <p:bldP spid="87" grpId="0"/>
      <p:bldP spid="96" grpId="0"/>
      <p:bldP spid="97" grpId="0"/>
      <p:bldP spid="98" grpId="0" animBg="1"/>
      <p:bldP spid="99" grpId="0" animBg="1"/>
      <p:bldP spid="100" grpId="0" animBg="1"/>
      <p:bldP spid="101" grpId="0"/>
      <p:bldP spid="110" grpId="0"/>
      <p:bldP spid="111" grpId="0" animBg="1"/>
      <p:bldP spid="112" grpId="0" animBg="1"/>
      <p:bldP spid="113" grpId="0"/>
      <p:bldP spid="114" grpId="0"/>
      <p:bldP spid="115" grpId="0" animBg="1"/>
      <p:bldP spid="116" grpId="0" animBg="1"/>
      <p:bldP spid="117" grpId="0" animBg="1"/>
      <p:bldP spid="118" grpId="0" animBg="1"/>
      <p:bldP spid="119" grpId="0"/>
      <p:bldP spid="128" grpId="0"/>
      <p:bldP spid="129" grpId="0"/>
      <p:bldP spid="130" grpId="0" animBg="1"/>
      <p:bldP spid="131" grpId="0" animBg="1"/>
      <p:bldP spid="132" grpId="0" animBg="1"/>
      <p:bldP spid="133" grpId="0"/>
      <p:bldP spid="142" grpId="0"/>
      <p:bldP spid="143" grpId="0" animBg="1"/>
      <p:bldP spid="144" grpId="0" animBg="1"/>
      <p:bldP spid="145" grpId="0"/>
      <p:bldP spid="146" grpId="0"/>
      <p:bldP spid="147" grpId="0" animBg="1"/>
      <p:bldP spid="148" grpId="0" animBg="1"/>
      <p:bldP spid="149" grpId="0" animBg="1"/>
      <p:bldP spid="150" grpId="0" animBg="1"/>
      <p:bldP spid="151" grpId="0"/>
      <p:bldP spid="160" grpId="0"/>
      <p:bldP spid="161" grpId="0"/>
      <p:bldP spid="162" grpId="0" animBg="1"/>
      <p:bldP spid="163" grpId="0" animBg="1"/>
      <p:bldP spid="164" grpId="0" animBg="1"/>
      <p:bldP spid="165" grpId="0"/>
      <p:bldP spid="174" grpId="0"/>
      <p:bldP spid="175" grpId="0" animBg="1"/>
      <p:bldP spid="176" grpId="0" animBg="1"/>
      <p:bldP spid="177" grpId="0"/>
      <p:bldP spid="178" grpId="0"/>
      <p:bldP spid="8" grpId="0" animBg="1"/>
      <p:bldP spid="217" grpId="0" animBg="1"/>
      <p:bldP spid="218" grpId="0" animBg="1"/>
      <p:bldP spid="219" grpId="0" animBg="1"/>
      <p:bldP spid="220" grpId="0" animBg="1"/>
      <p:bldP spid="221" grpId="0"/>
      <p:bldP spid="222" grpId="0" animBg="1"/>
      <p:bldP spid="223" grpId="0" animBg="1"/>
      <p:bldP spid="224" grpId="0" animBg="1"/>
      <p:bldP spid="225" grpId="0" animBg="1"/>
      <p:bldP spid="226" grpId="0" animBg="1"/>
      <p:bldP spid="227" grpId="0"/>
      <p:bldP spid="228" grpId="0" animBg="1"/>
      <p:bldP spid="229" grpId="0" animBg="1"/>
      <p:bldP spid="230" grpId="0" animBg="1"/>
      <p:bldP spid="231" grpId="0" animBg="1"/>
      <p:bldP spid="232" grpId="0" animBg="1"/>
      <p:bldP spid="233" grpId="0"/>
      <p:bldP spid="10" grpId="0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5202" y="2193243"/>
            <a:ext cx="3675198" cy="35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6677" y="2397634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70C0"/>
                </a:solidFill>
              </a:rPr>
              <a:t>Virtual Nodes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B050"/>
                </a:solidFill>
              </a:rPr>
              <a:t>(Serverless)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205A956-1A7D-F547-826E-6857A23251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9170" y="2430570"/>
            <a:ext cx="3368459" cy="3368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383028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B2D9D22-1BDF-124E-982D-EAC1489DB6D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29C28BE-990A-2E4F-B236-F3E630719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AKS Virtual Nodes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0AAF284-19FB-1842-AC1E-755371F9FF88}"/>
              </a:ext>
            </a:extLst>
          </p:cNvPr>
          <p:cNvSpPr/>
          <p:nvPr/>
        </p:nvSpPr>
        <p:spPr>
          <a:xfrm>
            <a:off x="60666" y="2037380"/>
            <a:ext cx="4206239" cy="4154839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dirty="0"/>
              <a:t>Virtual Kubelet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77824ED-9B22-CA42-97D4-CE46DB6C4BEE}"/>
              </a:ext>
            </a:extLst>
          </p:cNvPr>
          <p:cNvSpPr/>
          <p:nvPr/>
        </p:nvSpPr>
        <p:spPr>
          <a:xfrm>
            <a:off x="5246325" y="2063506"/>
            <a:ext cx="4206239" cy="4154839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dirty="0"/>
              <a:t>Azure Container Instances</a:t>
            </a:r>
          </a:p>
          <a:p>
            <a:pPr algn="ctr"/>
            <a:r>
              <a:rPr lang="en-US" sz="5000" dirty="0"/>
              <a:t>ACI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B057F95-6781-994B-92B2-2F1A1A6782A5}"/>
              </a:ext>
            </a:extLst>
          </p:cNvPr>
          <p:cNvSpPr/>
          <p:nvPr/>
        </p:nvSpPr>
        <p:spPr>
          <a:xfrm>
            <a:off x="10336487" y="2037379"/>
            <a:ext cx="4206239" cy="4154839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dirty="0"/>
              <a:t>Azure Virtual Nodes on</a:t>
            </a:r>
          </a:p>
          <a:p>
            <a:pPr algn="ctr"/>
            <a:r>
              <a:rPr lang="en-US" sz="5000" dirty="0"/>
              <a:t>AKS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6504074-2C77-6844-B42A-8DAC942E305B}"/>
              </a:ext>
            </a:extLst>
          </p:cNvPr>
          <p:cNvSpPr txBox="1"/>
          <p:nvPr/>
        </p:nvSpPr>
        <p:spPr>
          <a:xfrm>
            <a:off x="4454323" y="3453078"/>
            <a:ext cx="69602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/>
              <a:t>+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F56EE5-14AC-9648-AB78-3F27BC8950D0}"/>
              </a:ext>
            </a:extLst>
          </p:cNvPr>
          <p:cNvSpPr txBox="1"/>
          <p:nvPr/>
        </p:nvSpPr>
        <p:spPr>
          <a:xfrm>
            <a:off x="9562085" y="3453077"/>
            <a:ext cx="69602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/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2745503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  <p:bldP spid="9" grpId="0"/>
      <p:bldP spid="10" grpId="0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DBFBC04-AE5C-5340-83F5-9597948EAB8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79A4C6-BC22-C84C-891B-4A79A00F8E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5840" y="1631373"/>
            <a:ext cx="12618720" cy="5780982"/>
          </a:xfrm>
        </p:spPr>
        <p:txBody>
          <a:bodyPr>
            <a:noAutofit/>
          </a:bodyPr>
          <a:lstStyle/>
          <a:p>
            <a:r>
              <a:rPr lang="en-US" sz="4400" dirty="0"/>
              <a:t>Virtual Kubelet is an open source </a:t>
            </a:r>
            <a:r>
              <a:rPr lang="en-US" sz="4400" dirty="0">
                <a:solidFill>
                  <a:srgbClr val="0070C0"/>
                </a:solidFill>
              </a:rPr>
              <a:t>Kubernetes </a:t>
            </a:r>
            <a:r>
              <a:rPr lang="en-US" sz="4400" dirty="0" err="1">
                <a:solidFill>
                  <a:srgbClr val="0070C0"/>
                </a:solidFill>
              </a:rPr>
              <a:t>kubelet</a:t>
            </a:r>
            <a:r>
              <a:rPr lang="en-US" sz="4400" dirty="0">
                <a:solidFill>
                  <a:srgbClr val="0070C0"/>
                </a:solidFill>
              </a:rPr>
              <a:t> implementation</a:t>
            </a:r>
            <a:r>
              <a:rPr lang="en-US" sz="4400" dirty="0"/>
              <a:t> that acts as a </a:t>
            </a:r>
            <a:r>
              <a:rPr lang="en-US" sz="4400" dirty="0" err="1"/>
              <a:t>kubelet</a:t>
            </a:r>
            <a:r>
              <a:rPr lang="en-US" sz="4400" dirty="0"/>
              <a:t> for the purposes of connecting Kubernetes to other APIs. </a:t>
            </a:r>
          </a:p>
          <a:p>
            <a:r>
              <a:rPr lang="en-US" sz="4400" dirty="0"/>
              <a:t>This allows the </a:t>
            </a:r>
            <a:r>
              <a:rPr lang="en-US" sz="4400" dirty="0">
                <a:solidFill>
                  <a:srgbClr val="0070C0"/>
                </a:solidFill>
              </a:rPr>
              <a:t>k8s worker nodes </a:t>
            </a:r>
            <a:r>
              <a:rPr lang="en-US" sz="4400" dirty="0"/>
              <a:t>to be backed by other services like </a:t>
            </a:r>
            <a:r>
              <a:rPr lang="en-US" sz="4400" dirty="0">
                <a:solidFill>
                  <a:srgbClr val="0070C0"/>
                </a:solidFill>
              </a:rPr>
              <a:t>Azure ACI and AWS Fargate</a:t>
            </a:r>
            <a:endParaRPr lang="en-US" sz="4400" dirty="0"/>
          </a:p>
          <a:p>
            <a:r>
              <a:rPr lang="en-US" sz="4400" dirty="0"/>
              <a:t>The primary scenario for VK is enabling the extension of the Kubernetes API into </a:t>
            </a:r>
            <a:r>
              <a:rPr lang="en-US" sz="4400" dirty="0">
                <a:solidFill>
                  <a:srgbClr val="0070C0"/>
                </a:solidFill>
              </a:rPr>
              <a:t>serverless container platforms</a:t>
            </a:r>
            <a:r>
              <a:rPr lang="en-US" sz="4400" dirty="0"/>
              <a:t> like Azure ACI and AWS Fargate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C752CA1-2DC0-A149-A749-5889B56A08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113670"/>
            <a:ext cx="12618720" cy="1188851"/>
          </a:xfrm>
        </p:spPr>
        <p:txBody>
          <a:bodyPr/>
          <a:lstStyle/>
          <a:p>
            <a:r>
              <a:rPr lang="en-US" dirty="0"/>
              <a:t>What is Virtual Kubelet?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DD97003-57B7-3646-B8FB-04B6B9542F78}"/>
              </a:ext>
            </a:extLst>
          </p:cNvPr>
          <p:cNvSpPr/>
          <p:nvPr/>
        </p:nvSpPr>
        <p:spPr>
          <a:xfrm>
            <a:off x="12378941" y="115657"/>
            <a:ext cx="1977139" cy="151571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Virtual Kubelet</a:t>
            </a:r>
          </a:p>
        </p:txBody>
      </p:sp>
    </p:spTree>
    <p:extLst>
      <p:ext uri="{BB962C8B-B14F-4D97-AF65-F5344CB8AC3E}">
        <p14:creationId xmlns:p14="http://schemas.microsoft.com/office/powerpoint/2010/main" val="4176247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1603B3D-E0E7-8A4A-94A2-760CDD5553A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22701F5-56D5-0F43-BD2E-1716D79CC7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240" y="0"/>
            <a:ext cx="12618720" cy="1188851"/>
          </a:xfrm>
        </p:spPr>
        <p:txBody>
          <a:bodyPr/>
          <a:lstStyle/>
          <a:p>
            <a:r>
              <a:rPr lang="en-US" dirty="0"/>
              <a:t>How Virtual-</a:t>
            </a:r>
            <a:r>
              <a:rPr lang="en-US" dirty="0" err="1"/>
              <a:t>Kubelet</a:t>
            </a:r>
            <a:r>
              <a:rPr lang="en-US" dirty="0"/>
              <a:t> works? </a:t>
            </a:r>
          </a:p>
        </p:txBody>
      </p:sp>
      <p:sp>
        <p:nvSpPr>
          <p:cNvPr id="5" name="AutoShape 2" descr="diagram">
            <a:extLst>
              <a:ext uri="{FF2B5EF4-FFF2-40B4-BE49-F238E27FC236}">
                <a16:creationId xmlns:a16="http://schemas.microsoft.com/office/drawing/2014/main" id="{850D2B0A-F61C-7845-BE8D-5CBBAE4622E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F684F92-B9D2-BE4B-BC55-BAADB0CA31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9166" y="1288473"/>
            <a:ext cx="7883157" cy="6255210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FDDBF58-45EB-EA40-BF7E-526B1A5B8F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331" y="1288473"/>
            <a:ext cx="6078581" cy="6123882"/>
          </a:xfrm>
        </p:spPr>
        <p:txBody>
          <a:bodyPr>
            <a:normAutofit/>
          </a:bodyPr>
          <a:lstStyle/>
          <a:p>
            <a:r>
              <a:rPr lang="en-IN" b="1" dirty="0">
                <a:solidFill>
                  <a:schemeClr val="accent6">
                    <a:lumMod val="75000"/>
                  </a:schemeClr>
                </a:solidFill>
              </a:rPr>
              <a:t>Current Features</a:t>
            </a:r>
          </a:p>
          <a:p>
            <a:r>
              <a:rPr lang="en-IN" dirty="0"/>
              <a:t>create, delete and update pods</a:t>
            </a:r>
          </a:p>
          <a:p>
            <a:r>
              <a:rPr lang="en-IN" dirty="0"/>
              <a:t>container logs, exec, and metrics</a:t>
            </a:r>
          </a:p>
          <a:p>
            <a:r>
              <a:rPr lang="en-IN" dirty="0"/>
              <a:t>get pod, pods and pod status</a:t>
            </a:r>
          </a:p>
          <a:p>
            <a:r>
              <a:rPr lang="en-IN" dirty="0"/>
              <a:t>capacity</a:t>
            </a:r>
          </a:p>
          <a:p>
            <a:r>
              <a:rPr lang="en-IN" dirty="0"/>
              <a:t>node addresses, node capacity, node daemon endpoints</a:t>
            </a:r>
          </a:p>
          <a:p>
            <a:r>
              <a:rPr lang="en-IN" dirty="0"/>
              <a:t>operating system</a:t>
            </a:r>
          </a:p>
          <a:p>
            <a:r>
              <a:rPr lang="en-IN" dirty="0"/>
              <a:t>bring your own virtual network</a:t>
            </a:r>
          </a:p>
          <a:p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50B5A5F-703B-BC4E-B44A-2A78B3D77A4D}"/>
              </a:ext>
            </a:extLst>
          </p:cNvPr>
          <p:cNvSpPr/>
          <p:nvPr/>
        </p:nvSpPr>
        <p:spPr>
          <a:xfrm>
            <a:off x="12485184" y="-6277"/>
            <a:ext cx="1977139" cy="1188851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Virtual Kubelet</a:t>
            </a:r>
          </a:p>
        </p:txBody>
      </p:sp>
    </p:spTree>
    <p:extLst>
      <p:ext uri="{BB962C8B-B14F-4D97-AF65-F5344CB8AC3E}">
        <p14:creationId xmlns:p14="http://schemas.microsoft.com/office/powerpoint/2010/main" val="457736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8819D0E-61B2-4717-949A-53CE5D35827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</a:t>
            </a:r>
            <a:r>
              <a:rPr lang="en-US" dirty="0" err="1"/>
              <a:t>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8840114-9439-4B2E-A512-1F12425EB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012" y="-259373"/>
            <a:ext cx="12618720" cy="1188851"/>
          </a:xfrm>
        </p:spPr>
        <p:txBody>
          <a:bodyPr/>
          <a:lstStyle/>
          <a:p>
            <a:r>
              <a:rPr lang="en-IN" dirty="0"/>
              <a:t>AKS Kubernetes - Architecture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CC7B9A3-8C9D-F443-9D30-3B7B4D7EB925}"/>
              </a:ext>
            </a:extLst>
          </p:cNvPr>
          <p:cNvSpPr/>
          <p:nvPr/>
        </p:nvSpPr>
        <p:spPr>
          <a:xfrm>
            <a:off x="927668" y="825190"/>
            <a:ext cx="5428527" cy="667958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39EEECC-AD26-DE49-9CC3-872C6BA3F7E7}"/>
              </a:ext>
            </a:extLst>
          </p:cNvPr>
          <p:cNvSpPr/>
          <p:nvPr/>
        </p:nvSpPr>
        <p:spPr>
          <a:xfrm>
            <a:off x="7694564" y="825190"/>
            <a:ext cx="5428527" cy="667958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9E32E40B-A5D9-DC46-A820-B813911D9EC7}"/>
              </a:ext>
            </a:extLst>
          </p:cNvPr>
          <p:cNvSpPr/>
          <p:nvPr/>
        </p:nvSpPr>
        <p:spPr>
          <a:xfrm>
            <a:off x="1292772" y="1127819"/>
            <a:ext cx="4761187" cy="5747543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5EA478F3-DB6F-2043-8433-170725B58D13}"/>
              </a:ext>
            </a:extLst>
          </p:cNvPr>
          <p:cNvSpPr/>
          <p:nvPr/>
        </p:nvSpPr>
        <p:spPr>
          <a:xfrm>
            <a:off x="1608880" y="1844776"/>
            <a:ext cx="1469985" cy="104172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AKS </a:t>
            </a:r>
            <a:r>
              <a:rPr lang="en-IN" sz="1800" dirty="0" err="1"/>
              <a:t>Kube</a:t>
            </a:r>
            <a:r>
              <a:rPr lang="en-IN" sz="1800" dirty="0"/>
              <a:t> Controller Manager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1E46EA1-9585-8241-8475-E5D5D128AF6E}"/>
              </a:ext>
            </a:extLst>
          </p:cNvPr>
          <p:cNvSpPr/>
          <p:nvPr/>
        </p:nvSpPr>
        <p:spPr>
          <a:xfrm>
            <a:off x="1608880" y="3499098"/>
            <a:ext cx="4170279" cy="58477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kube-apiserver</a:t>
            </a:r>
            <a:endParaRPr lang="en-IN" sz="1800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5B356AA-E201-6F44-8F7F-07E27CC1071D}"/>
              </a:ext>
            </a:extLst>
          </p:cNvPr>
          <p:cNvSpPr/>
          <p:nvPr/>
        </p:nvSpPr>
        <p:spPr>
          <a:xfrm>
            <a:off x="4323857" y="4787498"/>
            <a:ext cx="1469985" cy="104172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</a:t>
            </a:r>
            <a:r>
              <a:rPr lang="en-IN" sz="1800" dirty="0"/>
              <a:t>-scheduler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FC71BC6E-89AB-DC46-BA52-4517BE0BDCD8}"/>
              </a:ext>
            </a:extLst>
          </p:cNvPr>
          <p:cNvSpPr/>
          <p:nvPr/>
        </p:nvSpPr>
        <p:spPr>
          <a:xfrm>
            <a:off x="1623562" y="4787498"/>
            <a:ext cx="1469985" cy="104172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etcd</a:t>
            </a:r>
            <a:endParaRPr lang="en-IN" sz="1800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1993192-9A2D-3A4B-A9C0-E6373AEE1109}"/>
              </a:ext>
            </a:extLst>
          </p:cNvPr>
          <p:cNvSpPr/>
          <p:nvPr/>
        </p:nvSpPr>
        <p:spPr>
          <a:xfrm>
            <a:off x="1509745" y="6211253"/>
            <a:ext cx="4420595" cy="39352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Container Runtime (Docker)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2C918F5-2DF0-CC44-B562-79BF604760B1}"/>
              </a:ext>
            </a:extLst>
          </p:cNvPr>
          <p:cNvSpPr txBox="1"/>
          <p:nvPr/>
        </p:nvSpPr>
        <p:spPr>
          <a:xfrm>
            <a:off x="3078865" y="1127819"/>
            <a:ext cx="14612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>
                <a:solidFill>
                  <a:srgbClr val="0070C0"/>
                </a:solidFill>
              </a:rPr>
              <a:t>Master 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0B225004-E4DA-5943-9A03-B6D048267B28}"/>
              </a:ext>
            </a:extLst>
          </p:cNvPr>
          <p:cNvSpPr/>
          <p:nvPr/>
        </p:nvSpPr>
        <p:spPr>
          <a:xfrm>
            <a:off x="8049053" y="1127819"/>
            <a:ext cx="4761187" cy="2495057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2790E542-359E-DB4E-9C24-C0DD54BCFDF2}"/>
              </a:ext>
            </a:extLst>
          </p:cNvPr>
          <p:cNvSpPr/>
          <p:nvPr/>
        </p:nvSpPr>
        <p:spPr>
          <a:xfrm>
            <a:off x="10954970" y="1968179"/>
            <a:ext cx="1469985" cy="58477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</a:t>
            </a:r>
            <a:r>
              <a:rPr lang="en-IN" sz="1800" dirty="0"/>
              <a:t>-Proxy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9AD79D6-B153-F648-B491-BEC124FCB2E9}"/>
              </a:ext>
            </a:extLst>
          </p:cNvPr>
          <p:cNvSpPr txBox="1"/>
          <p:nvPr/>
        </p:nvSpPr>
        <p:spPr>
          <a:xfrm>
            <a:off x="9032681" y="1102459"/>
            <a:ext cx="28312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>
                <a:solidFill>
                  <a:srgbClr val="0070C0"/>
                </a:solidFill>
              </a:rPr>
              <a:t>Worker Node -1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E16DB6E3-1E40-D44F-ACF2-0638BA73F828}"/>
              </a:ext>
            </a:extLst>
          </p:cNvPr>
          <p:cNvSpPr/>
          <p:nvPr/>
        </p:nvSpPr>
        <p:spPr>
          <a:xfrm>
            <a:off x="10819037" y="1850856"/>
            <a:ext cx="1713620" cy="822259"/>
          </a:xfrm>
          <a:prstGeom prst="rect">
            <a:avLst/>
          </a:prstGeom>
          <a:noFill/>
          <a:ln w="317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45DC0761-FC20-9449-A220-CBB93B133235}"/>
              </a:ext>
            </a:extLst>
          </p:cNvPr>
          <p:cNvSpPr/>
          <p:nvPr/>
        </p:nvSpPr>
        <p:spPr>
          <a:xfrm>
            <a:off x="8494782" y="1969017"/>
            <a:ext cx="1469985" cy="58477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Kubelet</a:t>
            </a:r>
            <a:endParaRPr lang="en-IN" sz="1800" dirty="0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407F46B3-ECE8-664F-98BC-3DFDF9BEAB24}"/>
              </a:ext>
            </a:extLst>
          </p:cNvPr>
          <p:cNvSpPr/>
          <p:nvPr/>
        </p:nvSpPr>
        <p:spPr>
          <a:xfrm>
            <a:off x="8370424" y="1851694"/>
            <a:ext cx="1713620" cy="822259"/>
          </a:xfrm>
          <a:prstGeom prst="rect">
            <a:avLst/>
          </a:prstGeom>
          <a:noFill/>
          <a:ln w="317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800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584C65B8-12A2-834E-A46C-2504FD1887C5}"/>
              </a:ext>
            </a:extLst>
          </p:cNvPr>
          <p:cNvSpPr/>
          <p:nvPr/>
        </p:nvSpPr>
        <p:spPr>
          <a:xfrm>
            <a:off x="1495063" y="1726557"/>
            <a:ext cx="1713620" cy="1273215"/>
          </a:xfrm>
          <a:prstGeom prst="rect">
            <a:avLst/>
          </a:prstGeom>
          <a:noFill/>
          <a:ln w="317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1B20DFCB-219A-BD46-9CD7-5EAB1174B6FC}"/>
              </a:ext>
            </a:extLst>
          </p:cNvPr>
          <p:cNvSpPr/>
          <p:nvPr/>
        </p:nvSpPr>
        <p:spPr>
          <a:xfrm>
            <a:off x="1506919" y="3347936"/>
            <a:ext cx="4368099" cy="894949"/>
          </a:xfrm>
          <a:prstGeom prst="rect">
            <a:avLst/>
          </a:prstGeom>
          <a:noFill/>
          <a:ln w="317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359AB472-09A8-544E-AD13-3FF514A741AD}"/>
              </a:ext>
            </a:extLst>
          </p:cNvPr>
          <p:cNvSpPr/>
          <p:nvPr/>
        </p:nvSpPr>
        <p:spPr>
          <a:xfrm>
            <a:off x="1509745" y="4667454"/>
            <a:ext cx="1713620" cy="1273215"/>
          </a:xfrm>
          <a:prstGeom prst="rect">
            <a:avLst/>
          </a:prstGeom>
          <a:noFill/>
          <a:ln w="317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3323839B-DA2B-BC42-8DEA-19E50C88457D}"/>
              </a:ext>
            </a:extLst>
          </p:cNvPr>
          <p:cNvSpPr/>
          <p:nvPr/>
        </p:nvSpPr>
        <p:spPr>
          <a:xfrm>
            <a:off x="4202038" y="4667454"/>
            <a:ext cx="1713620" cy="1273215"/>
          </a:xfrm>
          <a:prstGeom prst="rect">
            <a:avLst/>
          </a:prstGeom>
          <a:noFill/>
          <a:ln w="317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D3EBE187-B60B-2841-A0F6-922405398D55}"/>
              </a:ext>
            </a:extLst>
          </p:cNvPr>
          <p:cNvSpPr/>
          <p:nvPr/>
        </p:nvSpPr>
        <p:spPr>
          <a:xfrm>
            <a:off x="8370424" y="2999772"/>
            <a:ext cx="4269519" cy="39352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Container Runtime (Docker)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5A7BDF4C-8A34-9A49-84BF-6B9A7562DA3B}"/>
              </a:ext>
            </a:extLst>
          </p:cNvPr>
          <p:cNvSpPr/>
          <p:nvPr/>
        </p:nvSpPr>
        <p:spPr>
          <a:xfrm>
            <a:off x="8049053" y="4385712"/>
            <a:ext cx="4761187" cy="2495057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56E1589C-38B7-814C-A89F-701D410AED4F}"/>
              </a:ext>
            </a:extLst>
          </p:cNvPr>
          <p:cNvSpPr/>
          <p:nvPr/>
        </p:nvSpPr>
        <p:spPr>
          <a:xfrm>
            <a:off x="10954970" y="5226072"/>
            <a:ext cx="1469985" cy="58477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</a:t>
            </a:r>
            <a:r>
              <a:rPr lang="en-IN" sz="1800" dirty="0"/>
              <a:t>-Proxy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41C50D4B-57A9-6340-98AD-F4F5BC2BE955}"/>
              </a:ext>
            </a:extLst>
          </p:cNvPr>
          <p:cNvSpPr txBox="1"/>
          <p:nvPr/>
        </p:nvSpPr>
        <p:spPr>
          <a:xfrm>
            <a:off x="9043084" y="4360645"/>
            <a:ext cx="29241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>
                <a:solidFill>
                  <a:srgbClr val="0070C0"/>
                </a:solidFill>
              </a:rPr>
              <a:t>Worker Node - 2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3F05C23A-56D3-4649-966A-5BFEDBAA270B}"/>
              </a:ext>
            </a:extLst>
          </p:cNvPr>
          <p:cNvSpPr/>
          <p:nvPr/>
        </p:nvSpPr>
        <p:spPr>
          <a:xfrm>
            <a:off x="10819037" y="5108749"/>
            <a:ext cx="1713620" cy="822259"/>
          </a:xfrm>
          <a:prstGeom prst="rect">
            <a:avLst/>
          </a:prstGeom>
          <a:noFill/>
          <a:ln w="317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8A061273-209E-5C41-8D6F-50EDD143357C}"/>
              </a:ext>
            </a:extLst>
          </p:cNvPr>
          <p:cNvSpPr/>
          <p:nvPr/>
        </p:nvSpPr>
        <p:spPr>
          <a:xfrm>
            <a:off x="8494782" y="5226910"/>
            <a:ext cx="1469985" cy="58477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Kubelet</a:t>
            </a:r>
            <a:endParaRPr lang="en-IN" sz="1800" dirty="0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734EE610-527E-C04C-ABE2-1F147F182D90}"/>
              </a:ext>
            </a:extLst>
          </p:cNvPr>
          <p:cNvSpPr/>
          <p:nvPr/>
        </p:nvSpPr>
        <p:spPr>
          <a:xfrm>
            <a:off x="8370424" y="5109587"/>
            <a:ext cx="1713620" cy="822259"/>
          </a:xfrm>
          <a:prstGeom prst="rect">
            <a:avLst/>
          </a:prstGeom>
          <a:noFill/>
          <a:ln w="317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80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1ADA53D9-2777-3E4F-9181-718A05F66738}"/>
              </a:ext>
            </a:extLst>
          </p:cNvPr>
          <p:cNvSpPr/>
          <p:nvPr/>
        </p:nvSpPr>
        <p:spPr>
          <a:xfrm>
            <a:off x="8370424" y="6257665"/>
            <a:ext cx="4269519" cy="39352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Container Runtime (Docker)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14DD0E9-1E37-0442-B10C-A0715598A0E7}"/>
              </a:ext>
            </a:extLst>
          </p:cNvPr>
          <p:cNvSpPr txBox="1"/>
          <p:nvPr/>
        </p:nvSpPr>
        <p:spPr>
          <a:xfrm>
            <a:off x="1900788" y="7008565"/>
            <a:ext cx="390523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Azure AKS Cluster Control Plane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3DDB3723-4A47-4842-A7D0-08C8BECDF70D}"/>
              </a:ext>
            </a:extLst>
          </p:cNvPr>
          <p:cNvSpPr txBox="1"/>
          <p:nvPr/>
        </p:nvSpPr>
        <p:spPr>
          <a:xfrm>
            <a:off x="9257255" y="6998092"/>
            <a:ext cx="277043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Azure AKS Node Pools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FB829AA-8C60-7B4E-A657-00BCBF6655F6}"/>
              </a:ext>
            </a:extLst>
          </p:cNvPr>
          <p:cNvCxnSpPr>
            <a:stCxn id="67" idx="3"/>
            <a:endCxn id="63" idx="1"/>
          </p:cNvCxnSpPr>
          <p:nvPr/>
        </p:nvCxnSpPr>
        <p:spPr>
          <a:xfrm flipV="1">
            <a:off x="5915658" y="2262824"/>
            <a:ext cx="2454766" cy="3041238"/>
          </a:xfrm>
          <a:prstGeom prst="straightConnector1">
            <a:avLst/>
          </a:prstGeom>
          <a:ln w="2222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85F551D-6C6F-0541-A244-752BEEF1515D}"/>
              </a:ext>
            </a:extLst>
          </p:cNvPr>
          <p:cNvCxnSpPr>
            <a:stCxn id="67" idx="3"/>
            <a:endCxn id="74" idx="1"/>
          </p:cNvCxnSpPr>
          <p:nvPr/>
        </p:nvCxnSpPr>
        <p:spPr>
          <a:xfrm>
            <a:off x="5915658" y="5304062"/>
            <a:ext cx="2454766" cy="216655"/>
          </a:xfrm>
          <a:prstGeom prst="straightConnector1">
            <a:avLst/>
          </a:prstGeom>
          <a:ln w="2222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8774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3" grpId="0" animBg="1"/>
      <p:bldP spid="41" grpId="0" animBg="1"/>
      <p:bldP spid="50" grpId="0" animBg="1"/>
      <p:bldP spid="52" grpId="0" animBg="1"/>
      <p:bldP spid="53" grpId="0" animBg="1"/>
      <p:bldP spid="54" grpId="0" animBg="1"/>
      <p:bldP spid="55" grpId="0" animBg="1"/>
      <p:bldP spid="56" grpId="0"/>
      <p:bldP spid="57" grpId="0" animBg="1"/>
      <p:bldP spid="58" grpId="0" animBg="1"/>
      <p:bldP spid="59" grpId="0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/>
      <p:bldP spid="72" grpId="0" animBg="1"/>
      <p:bldP spid="73" grpId="0" animBg="1"/>
      <p:bldP spid="74" grpId="0" animBg="1"/>
      <p:bldP spid="75" grpId="0" animBg="1"/>
      <p:bldP spid="13" grpId="0"/>
      <p:bldP spid="76" grpId="0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1EA722D-4B16-9644-813B-40F1992D150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289BE3-7432-4F45-A66C-3541296702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Azure Container Instances (ACI) provide a </a:t>
            </a:r>
            <a:r>
              <a:rPr lang="en-US" sz="4400" dirty="0">
                <a:solidFill>
                  <a:srgbClr val="0070C0"/>
                </a:solidFill>
              </a:rPr>
              <a:t>hosted environment</a:t>
            </a:r>
            <a:r>
              <a:rPr lang="en-US" sz="4400" dirty="0"/>
              <a:t> for running containers in Azure. </a:t>
            </a:r>
          </a:p>
          <a:p>
            <a:r>
              <a:rPr lang="en-US" sz="4400" dirty="0"/>
              <a:t>When using ACI, there is </a:t>
            </a:r>
            <a:r>
              <a:rPr lang="en-US" sz="4400" dirty="0">
                <a:solidFill>
                  <a:srgbClr val="0070C0"/>
                </a:solidFill>
              </a:rPr>
              <a:t>no need to manage </a:t>
            </a:r>
            <a:r>
              <a:rPr lang="en-US" sz="4400" dirty="0"/>
              <a:t>the </a:t>
            </a:r>
            <a:r>
              <a:rPr lang="en-US" sz="4400" dirty="0">
                <a:solidFill>
                  <a:srgbClr val="0070C0"/>
                </a:solidFill>
              </a:rPr>
              <a:t>underlying compute infrastructure</a:t>
            </a:r>
            <a:r>
              <a:rPr lang="en-US" sz="4400" dirty="0"/>
              <a:t>, Azure handles this management for you. </a:t>
            </a:r>
          </a:p>
          <a:p>
            <a:r>
              <a:rPr lang="en-US" sz="4400" dirty="0"/>
              <a:t>When running containers in ACI, </a:t>
            </a:r>
            <a:r>
              <a:rPr lang="en-US" sz="4400" dirty="0">
                <a:solidFill>
                  <a:srgbClr val="0070C0"/>
                </a:solidFill>
              </a:rPr>
              <a:t>you are charged by the second for each running container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BBA92CA-3E03-1F41-B973-F48662A9C4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ACI (Azure Container Instances)?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2588154-8AA3-AB4F-9CCD-6D54FF4A3127}"/>
              </a:ext>
            </a:extLst>
          </p:cNvPr>
          <p:cNvSpPr/>
          <p:nvPr/>
        </p:nvSpPr>
        <p:spPr>
          <a:xfrm>
            <a:off x="12635990" y="5896639"/>
            <a:ext cx="1977139" cy="151571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Azure Container Instances</a:t>
            </a:r>
          </a:p>
        </p:txBody>
      </p:sp>
    </p:spTree>
    <p:extLst>
      <p:ext uri="{BB962C8B-B14F-4D97-AF65-F5344CB8AC3E}">
        <p14:creationId xmlns:p14="http://schemas.microsoft.com/office/powerpoint/2010/main" val="3910087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F173C5F-8F06-F349-882E-5D2D2DB4AA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189E01-6609-104A-A36C-9EEEC006F7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5840" y="1551269"/>
            <a:ext cx="12618720" cy="5590922"/>
          </a:xfrm>
        </p:spPr>
        <p:txBody>
          <a:bodyPr>
            <a:noAutofit/>
          </a:bodyPr>
          <a:lstStyle/>
          <a:p>
            <a:r>
              <a:rPr lang="en-US" sz="4400" dirty="0"/>
              <a:t>The </a:t>
            </a:r>
            <a:r>
              <a:rPr lang="en-US" sz="4400" dirty="0">
                <a:solidFill>
                  <a:srgbClr val="0070C0"/>
                </a:solidFill>
              </a:rPr>
              <a:t>Azure Container Instances (ACI) provider </a:t>
            </a:r>
            <a:r>
              <a:rPr lang="en-US" sz="4400" dirty="0"/>
              <a:t>for the </a:t>
            </a:r>
            <a:r>
              <a:rPr lang="en-US" sz="4400" dirty="0">
                <a:solidFill>
                  <a:srgbClr val="0070C0"/>
                </a:solidFill>
              </a:rPr>
              <a:t>Virtual Kubelet </a:t>
            </a:r>
            <a:r>
              <a:rPr lang="en-US" sz="4400" dirty="0"/>
              <a:t>configures an </a:t>
            </a:r>
            <a:r>
              <a:rPr lang="en-US" sz="4400" dirty="0">
                <a:solidFill>
                  <a:srgbClr val="C00000"/>
                </a:solidFill>
              </a:rPr>
              <a:t>ACI instance as a node </a:t>
            </a:r>
            <a:r>
              <a:rPr lang="en-US" sz="4400" dirty="0"/>
              <a:t>in any Kubernetes cluster. </a:t>
            </a:r>
          </a:p>
          <a:p>
            <a:r>
              <a:rPr lang="en-US" sz="4400" dirty="0"/>
              <a:t>When using the Virtual Kubelet ACI provider, </a:t>
            </a:r>
            <a:r>
              <a:rPr lang="en-US" sz="4400" dirty="0">
                <a:solidFill>
                  <a:srgbClr val="0070C0"/>
                </a:solidFill>
              </a:rPr>
              <a:t>pods can be scheduled on an ACI instance </a:t>
            </a:r>
            <a:r>
              <a:rPr lang="en-US" sz="4400" dirty="0"/>
              <a:t>as if the </a:t>
            </a:r>
            <a:r>
              <a:rPr lang="en-US" sz="4400" dirty="0">
                <a:solidFill>
                  <a:srgbClr val="C00000"/>
                </a:solidFill>
              </a:rPr>
              <a:t>ACI instance</a:t>
            </a:r>
            <a:r>
              <a:rPr lang="en-US" sz="4400" dirty="0"/>
              <a:t> is a </a:t>
            </a:r>
            <a:r>
              <a:rPr lang="en-US" sz="4400" dirty="0">
                <a:solidFill>
                  <a:srgbClr val="0070C0"/>
                </a:solidFill>
              </a:rPr>
              <a:t>standard Kubernetes node</a:t>
            </a:r>
            <a:r>
              <a:rPr lang="en-US" sz="4400" dirty="0"/>
              <a:t>. </a:t>
            </a:r>
          </a:p>
          <a:p>
            <a:r>
              <a:rPr lang="en-US" sz="4400" dirty="0"/>
              <a:t>This configuration allows you to take </a:t>
            </a:r>
            <a:r>
              <a:rPr lang="en-US" sz="4400" dirty="0">
                <a:solidFill>
                  <a:srgbClr val="0070C0"/>
                </a:solidFill>
              </a:rPr>
              <a:t>advantage </a:t>
            </a:r>
            <a:r>
              <a:rPr lang="en-US" sz="4400" dirty="0"/>
              <a:t>of both the </a:t>
            </a:r>
            <a:r>
              <a:rPr lang="en-US" sz="4400" dirty="0">
                <a:solidFill>
                  <a:srgbClr val="0070C0"/>
                </a:solidFill>
              </a:rPr>
              <a:t>capabilities of Kubernetes </a:t>
            </a:r>
            <a:r>
              <a:rPr lang="en-US" sz="4400" dirty="0"/>
              <a:t>and the </a:t>
            </a:r>
            <a:r>
              <a:rPr lang="en-US" sz="4400" dirty="0">
                <a:solidFill>
                  <a:srgbClr val="0070C0"/>
                </a:solidFill>
              </a:rPr>
              <a:t>management value and cost benefit of ACI</a:t>
            </a:r>
            <a:r>
              <a:rPr lang="en-US" sz="4400" dirty="0"/>
              <a:t>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FBEF93C-C8BA-FF4B-9B41-241C3221E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b="1" dirty="0"/>
              <a:t>Kubernetes Virtual </a:t>
            </a:r>
            <a:r>
              <a:rPr lang="en-IN" b="1" dirty="0" err="1"/>
              <a:t>Kubelet</a:t>
            </a:r>
            <a:r>
              <a:rPr lang="en-IN" b="1" dirty="0"/>
              <a:t> with Azure ACI</a:t>
            </a:r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2DA35DF-ACA2-8F40-A605-B75A5DA15D12}"/>
              </a:ext>
            </a:extLst>
          </p:cNvPr>
          <p:cNvSpPr/>
          <p:nvPr/>
        </p:nvSpPr>
        <p:spPr>
          <a:xfrm>
            <a:off x="12509570" y="6061065"/>
            <a:ext cx="1977139" cy="151571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Azure Container Instances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BE78ADC-879A-DA4F-8C74-D56DFFB696F3}"/>
              </a:ext>
            </a:extLst>
          </p:cNvPr>
          <p:cNvSpPr/>
          <p:nvPr/>
        </p:nvSpPr>
        <p:spPr>
          <a:xfrm>
            <a:off x="12509570" y="4346730"/>
            <a:ext cx="1977139" cy="151571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Virtual</a:t>
            </a:r>
          </a:p>
          <a:p>
            <a:pPr algn="ctr"/>
            <a:r>
              <a:rPr lang="en-US" dirty="0"/>
              <a:t>Kubelet</a:t>
            </a:r>
          </a:p>
        </p:txBody>
      </p:sp>
    </p:spTree>
    <p:extLst>
      <p:ext uri="{BB962C8B-B14F-4D97-AF65-F5344CB8AC3E}">
        <p14:creationId xmlns:p14="http://schemas.microsoft.com/office/powerpoint/2010/main" val="3903078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0780B41-F3BF-CA4F-907E-744DFD95216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18593F-847B-564D-B08C-9D87C8A334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Volumes: </a:t>
            </a:r>
            <a:r>
              <a:rPr lang="en-US" dirty="0"/>
              <a:t>empty </a:t>
            </a:r>
            <a:r>
              <a:rPr lang="en-US" dirty="0" err="1"/>
              <a:t>dir</a:t>
            </a:r>
            <a:r>
              <a:rPr lang="en-US" dirty="0"/>
              <a:t>, </a:t>
            </a:r>
            <a:r>
              <a:rPr lang="en-US" dirty="0" err="1"/>
              <a:t>github</a:t>
            </a:r>
            <a:r>
              <a:rPr lang="en-US" dirty="0"/>
              <a:t> repo, Azure Files </a:t>
            </a:r>
          </a:p>
          <a:p>
            <a:r>
              <a:rPr lang="en-US" dirty="0"/>
              <a:t>Secure env variables, config maps</a:t>
            </a:r>
          </a:p>
          <a:p>
            <a:r>
              <a:rPr lang="en-US" dirty="0"/>
              <a:t>Bring your own </a:t>
            </a:r>
            <a:r>
              <a:rPr lang="en-US" dirty="0">
                <a:solidFill>
                  <a:srgbClr val="0070C0"/>
                </a:solidFill>
              </a:rPr>
              <a:t>virtual network (</a:t>
            </a:r>
            <a:r>
              <a:rPr lang="en-US" dirty="0" err="1">
                <a:solidFill>
                  <a:srgbClr val="0070C0"/>
                </a:solidFill>
              </a:rPr>
              <a:t>VNet</a:t>
            </a:r>
            <a:r>
              <a:rPr lang="en-US" dirty="0">
                <a:solidFill>
                  <a:srgbClr val="0070C0"/>
                </a:solidFill>
              </a:rPr>
              <a:t>)</a:t>
            </a:r>
          </a:p>
          <a:p>
            <a:r>
              <a:rPr lang="en-US" dirty="0">
                <a:solidFill>
                  <a:srgbClr val="0070C0"/>
                </a:solidFill>
              </a:rPr>
              <a:t>Network security group </a:t>
            </a:r>
            <a:r>
              <a:rPr lang="en-US" dirty="0"/>
              <a:t>support</a:t>
            </a:r>
          </a:p>
          <a:p>
            <a:r>
              <a:rPr lang="en-US" dirty="0"/>
              <a:t>Basic </a:t>
            </a:r>
            <a:r>
              <a:rPr lang="en-US" dirty="0">
                <a:solidFill>
                  <a:srgbClr val="0070C0"/>
                </a:solidFill>
              </a:rPr>
              <a:t>Azure Networking </a:t>
            </a:r>
            <a:r>
              <a:rPr lang="en-US" dirty="0"/>
              <a:t>support within AKS virtual node</a:t>
            </a:r>
          </a:p>
          <a:p>
            <a:r>
              <a:rPr lang="en-US" dirty="0">
                <a:solidFill>
                  <a:srgbClr val="0070C0"/>
                </a:solidFill>
              </a:rPr>
              <a:t>Exec support </a:t>
            </a:r>
            <a:r>
              <a:rPr lang="en-US" dirty="0"/>
              <a:t>for container instances</a:t>
            </a:r>
          </a:p>
          <a:p>
            <a:r>
              <a:rPr lang="en-US" dirty="0">
                <a:solidFill>
                  <a:srgbClr val="0070C0"/>
                </a:solidFill>
              </a:rPr>
              <a:t>Azure Monitor integration </a:t>
            </a:r>
            <a:r>
              <a:rPr lang="en-US" dirty="0"/>
              <a:t>or formally known as </a:t>
            </a:r>
            <a:r>
              <a:rPr lang="en-US" dirty="0">
                <a:solidFill>
                  <a:srgbClr val="0070C0"/>
                </a:solidFill>
              </a:rPr>
              <a:t>OMS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756380F-05A1-2948-A0C2-AE8F42AD10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Virtual </a:t>
            </a:r>
            <a:r>
              <a:rPr lang="en-IN" dirty="0" err="1"/>
              <a:t>Kubelet's</a:t>
            </a:r>
            <a:r>
              <a:rPr lang="en-IN" dirty="0"/>
              <a:t> ACI provider - Features</a:t>
            </a:r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32B287C-46D4-3441-A64E-094328D95EB7}"/>
              </a:ext>
            </a:extLst>
          </p:cNvPr>
          <p:cNvSpPr/>
          <p:nvPr/>
        </p:nvSpPr>
        <p:spPr>
          <a:xfrm>
            <a:off x="12496360" y="3653658"/>
            <a:ext cx="1977139" cy="151571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Azure Container Instances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DE268B5-B494-044E-B2FF-7A9EFCB58809}"/>
              </a:ext>
            </a:extLst>
          </p:cNvPr>
          <p:cNvSpPr/>
          <p:nvPr/>
        </p:nvSpPr>
        <p:spPr>
          <a:xfrm>
            <a:off x="12496359" y="1343423"/>
            <a:ext cx="1977139" cy="151571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Virtual</a:t>
            </a:r>
          </a:p>
          <a:p>
            <a:pPr algn="ctr"/>
            <a:r>
              <a:rPr lang="en-US" dirty="0"/>
              <a:t>Kubelet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9EE3A32-CFD9-E445-BADD-40146BE4FD92}"/>
              </a:ext>
            </a:extLst>
          </p:cNvPr>
          <p:cNvSpPr/>
          <p:nvPr/>
        </p:nvSpPr>
        <p:spPr>
          <a:xfrm>
            <a:off x="12496361" y="5857450"/>
            <a:ext cx="1977139" cy="151571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Azure AKS Virtual Nodes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1DA411-C534-F345-A586-FE84B99C598E}"/>
              </a:ext>
            </a:extLst>
          </p:cNvPr>
          <p:cNvSpPr txBox="1"/>
          <p:nvPr/>
        </p:nvSpPr>
        <p:spPr>
          <a:xfrm>
            <a:off x="13186211" y="2859139"/>
            <a:ext cx="503664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/>
              <a:t>+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0D2333-3795-8E41-8611-88DCC842FA27}"/>
              </a:ext>
            </a:extLst>
          </p:cNvPr>
          <p:cNvSpPr txBox="1"/>
          <p:nvPr/>
        </p:nvSpPr>
        <p:spPr>
          <a:xfrm>
            <a:off x="13298412" y="5082525"/>
            <a:ext cx="503664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/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1017867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DB1897B-3FB5-7E49-97BE-9A09028401A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59FA2B-3EEA-8B42-BF87-6991A3D370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can run our Kubernetes workloads on </a:t>
            </a:r>
            <a:r>
              <a:rPr lang="en-US" dirty="0">
                <a:solidFill>
                  <a:srgbClr val="0070C0"/>
                </a:solidFill>
              </a:rPr>
              <a:t>Serverless Infrastructure </a:t>
            </a:r>
            <a:r>
              <a:rPr lang="en-US" dirty="0"/>
              <a:t>of Azure which is called </a:t>
            </a:r>
            <a:r>
              <a:rPr lang="en-US" dirty="0">
                <a:solidFill>
                  <a:srgbClr val="0070C0"/>
                </a:solidFill>
              </a:rPr>
              <a:t>Virtual Nodes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Advantages</a:t>
            </a:r>
          </a:p>
          <a:p>
            <a:pPr lvl="1"/>
            <a:r>
              <a:rPr lang="en-US" dirty="0"/>
              <a:t>Scale our applications rapidly </a:t>
            </a:r>
            <a:r>
              <a:rPr lang="en-US" dirty="0">
                <a:solidFill>
                  <a:srgbClr val="0070C0"/>
                </a:solidFill>
              </a:rPr>
              <a:t>without any limitations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Quick Provisioning </a:t>
            </a:r>
            <a:r>
              <a:rPr lang="en-US" dirty="0"/>
              <a:t>of pods  using Virtual Nodes when compared to cluster </a:t>
            </a:r>
            <a:r>
              <a:rPr lang="en-US" dirty="0" err="1"/>
              <a:t>autoscaler</a:t>
            </a:r>
            <a:r>
              <a:rPr lang="en-US" dirty="0"/>
              <a:t>. 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Cluster Autoscaler </a:t>
            </a:r>
            <a:r>
              <a:rPr lang="en-US" dirty="0"/>
              <a:t>need to provision the Nodes in a managed node pool </a:t>
            </a:r>
            <a:r>
              <a:rPr lang="en-US" dirty="0">
                <a:solidFill>
                  <a:srgbClr val="C00000"/>
                </a:solidFill>
              </a:rPr>
              <a:t>first</a:t>
            </a:r>
            <a:r>
              <a:rPr lang="en-US" dirty="0"/>
              <a:t> then only </a:t>
            </a:r>
            <a:r>
              <a:rPr lang="en-US" dirty="0">
                <a:solidFill>
                  <a:srgbClr val="0070C0"/>
                </a:solidFill>
              </a:rPr>
              <a:t>Kubernetes can schedule pods </a:t>
            </a:r>
            <a:r>
              <a:rPr lang="en-US" dirty="0"/>
              <a:t>on those newly  provisioned nodes.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Limitations (Huge and Many)</a:t>
            </a:r>
          </a:p>
          <a:p>
            <a:pPr lvl="1"/>
            <a:r>
              <a:rPr lang="en-IN" dirty="0">
                <a:hlinkClick r:id="rId2"/>
              </a:rPr>
              <a:t>https://docs.microsoft.com/en-us/azure/aks/virtual-nodes-cli#known-limitations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A24EF7A-B9FB-BF4F-ACDE-771D2F32B1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AKS – Virtual Nodes (Serverless)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C875D2B-0C1C-1E40-A35C-19D145BCC5FE}"/>
              </a:ext>
            </a:extLst>
          </p:cNvPr>
          <p:cNvSpPr/>
          <p:nvPr/>
        </p:nvSpPr>
        <p:spPr>
          <a:xfrm>
            <a:off x="12679386" y="125828"/>
            <a:ext cx="1890347" cy="1515718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Azure Virtual Nodes on</a:t>
            </a:r>
          </a:p>
          <a:p>
            <a:pPr algn="ctr"/>
            <a:r>
              <a:rPr lang="en-US" dirty="0"/>
              <a:t>AKS</a:t>
            </a:r>
          </a:p>
        </p:txBody>
      </p:sp>
    </p:spTree>
    <p:extLst>
      <p:ext uri="{BB962C8B-B14F-4D97-AF65-F5344CB8AC3E}">
        <p14:creationId xmlns:p14="http://schemas.microsoft.com/office/powerpoint/2010/main" val="588364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826CD7-5501-0847-AF6B-577EAE0A7B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297FC0C-19FC-6B4B-84AB-24B0A8046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0877" y="-149777"/>
            <a:ext cx="7785051" cy="1188851"/>
          </a:xfrm>
        </p:spPr>
        <p:txBody>
          <a:bodyPr>
            <a:normAutofit/>
          </a:bodyPr>
          <a:lstStyle/>
          <a:p>
            <a:r>
              <a:rPr lang="en-US" sz="4800" dirty="0"/>
              <a:t>Azure AKS - </a:t>
            </a:r>
            <a:r>
              <a:rPr lang="en-US" sz="4800" dirty="0">
                <a:solidFill>
                  <a:srgbClr val="00B050"/>
                </a:solidFill>
              </a:rPr>
              <a:t>Virtual Nodes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3392CA-3801-1A40-A789-F01C82EDE2ED}"/>
              </a:ext>
            </a:extLst>
          </p:cNvPr>
          <p:cNvSpPr/>
          <p:nvPr/>
        </p:nvSpPr>
        <p:spPr>
          <a:xfrm>
            <a:off x="488374" y="849086"/>
            <a:ext cx="13799126" cy="6623334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19A803-5AEB-0741-AB8C-334BE629912E}"/>
              </a:ext>
            </a:extLst>
          </p:cNvPr>
          <p:cNvSpPr txBox="1"/>
          <p:nvPr/>
        </p:nvSpPr>
        <p:spPr>
          <a:xfrm>
            <a:off x="544418" y="867852"/>
            <a:ext cx="182189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5896354-820D-714D-BF9D-A19789849DC1}"/>
              </a:ext>
            </a:extLst>
          </p:cNvPr>
          <p:cNvSpPr/>
          <p:nvPr/>
        </p:nvSpPr>
        <p:spPr>
          <a:xfrm>
            <a:off x="1049483" y="1298740"/>
            <a:ext cx="12884726" cy="5932380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3ADAB57-6029-1647-B433-64E016BD76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9364" y="1324671"/>
            <a:ext cx="597357" cy="5973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E02B365-5C8A-1245-9867-5B141313E383}"/>
              </a:ext>
            </a:extLst>
          </p:cNvPr>
          <p:cNvSpPr txBox="1"/>
          <p:nvPr/>
        </p:nvSpPr>
        <p:spPr>
          <a:xfrm>
            <a:off x="1756721" y="1379838"/>
            <a:ext cx="22067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AKS Cluster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81FFEF3-9B8C-D14A-A426-89FCE4EE780B}"/>
              </a:ext>
            </a:extLst>
          </p:cNvPr>
          <p:cNvSpPr/>
          <p:nvPr/>
        </p:nvSpPr>
        <p:spPr>
          <a:xfrm>
            <a:off x="2144834" y="3290312"/>
            <a:ext cx="3544414" cy="259186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E5F14F46-C34B-F349-B40A-BF84FF7278C2}"/>
              </a:ext>
            </a:extLst>
          </p:cNvPr>
          <p:cNvSpPr txBox="1"/>
          <p:nvPr/>
        </p:nvSpPr>
        <p:spPr>
          <a:xfrm>
            <a:off x="3292055" y="5467656"/>
            <a:ext cx="13716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Node Pool</a:t>
            </a:r>
          </a:p>
        </p:txBody>
      </p:sp>
      <p:pic>
        <p:nvPicPr>
          <p:cNvPr id="43" name="Graphic 42">
            <a:extLst>
              <a:ext uri="{FF2B5EF4-FFF2-40B4-BE49-F238E27FC236}">
                <a16:creationId xmlns:a16="http://schemas.microsoft.com/office/drawing/2014/main" id="{79789F8F-274B-B546-8308-9B8BE58E5A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59915" y="1312975"/>
            <a:ext cx="1009232" cy="1009232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CB609973-4BF3-E440-9EAE-6A09E4540590}"/>
              </a:ext>
            </a:extLst>
          </p:cNvPr>
          <p:cNvSpPr txBox="1"/>
          <p:nvPr/>
        </p:nvSpPr>
        <p:spPr>
          <a:xfrm>
            <a:off x="8262337" y="1640100"/>
            <a:ext cx="17275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AKS Cluster </a:t>
            </a:r>
          </a:p>
          <a:p>
            <a:r>
              <a:rPr lang="en-US" dirty="0"/>
              <a:t>Control Plane</a:t>
            </a:r>
          </a:p>
        </p:txBody>
      </p:sp>
      <p:pic>
        <p:nvPicPr>
          <p:cNvPr id="49" name="Google Shape;681;p35">
            <a:extLst>
              <a:ext uri="{FF2B5EF4-FFF2-40B4-BE49-F238E27FC236}">
                <a16:creationId xmlns:a16="http://schemas.microsoft.com/office/drawing/2014/main" id="{2F91D515-05FE-3C43-ADFD-F73F5BC633B3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66310" y="3366701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681;p35">
            <a:extLst>
              <a:ext uri="{FF2B5EF4-FFF2-40B4-BE49-F238E27FC236}">
                <a16:creationId xmlns:a16="http://schemas.microsoft.com/office/drawing/2014/main" id="{47F94697-7326-8648-9E44-1C0B46CFC317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66310" y="4462388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681;p35">
            <a:extLst>
              <a:ext uri="{FF2B5EF4-FFF2-40B4-BE49-F238E27FC236}">
                <a16:creationId xmlns:a16="http://schemas.microsoft.com/office/drawing/2014/main" id="{6AD4A3FB-A14A-1B4F-A275-8A8CE9F81E10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01194" y="3330932"/>
            <a:ext cx="956160" cy="956160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008E9E0D-00C3-2D43-9C9B-1461111B2EC4}"/>
              </a:ext>
            </a:extLst>
          </p:cNvPr>
          <p:cNvSpPr/>
          <p:nvPr/>
        </p:nvSpPr>
        <p:spPr>
          <a:xfrm>
            <a:off x="9303658" y="3316885"/>
            <a:ext cx="3544414" cy="259186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27CEA9A-7C69-934C-A1EC-6E3C97FC1094}"/>
              </a:ext>
            </a:extLst>
          </p:cNvPr>
          <p:cNvSpPr txBox="1"/>
          <p:nvPr/>
        </p:nvSpPr>
        <p:spPr>
          <a:xfrm>
            <a:off x="10390036" y="5485309"/>
            <a:ext cx="174278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Virtual Nodes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5BB0DA6-1B2A-2C49-82B5-CD1470D7F424}"/>
              </a:ext>
            </a:extLst>
          </p:cNvPr>
          <p:cNvSpPr/>
          <p:nvPr/>
        </p:nvSpPr>
        <p:spPr>
          <a:xfrm>
            <a:off x="9154154" y="3165914"/>
            <a:ext cx="3926093" cy="3275161"/>
          </a:xfrm>
          <a:prstGeom prst="rect">
            <a:avLst/>
          </a:prstGeom>
          <a:noFill/>
          <a:ln w="50800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0851197-1151-D040-A7D3-41C5E1300009}"/>
              </a:ext>
            </a:extLst>
          </p:cNvPr>
          <p:cNvSpPr txBox="1"/>
          <p:nvPr/>
        </p:nvSpPr>
        <p:spPr>
          <a:xfrm>
            <a:off x="9375624" y="5974847"/>
            <a:ext cx="364657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Container Instance - ACI</a:t>
            </a:r>
          </a:p>
        </p:txBody>
      </p:sp>
      <p:pic>
        <p:nvPicPr>
          <p:cNvPr id="56" name="Google Shape;637;p35">
            <a:extLst>
              <a:ext uri="{FF2B5EF4-FFF2-40B4-BE49-F238E27FC236}">
                <a16:creationId xmlns:a16="http://schemas.microsoft.com/office/drawing/2014/main" id="{159AE06F-38A6-BE41-BE43-00604F083518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388982" y="3393274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637;p35">
            <a:extLst>
              <a:ext uri="{FF2B5EF4-FFF2-40B4-BE49-F238E27FC236}">
                <a16:creationId xmlns:a16="http://schemas.microsoft.com/office/drawing/2014/main" id="{226E9CB0-4B26-9046-97FF-977ED1E33C4D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430351" y="4496304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37;p35">
            <a:extLst>
              <a:ext uri="{FF2B5EF4-FFF2-40B4-BE49-F238E27FC236}">
                <a16:creationId xmlns:a16="http://schemas.microsoft.com/office/drawing/2014/main" id="{E9FF7979-2800-5140-9213-9D99B3E40E18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520881" y="3371888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37;p35">
            <a:extLst>
              <a:ext uri="{FF2B5EF4-FFF2-40B4-BE49-F238E27FC236}">
                <a16:creationId xmlns:a16="http://schemas.microsoft.com/office/drawing/2014/main" id="{919665A7-6441-CD4A-AFA8-2C93825000B1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550845" y="4477602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37;p35">
            <a:extLst>
              <a:ext uri="{FF2B5EF4-FFF2-40B4-BE49-F238E27FC236}">
                <a16:creationId xmlns:a16="http://schemas.microsoft.com/office/drawing/2014/main" id="{CFFA7392-55A0-BD4C-8513-D13DBFB3DE19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699455" y="3389754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37;p35">
            <a:extLst>
              <a:ext uri="{FF2B5EF4-FFF2-40B4-BE49-F238E27FC236}">
                <a16:creationId xmlns:a16="http://schemas.microsoft.com/office/drawing/2014/main" id="{FF2C439F-5DB2-324C-8D10-AF674984398B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736228" y="4433672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81;p35">
            <a:extLst>
              <a:ext uri="{FF2B5EF4-FFF2-40B4-BE49-F238E27FC236}">
                <a16:creationId xmlns:a16="http://schemas.microsoft.com/office/drawing/2014/main" id="{EEFA4426-10C7-894E-8214-7C3A5EBFE273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38961" y="4432589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81;p35">
            <a:extLst>
              <a:ext uri="{FF2B5EF4-FFF2-40B4-BE49-F238E27FC236}">
                <a16:creationId xmlns:a16="http://schemas.microsoft.com/office/drawing/2014/main" id="{DB478CC9-ACDF-7944-BC22-0D3A90D9B129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03775" y="3330932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681;p35">
            <a:extLst>
              <a:ext uri="{FF2B5EF4-FFF2-40B4-BE49-F238E27FC236}">
                <a16:creationId xmlns:a16="http://schemas.microsoft.com/office/drawing/2014/main" id="{697EE296-ED2A-D046-95E4-53F31769BDE9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66940" y="4432589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id="{ABBE6D07-E4AE-2642-B42C-7336EC357D6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722663" y="827370"/>
            <a:ext cx="942737" cy="942737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F52E7E98-C9D3-584C-9BCA-65D9C06E3F56}"/>
              </a:ext>
            </a:extLst>
          </p:cNvPr>
          <p:cNvSpPr txBox="1"/>
          <p:nvPr/>
        </p:nvSpPr>
        <p:spPr>
          <a:xfrm>
            <a:off x="12728271" y="1514008"/>
            <a:ext cx="9460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VNET1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079E559-F120-9442-AAA4-FA019F03EFFA}"/>
              </a:ext>
            </a:extLst>
          </p:cNvPr>
          <p:cNvCxnSpPr>
            <a:cxnSpLocks/>
            <a:stCxn id="43" idx="2"/>
          </p:cNvCxnSpPr>
          <p:nvPr/>
        </p:nvCxnSpPr>
        <p:spPr>
          <a:xfrm flipH="1">
            <a:off x="4088674" y="2322207"/>
            <a:ext cx="3475857" cy="633491"/>
          </a:xfrm>
          <a:prstGeom prst="straightConnector1">
            <a:avLst/>
          </a:prstGeom>
          <a:ln w="254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5521F4E-87BC-2442-B2B7-E56B563FBFCC}"/>
              </a:ext>
            </a:extLst>
          </p:cNvPr>
          <p:cNvCxnSpPr>
            <a:cxnSpLocks/>
            <a:stCxn id="43" idx="2"/>
          </p:cNvCxnSpPr>
          <p:nvPr/>
        </p:nvCxnSpPr>
        <p:spPr>
          <a:xfrm>
            <a:off x="7564531" y="2322207"/>
            <a:ext cx="3695652" cy="655207"/>
          </a:xfrm>
          <a:prstGeom prst="straightConnector1">
            <a:avLst/>
          </a:prstGeom>
          <a:ln w="254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7EF65113-2DE6-F54D-A928-BFDAAD5CD027}"/>
              </a:ext>
            </a:extLst>
          </p:cNvPr>
          <p:cNvSpPr/>
          <p:nvPr/>
        </p:nvSpPr>
        <p:spPr>
          <a:xfrm>
            <a:off x="8848422" y="2969763"/>
            <a:ext cx="4561568" cy="3995119"/>
          </a:xfrm>
          <a:prstGeom prst="rect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418143D-FB7D-C541-8708-A318BC465AB2}"/>
              </a:ext>
            </a:extLst>
          </p:cNvPr>
          <p:cNvSpPr txBox="1"/>
          <p:nvPr/>
        </p:nvSpPr>
        <p:spPr>
          <a:xfrm>
            <a:off x="9892732" y="6556456"/>
            <a:ext cx="293548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Subnet: virtual-node-</a:t>
            </a:r>
            <a:r>
              <a:rPr lang="en-US" dirty="0" err="1"/>
              <a:t>aci</a:t>
            </a:r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ADF0481-1FB7-0D4E-BB10-999625074148}"/>
              </a:ext>
            </a:extLst>
          </p:cNvPr>
          <p:cNvSpPr/>
          <p:nvPr/>
        </p:nvSpPr>
        <p:spPr>
          <a:xfrm>
            <a:off x="1670331" y="2931260"/>
            <a:ext cx="4561568" cy="3995119"/>
          </a:xfrm>
          <a:prstGeom prst="rect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47B89AC-4B98-794A-A3AD-A3961B647CE7}"/>
              </a:ext>
            </a:extLst>
          </p:cNvPr>
          <p:cNvSpPr txBox="1"/>
          <p:nvPr/>
        </p:nvSpPr>
        <p:spPr>
          <a:xfrm>
            <a:off x="2947833" y="6141840"/>
            <a:ext cx="193841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Subnet: default</a:t>
            </a:r>
          </a:p>
        </p:txBody>
      </p:sp>
    </p:spTree>
    <p:extLst>
      <p:ext uri="{BB962C8B-B14F-4D97-AF65-F5344CB8AC3E}">
        <p14:creationId xmlns:p14="http://schemas.microsoft.com/office/powerpoint/2010/main" val="1360713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9" grpId="0"/>
      <p:bldP spid="16" grpId="0" animBg="1"/>
      <p:bldP spid="78" grpId="0"/>
      <p:bldP spid="44" grpId="0"/>
      <p:bldP spid="52" grpId="0" animBg="1"/>
      <p:bldP spid="53" grpId="0"/>
      <p:bldP spid="3" grpId="0" animBg="1"/>
      <p:bldP spid="54" grpId="0"/>
      <p:bldP spid="73" grpId="0"/>
      <p:bldP spid="39" grpId="0" animBg="1"/>
      <p:bldP spid="42" grpId="0"/>
      <p:bldP spid="45" grpId="0" animBg="1"/>
      <p:bldP spid="46" grpId="0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D4306F7-1FB5-714A-8EA5-1F44A797E09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11AE86A-7C30-DF46-8DDF-79ED45759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943" y="168304"/>
            <a:ext cx="7994468" cy="1188851"/>
          </a:xfrm>
        </p:spPr>
        <p:txBody>
          <a:bodyPr>
            <a:normAutofit fontScale="90000"/>
          </a:bodyPr>
          <a:lstStyle/>
          <a:p>
            <a:r>
              <a:rPr lang="en-US" dirty="0"/>
              <a:t>AKS Virtual Nodes  </a:t>
            </a:r>
            <a:r>
              <a:rPr lang="en-US" dirty="0">
                <a:solidFill>
                  <a:srgbClr val="00B050"/>
                </a:solidFill>
              </a:rPr>
              <a:t>NodeSelector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C097C8-82EB-584A-9972-5CFD8AF39A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1485" y="272807"/>
            <a:ext cx="5458653" cy="727241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EB249F9-ACEA-D14C-91A4-75FAB8268B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703" y="1633246"/>
            <a:ext cx="7747903" cy="5936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180127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5202" y="2193243"/>
            <a:ext cx="3675198" cy="35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02863" y="2193243"/>
            <a:ext cx="9637105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70C0"/>
                </a:solidFill>
              </a:rPr>
              <a:t>Virtual Nodes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70C0"/>
                </a:solidFill>
              </a:rPr>
              <a:t>(Serverless)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B050"/>
                </a:solidFill>
              </a:rPr>
              <a:t>Mixed Mode Deployments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205A956-1A7D-F547-826E-6857A23251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9170" y="2430570"/>
            <a:ext cx="3368459" cy="3368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754006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37E7024-2812-EE46-B9D4-5AAE13FC167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C4C14B-7409-6A48-BC8C-B2AA665457EB}"/>
              </a:ext>
            </a:extLst>
          </p:cNvPr>
          <p:cNvSpPr/>
          <p:nvPr/>
        </p:nvSpPr>
        <p:spPr>
          <a:xfrm>
            <a:off x="3634055" y="334538"/>
            <a:ext cx="10872440" cy="722599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7B8E4EC-A8EB-5D42-A0CF-FCC4C9840928}"/>
              </a:ext>
            </a:extLst>
          </p:cNvPr>
          <p:cNvSpPr/>
          <p:nvPr/>
        </p:nvSpPr>
        <p:spPr>
          <a:xfrm>
            <a:off x="7594039" y="1713767"/>
            <a:ext cx="2977456" cy="239109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4AEF4A7-11CD-1744-B292-8712BA37F83A}"/>
              </a:ext>
            </a:extLst>
          </p:cNvPr>
          <p:cNvSpPr/>
          <p:nvPr/>
        </p:nvSpPr>
        <p:spPr>
          <a:xfrm>
            <a:off x="7983031" y="1918678"/>
            <a:ext cx="2167856" cy="186856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9CA48C0-DFD0-F749-A415-D4ACE0F79FFD}"/>
              </a:ext>
            </a:extLst>
          </p:cNvPr>
          <p:cNvSpPr/>
          <p:nvPr/>
        </p:nvSpPr>
        <p:spPr>
          <a:xfrm>
            <a:off x="8371494" y="2097451"/>
            <a:ext cx="1507579" cy="1418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051369-A8F3-4746-83D0-F5610F55BB6B}"/>
              </a:ext>
            </a:extLst>
          </p:cNvPr>
          <p:cNvSpPr txBox="1"/>
          <p:nvPr/>
        </p:nvSpPr>
        <p:spPr>
          <a:xfrm>
            <a:off x="8840114" y="3177079"/>
            <a:ext cx="62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POD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3266C2D-EB6C-184E-B123-3D5746096332}"/>
              </a:ext>
            </a:extLst>
          </p:cNvPr>
          <p:cNvGrpSpPr/>
          <p:nvPr/>
        </p:nvGrpSpPr>
        <p:grpSpPr>
          <a:xfrm>
            <a:off x="8670180" y="2439091"/>
            <a:ext cx="914036" cy="704092"/>
            <a:chOff x="853440" y="4579716"/>
            <a:chExt cx="1006998" cy="82759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393832F-2C26-874D-A5C6-D4AD35EE2266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0927758-1A58-A04D-A3F1-005BE18F0AFC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FEBB294-E703-9644-BAEA-819233BE49CB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599CD54-051A-E742-A655-4B752AEA415D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7175E2B-0D45-4C48-9273-D514565BE27B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A4C66BF0-A4BA-A846-B5B4-D76F2C7174FE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445BC47-A2D4-5A4F-AE53-41912A365C86}"/>
                </a:ext>
              </a:extLst>
            </p:cNvPr>
            <p:cNvSpPr txBox="1"/>
            <p:nvPr/>
          </p:nvSpPr>
          <p:spPr>
            <a:xfrm>
              <a:off x="1069564" y="4740206"/>
              <a:ext cx="542548" cy="542641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200" b="1" dirty="0">
                  <a:solidFill>
                    <a:schemeClr val="bg1"/>
                  </a:solidFill>
                  <a:latin typeface="+mj-lt"/>
                </a:rPr>
                <a:t>Web</a:t>
              </a:r>
            </a:p>
            <a:p>
              <a:pPr algn="ctr"/>
              <a:r>
                <a:rPr lang="en-IN" sz="1200" b="1" dirty="0">
                  <a:solidFill>
                    <a:schemeClr val="bg1"/>
                  </a:solidFill>
                  <a:latin typeface="+mj-lt"/>
                </a:rPr>
                <a:t>App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6E5650C3-93FD-344D-A60C-1EE88E8084F4}"/>
              </a:ext>
            </a:extLst>
          </p:cNvPr>
          <p:cNvSpPr txBox="1"/>
          <p:nvPr/>
        </p:nvSpPr>
        <p:spPr>
          <a:xfrm>
            <a:off x="8519741" y="3440150"/>
            <a:ext cx="1239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 err="1"/>
              <a:t>ReplicaSet</a:t>
            </a:r>
            <a:endParaRPr lang="en-IN" sz="18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6B67B35-779B-E84F-9038-16BD16849AB8}"/>
              </a:ext>
            </a:extLst>
          </p:cNvPr>
          <p:cNvSpPr txBox="1"/>
          <p:nvPr/>
        </p:nvSpPr>
        <p:spPr>
          <a:xfrm>
            <a:off x="7821416" y="3758435"/>
            <a:ext cx="2664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Deployment (</a:t>
            </a:r>
            <a:r>
              <a:rPr lang="en-IN" sz="1800" dirty="0" err="1"/>
              <a:t>UserMgmt</a:t>
            </a:r>
            <a:r>
              <a:rPr lang="en-IN" sz="1800" dirty="0"/>
              <a:t>)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71ED3F3-EF3B-A74C-8FE5-0D7248D61049}"/>
              </a:ext>
            </a:extLst>
          </p:cNvPr>
          <p:cNvSpPr/>
          <p:nvPr/>
        </p:nvSpPr>
        <p:spPr>
          <a:xfrm>
            <a:off x="7594039" y="957302"/>
            <a:ext cx="2977455" cy="507830"/>
          </a:xfrm>
          <a:prstGeom prst="rect">
            <a:avLst/>
          </a:prstGeom>
          <a:solidFill>
            <a:schemeClr val="tx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700" dirty="0" err="1"/>
              <a:t>UserMgmt</a:t>
            </a:r>
            <a:r>
              <a:rPr lang="en-IN" sz="1700" dirty="0"/>
              <a:t> – LoadBalancer Service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F35EABB-84F2-9346-87E4-7F12BE703BE6}"/>
              </a:ext>
            </a:extLst>
          </p:cNvPr>
          <p:cNvSpPr/>
          <p:nvPr/>
        </p:nvSpPr>
        <p:spPr>
          <a:xfrm>
            <a:off x="7594039" y="4967509"/>
            <a:ext cx="2977455" cy="239109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C85A41D-EDB3-E144-BD73-6712F7ED2D72}"/>
              </a:ext>
            </a:extLst>
          </p:cNvPr>
          <p:cNvSpPr/>
          <p:nvPr/>
        </p:nvSpPr>
        <p:spPr>
          <a:xfrm>
            <a:off x="7983031" y="5172420"/>
            <a:ext cx="2167855" cy="186856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263B606-6C94-3D4E-B785-DD2CB7120E75}"/>
              </a:ext>
            </a:extLst>
          </p:cNvPr>
          <p:cNvSpPr/>
          <p:nvPr/>
        </p:nvSpPr>
        <p:spPr>
          <a:xfrm>
            <a:off x="8357025" y="5353569"/>
            <a:ext cx="1507579" cy="1418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D6D5A5C-5424-634B-8842-56C0A4B75D46}"/>
              </a:ext>
            </a:extLst>
          </p:cNvPr>
          <p:cNvSpPr txBox="1"/>
          <p:nvPr/>
        </p:nvSpPr>
        <p:spPr>
          <a:xfrm>
            <a:off x="8825645" y="6433197"/>
            <a:ext cx="62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POD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18D06BC-0392-3441-A43B-FD739896FBB2}"/>
              </a:ext>
            </a:extLst>
          </p:cNvPr>
          <p:cNvSpPr txBox="1"/>
          <p:nvPr/>
        </p:nvSpPr>
        <p:spPr>
          <a:xfrm>
            <a:off x="8495028" y="6723741"/>
            <a:ext cx="1239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 err="1"/>
              <a:t>ReplicaSet</a:t>
            </a:r>
            <a:endParaRPr lang="en-IN" sz="18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E9BDE47-2EC2-5742-8883-27CBE2E1D3F4}"/>
              </a:ext>
            </a:extLst>
          </p:cNvPr>
          <p:cNvSpPr txBox="1"/>
          <p:nvPr/>
        </p:nvSpPr>
        <p:spPr>
          <a:xfrm>
            <a:off x="8041434" y="6989089"/>
            <a:ext cx="2167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Deployment (</a:t>
            </a:r>
            <a:r>
              <a:rPr lang="en-IN" sz="1800" dirty="0" err="1"/>
              <a:t>mysql</a:t>
            </a:r>
            <a:r>
              <a:rPr lang="en-IN" sz="1800" dirty="0"/>
              <a:t>)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4C1A43B-0C4B-5C4D-BEBE-CD36C5A54C37}"/>
              </a:ext>
            </a:extLst>
          </p:cNvPr>
          <p:cNvSpPr/>
          <p:nvPr/>
        </p:nvSpPr>
        <p:spPr>
          <a:xfrm>
            <a:off x="7594039" y="4298116"/>
            <a:ext cx="2977455" cy="420757"/>
          </a:xfrm>
          <a:prstGeom prst="rect">
            <a:avLst/>
          </a:prstGeom>
          <a:solidFill>
            <a:schemeClr val="tx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MySQL – ClusterIP Service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696D737-EBA2-A54C-9871-F29C433A0DD1}"/>
              </a:ext>
            </a:extLst>
          </p:cNvPr>
          <p:cNvGrpSpPr/>
          <p:nvPr/>
        </p:nvGrpSpPr>
        <p:grpSpPr>
          <a:xfrm>
            <a:off x="8597972" y="5538347"/>
            <a:ext cx="1006998" cy="827590"/>
            <a:chOff x="2217322" y="4152694"/>
            <a:chExt cx="1006998" cy="82759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4323C10F-199F-104F-841E-CEFB045FA42A}"/>
                </a:ext>
              </a:extLst>
            </p:cNvPr>
            <p:cNvSpPr/>
            <p:nvPr/>
          </p:nvSpPr>
          <p:spPr>
            <a:xfrm>
              <a:off x="2217322" y="4152694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6A9E8AB-E1CF-0042-B60B-9054F35CAA8C}"/>
                </a:ext>
              </a:extLst>
            </p:cNvPr>
            <p:cNvCxnSpPr>
              <a:cxnSpLocks/>
            </p:cNvCxnSpPr>
            <p:nvPr/>
          </p:nvCxnSpPr>
          <p:spPr>
            <a:xfrm>
              <a:off x="2414092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DA113DD5-138C-E348-86DB-7B43238BE82B}"/>
                </a:ext>
              </a:extLst>
            </p:cNvPr>
            <p:cNvCxnSpPr>
              <a:cxnSpLocks/>
            </p:cNvCxnSpPr>
            <p:nvPr/>
          </p:nvCxnSpPr>
          <p:spPr>
            <a:xfrm>
              <a:off x="25684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DDA8862E-5D97-9248-8C64-22660457BC21}"/>
                </a:ext>
              </a:extLst>
            </p:cNvPr>
            <p:cNvCxnSpPr>
              <a:cxnSpLocks/>
            </p:cNvCxnSpPr>
            <p:nvPr/>
          </p:nvCxnSpPr>
          <p:spPr>
            <a:xfrm>
              <a:off x="27208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0130593A-CEB9-EF4A-AD65-C7350F64690A}"/>
                </a:ext>
              </a:extLst>
            </p:cNvPr>
            <p:cNvCxnSpPr>
              <a:cxnSpLocks/>
            </p:cNvCxnSpPr>
            <p:nvPr/>
          </p:nvCxnSpPr>
          <p:spPr>
            <a:xfrm>
              <a:off x="28732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C81A2C9-8437-8942-BDBA-29FF64DAA8A1}"/>
                </a:ext>
              </a:extLst>
            </p:cNvPr>
            <p:cNvCxnSpPr>
              <a:cxnSpLocks/>
            </p:cNvCxnSpPr>
            <p:nvPr/>
          </p:nvCxnSpPr>
          <p:spPr>
            <a:xfrm>
              <a:off x="30256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088E803-08DC-6340-B03D-F2544CEF36BE}"/>
                </a:ext>
              </a:extLst>
            </p:cNvPr>
            <p:cNvSpPr txBox="1"/>
            <p:nvPr/>
          </p:nvSpPr>
          <p:spPr>
            <a:xfrm>
              <a:off x="2379345" y="4423838"/>
              <a:ext cx="682952" cy="276999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200" b="1" dirty="0" err="1">
                  <a:solidFill>
                    <a:schemeClr val="bg1"/>
                  </a:solidFill>
                  <a:latin typeface="+mj-lt"/>
                </a:rPr>
                <a:t>MySql</a:t>
              </a:r>
              <a:endParaRPr lang="en-IN" sz="1200" b="1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49" name="Rectangle 48">
            <a:extLst>
              <a:ext uri="{FF2B5EF4-FFF2-40B4-BE49-F238E27FC236}">
                <a16:creationId xmlns:a16="http://schemas.microsoft.com/office/drawing/2014/main" id="{0208A58A-B76D-9E48-88C2-6B804307CDAE}"/>
              </a:ext>
            </a:extLst>
          </p:cNvPr>
          <p:cNvSpPr/>
          <p:nvPr/>
        </p:nvSpPr>
        <p:spPr>
          <a:xfrm>
            <a:off x="10812441" y="1621564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Load Balancer Service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891F88B5-53A3-BA41-9B93-8D9401E8CB6E}"/>
              </a:ext>
            </a:extLst>
          </p:cNvPr>
          <p:cNvSpPr/>
          <p:nvPr/>
        </p:nvSpPr>
        <p:spPr>
          <a:xfrm>
            <a:off x="10812441" y="2258635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Deployment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1E9E44B-27B1-3745-B866-6B57E7FA26BD}"/>
              </a:ext>
            </a:extLst>
          </p:cNvPr>
          <p:cNvSpPr/>
          <p:nvPr/>
        </p:nvSpPr>
        <p:spPr>
          <a:xfrm>
            <a:off x="10812441" y="2896209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Environment Variables</a:t>
            </a:r>
          </a:p>
        </p:txBody>
      </p:sp>
      <p:sp>
        <p:nvSpPr>
          <p:cNvPr id="68" name="Title 3">
            <a:extLst>
              <a:ext uri="{FF2B5EF4-FFF2-40B4-BE49-F238E27FC236}">
                <a16:creationId xmlns:a16="http://schemas.microsoft.com/office/drawing/2014/main" id="{087FB075-255E-114B-AD3D-FC1090243533}"/>
              </a:ext>
            </a:extLst>
          </p:cNvPr>
          <p:cNvSpPr txBox="1">
            <a:spLocks/>
          </p:cNvSpPr>
          <p:nvPr/>
        </p:nvSpPr>
        <p:spPr>
          <a:xfrm>
            <a:off x="92729" y="6327164"/>
            <a:ext cx="3064355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800" b="1" dirty="0"/>
              <a:t>AKS Storage</a:t>
            </a:r>
            <a:br>
              <a:rPr lang="en-US" sz="3800" b="1" dirty="0">
                <a:solidFill>
                  <a:srgbClr val="00B050"/>
                </a:solidFill>
              </a:rPr>
            </a:br>
            <a:r>
              <a:rPr lang="en-US" sz="3800" b="1" dirty="0">
                <a:solidFill>
                  <a:srgbClr val="00B050"/>
                </a:solidFill>
              </a:rPr>
              <a:t>Azure Disks</a:t>
            </a: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BCD7CB37-8565-AB4E-AAA6-38C360F380FC}"/>
              </a:ext>
            </a:extLst>
          </p:cNvPr>
          <p:cNvGrpSpPr/>
          <p:nvPr/>
        </p:nvGrpSpPr>
        <p:grpSpPr>
          <a:xfrm>
            <a:off x="380904" y="932531"/>
            <a:ext cx="2061290" cy="644442"/>
            <a:chOff x="7124887" y="2666089"/>
            <a:chExt cx="2061290" cy="644442"/>
          </a:xfrm>
        </p:grpSpPr>
        <p:pic>
          <p:nvPicPr>
            <p:cNvPr id="70" name="Picture 2" descr="User icon">
              <a:extLst>
                <a:ext uri="{FF2B5EF4-FFF2-40B4-BE49-F238E27FC236}">
                  <a16:creationId xmlns:a16="http://schemas.microsoft.com/office/drawing/2014/main" id="{4D5F9FFC-D73A-9749-BF19-8C3A26AD78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4887" y="271734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E4E99C18-430E-D94D-A952-E3AF76F6312D}"/>
                </a:ext>
              </a:extLst>
            </p:cNvPr>
            <p:cNvSpPr/>
            <p:nvPr/>
          </p:nvSpPr>
          <p:spPr>
            <a:xfrm>
              <a:off x="7124888" y="2666089"/>
              <a:ext cx="2061289" cy="644442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72" name="Picture 2" descr="User icon">
              <a:extLst>
                <a:ext uri="{FF2B5EF4-FFF2-40B4-BE49-F238E27FC236}">
                  <a16:creationId xmlns:a16="http://schemas.microsoft.com/office/drawing/2014/main" id="{EEA202E2-888A-024B-B42A-AD1640E4DB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6221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3" name="Picture 2" descr="User icon">
              <a:extLst>
                <a:ext uri="{FF2B5EF4-FFF2-40B4-BE49-F238E27FC236}">
                  <a16:creationId xmlns:a16="http://schemas.microsoft.com/office/drawing/2014/main" id="{008576E5-F319-FE4C-B85B-E4E8F3B9F9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9651" y="2718254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4" name="Picture 2" descr="User icon">
              <a:extLst>
                <a:ext uri="{FF2B5EF4-FFF2-40B4-BE49-F238E27FC236}">
                  <a16:creationId xmlns:a16="http://schemas.microsoft.com/office/drawing/2014/main" id="{C57AFC27-5295-B949-8CEA-2FD5557881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0985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B3A71AE3-6765-6F43-9256-D428D41C5BE0}"/>
              </a:ext>
            </a:extLst>
          </p:cNvPr>
          <p:cNvCxnSpPr>
            <a:cxnSpLocks/>
            <a:stCxn id="74" idx="3"/>
            <a:endCxn id="21" idx="1"/>
          </p:cNvCxnSpPr>
          <p:nvPr/>
        </p:nvCxnSpPr>
        <p:spPr>
          <a:xfrm flipV="1">
            <a:off x="2418336" y="1211217"/>
            <a:ext cx="5175703" cy="37123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06EF7090-82ED-EA48-A831-B79BD9B706F2}"/>
              </a:ext>
            </a:extLst>
          </p:cNvPr>
          <p:cNvSpPr txBox="1"/>
          <p:nvPr/>
        </p:nvSpPr>
        <p:spPr>
          <a:xfrm>
            <a:off x="895003" y="1506614"/>
            <a:ext cx="7654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Users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BF269F52-1D04-904E-BB1B-C4A4A13DF449}"/>
              </a:ext>
            </a:extLst>
          </p:cNvPr>
          <p:cNvSpPr txBox="1"/>
          <p:nvPr/>
        </p:nvSpPr>
        <p:spPr>
          <a:xfrm>
            <a:off x="2418336" y="658895"/>
            <a:ext cx="4910319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>
                <a:latin typeface="Menlo" panose="020B0609030804020204" pitchFamily="49" charset="0"/>
              </a:rPr>
              <a:t>http://&lt;External-IP-from-get-service-output&gt;</a:t>
            </a:r>
          </a:p>
          <a:p>
            <a:endParaRPr lang="en-US" sz="1300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ACF6B7C-0CC9-C244-A0C9-12D228B7C149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9082767" y="1485117"/>
            <a:ext cx="0" cy="228650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E1A44744-5655-D748-88A5-4D46083830FD}"/>
              </a:ext>
            </a:extLst>
          </p:cNvPr>
          <p:cNvCxnSpPr>
            <a:cxnSpLocks/>
          </p:cNvCxnSpPr>
          <p:nvPr/>
        </p:nvCxnSpPr>
        <p:spPr>
          <a:xfrm>
            <a:off x="9101471" y="4104866"/>
            <a:ext cx="0" cy="228650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90B059BF-73E0-4941-951F-EF3AEE8B0F32}"/>
              </a:ext>
            </a:extLst>
          </p:cNvPr>
          <p:cNvCxnSpPr>
            <a:cxnSpLocks/>
          </p:cNvCxnSpPr>
          <p:nvPr/>
        </p:nvCxnSpPr>
        <p:spPr>
          <a:xfrm>
            <a:off x="9101471" y="4718873"/>
            <a:ext cx="0" cy="228650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6465A249-623B-F44F-ABD0-A2A56A63A72C}"/>
              </a:ext>
            </a:extLst>
          </p:cNvPr>
          <p:cNvSpPr txBox="1"/>
          <p:nvPr/>
        </p:nvSpPr>
        <p:spPr>
          <a:xfrm>
            <a:off x="5604275" y="3716700"/>
            <a:ext cx="16077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Azure Disks</a:t>
            </a:r>
          </a:p>
        </p:txBody>
      </p:sp>
      <p:pic>
        <p:nvPicPr>
          <p:cNvPr id="65" name="Graphic 64">
            <a:extLst>
              <a:ext uri="{FF2B5EF4-FFF2-40B4-BE49-F238E27FC236}">
                <a16:creationId xmlns:a16="http://schemas.microsoft.com/office/drawing/2014/main" id="{82F88E00-2787-0545-80AC-0E07DE819F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28802" y="2969633"/>
            <a:ext cx="1955800" cy="1955800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35751F35-3B12-584B-A65D-115D3E62E1AD}"/>
              </a:ext>
            </a:extLst>
          </p:cNvPr>
          <p:cNvSpPr txBox="1"/>
          <p:nvPr/>
        </p:nvSpPr>
        <p:spPr>
          <a:xfrm>
            <a:off x="11368817" y="334538"/>
            <a:ext cx="225863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Azure AKS Cluster</a:t>
            </a:r>
          </a:p>
        </p:txBody>
      </p:sp>
      <p:pic>
        <p:nvPicPr>
          <p:cNvPr id="67" name="Graphic 66">
            <a:extLst>
              <a:ext uri="{FF2B5EF4-FFF2-40B4-BE49-F238E27FC236}">
                <a16:creationId xmlns:a16="http://schemas.microsoft.com/office/drawing/2014/main" id="{FE2503F2-E4D7-5647-81DF-747C3C0BF0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621465" y="324475"/>
            <a:ext cx="869325" cy="869325"/>
          </a:xfrm>
          <a:prstGeom prst="rect">
            <a:avLst/>
          </a:prstGeom>
        </p:spPr>
      </p:pic>
      <p:sp>
        <p:nvSpPr>
          <p:cNvPr id="80" name="Rectangle 79">
            <a:extLst>
              <a:ext uri="{FF2B5EF4-FFF2-40B4-BE49-F238E27FC236}">
                <a16:creationId xmlns:a16="http://schemas.microsoft.com/office/drawing/2014/main" id="{C7B3CCA3-1C59-314F-BB18-0E01876D6144}"/>
              </a:ext>
            </a:extLst>
          </p:cNvPr>
          <p:cNvSpPr/>
          <p:nvPr/>
        </p:nvSpPr>
        <p:spPr>
          <a:xfrm>
            <a:off x="10812441" y="3561108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Init Containers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787C8D25-AE57-5742-82E3-5F5C55FC9649}"/>
              </a:ext>
            </a:extLst>
          </p:cNvPr>
          <p:cNvSpPr/>
          <p:nvPr/>
        </p:nvSpPr>
        <p:spPr>
          <a:xfrm>
            <a:off x="10812441" y="4973209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Environment Variables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6C06BAA9-6424-8C45-9B8B-2D71B6FB8D69}"/>
              </a:ext>
            </a:extLst>
          </p:cNvPr>
          <p:cNvSpPr/>
          <p:nvPr/>
        </p:nvSpPr>
        <p:spPr>
          <a:xfrm>
            <a:off x="10812441" y="5610280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Volumes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8AE1ED3B-2849-644A-929A-CBC418A2A1BE}"/>
              </a:ext>
            </a:extLst>
          </p:cNvPr>
          <p:cNvSpPr/>
          <p:nvPr/>
        </p:nvSpPr>
        <p:spPr>
          <a:xfrm>
            <a:off x="10812441" y="6247854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Volume Mounts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E0FF6C00-F86F-964E-8B80-4F4F30C26D25}"/>
              </a:ext>
            </a:extLst>
          </p:cNvPr>
          <p:cNvSpPr/>
          <p:nvPr/>
        </p:nvSpPr>
        <p:spPr>
          <a:xfrm>
            <a:off x="10812441" y="6927290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ClusterIP</a:t>
            </a:r>
            <a:r>
              <a:rPr lang="en-US" dirty="0">
                <a:solidFill>
                  <a:schemeClr val="tx1"/>
                </a:solidFill>
              </a:rPr>
              <a:t> Service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049DFB1A-EFB9-3646-8A28-7976B1485046}"/>
              </a:ext>
            </a:extLst>
          </p:cNvPr>
          <p:cNvSpPr/>
          <p:nvPr/>
        </p:nvSpPr>
        <p:spPr>
          <a:xfrm>
            <a:off x="3928802" y="4967509"/>
            <a:ext cx="3503213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Storage Class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B15A328A-ECA0-C743-9EFE-1F97081EDDF9}"/>
              </a:ext>
            </a:extLst>
          </p:cNvPr>
          <p:cNvSpPr/>
          <p:nvPr/>
        </p:nvSpPr>
        <p:spPr>
          <a:xfrm>
            <a:off x="3928802" y="5604580"/>
            <a:ext cx="3503213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Persistent Volume Claim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DB23D56A-9C9F-0141-A694-014CCBA77C2C}"/>
              </a:ext>
            </a:extLst>
          </p:cNvPr>
          <p:cNvSpPr/>
          <p:nvPr/>
        </p:nvSpPr>
        <p:spPr>
          <a:xfrm>
            <a:off x="3928802" y="6242154"/>
            <a:ext cx="3503213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Persistent Volumes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C4A54D90-ED5B-3E46-9159-5A7CA19FDA85}"/>
              </a:ext>
            </a:extLst>
          </p:cNvPr>
          <p:cNvSpPr/>
          <p:nvPr/>
        </p:nvSpPr>
        <p:spPr>
          <a:xfrm>
            <a:off x="3928802" y="6921590"/>
            <a:ext cx="3503213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Deployment</a:t>
            </a:r>
          </a:p>
        </p:txBody>
      </p:sp>
      <p:pic>
        <p:nvPicPr>
          <p:cNvPr id="89" name="Google Shape;55;p13">
            <a:extLst>
              <a:ext uri="{FF2B5EF4-FFF2-40B4-BE49-F238E27FC236}">
                <a16:creationId xmlns:a16="http://schemas.microsoft.com/office/drawing/2014/main" id="{458F968C-97A2-754B-A8CE-4A4767345778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016125" y="4976233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55;p13">
            <a:extLst>
              <a:ext uri="{FF2B5EF4-FFF2-40B4-BE49-F238E27FC236}">
                <a16:creationId xmlns:a16="http://schemas.microsoft.com/office/drawing/2014/main" id="{75240C10-768A-064F-B441-E0FAB5DC32EC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013971" y="5599082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55;p13">
            <a:extLst>
              <a:ext uri="{FF2B5EF4-FFF2-40B4-BE49-F238E27FC236}">
                <a16:creationId xmlns:a16="http://schemas.microsoft.com/office/drawing/2014/main" id="{13847A98-FA41-3843-9736-D68384DB7231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013105" y="6247854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55;p13">
            <a:extLst>
              <a:ext uri="{FF2B5EF4-FFF2-40B4-BE49-F238E27FC236}">
                <a16:creationId xmlns:a16="http://schemas.microsoft.com/office/drawing/2014/main" id="{CE4D99ED-A25A-3846-B71E-BFB3AE7611F6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013105" y="6908407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55;p13">
            <a:extLst>
              <a:ext uri="{FF2B5EF4-FFF2-40B4-BE49-F238E27FC236}">
                <a16:creationId xmlns:a16="http://schemas.microsoft.com/office/drawing/2014/main" id="{59B96D1B-6BC3-AF4C-B6C4-7B647654402D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896374" y="4974619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55;p13">
            <a:extLst>
              <a:ext uri="{FF2B5EF4-FFF2-40B4-BE49-F238E27FC236}">
                <a16:creationId xmlns:a16="http://schemas.microsoft.com/office/drawing/2014/main" id="{400E609C-6EC0-6644-B3D5-67EE07458999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894156" y="5611690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55;p13">
            <a:extLst>
              <a:ext uri="{FF2B5EF4-FFF2-40B4-BE49-F238E27FC236}">
                <a16:creationId xmlns:a16="http://schemas.microsoft.com/office/drawing/2014/main" id="{2637D2F1-5833-D041-ABD5-C9FD25C8443A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877218" y="6261851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55;p13">
            <a:extLst>
              <a:ext uri="{FF2B5EF4-FFF2-40B4-BE49-F238E27FC236}">
                <a16:creationId xmlns:a16="http://schemas.microsoft.com/office/drawing/2014/main" id="{327A28F1-8721-9F44-A875-0D862AC4F1A1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902255" y="6907982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55;p13">
            <a:extLst>
              <a:ext uri="{FF2B5EF4-FFF2-40B4-BE49-F238E27FC236}">
                <a16:creationId xmlns:a16="http://schemas.microsoft.com/office/drawing/2014/main" id="{BFDB3510-E135-FB45-87DD-C54F83E0465A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812441" y="1635283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55;p13">
            <a:extLst>
              <a:ext uri="{FF2B5EF4-FFF2-40B4-BE49-F238E27FC236}">
                <a16:creationId xmlns:a16="http://schemas.microsoft.com/office/drawing/2014/main" id="{869666AA-D54E-A143-8F52-0EF7BA409AAF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812441" y="2258132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55;p13">
            <a:extLst>
              <a:ext uri="{FF2B5EF4-FFF2-40B4-BE49-F238E27FC236}">
                <a16:creationId xmlns:a16="http://schemas.microsoft.com/office/drawing/2014/main" id="{6F03F3F3-95AF-4A42-882A-30A244127EAC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798389" y="2905026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55;p13">
            <a:extLst>
              <a:ext uri="{FF2B5EF4-FFF2-40B4-BE49-F238E27FC236}">
                <a16:creationId xmlns:a16="http://schemas.microsoft.com/office/drawing/2014/main" id="{05D81FE3-EB74-784A-A81A-D85B11E95913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798389" y="3568218"/>
            <a:ext cx="472443" cy="461665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Rectangle 100">
            <a:extLst>
              <a:ext uri="{FF2B5EF4-FFF2-40B4-BE49-F238E27FC236}">
                <a16:creationId xmlns:a16="http://schemas.microsoft.com/office/drawing/2014/main" id="{4881E3C4-3829-CC47-A3A6-5DB50859FDC6}"/>
              </a:ext>
            </a:extLst>
          </p:cNvPr>
          <p:cNvSpPr/>
          <p:nvPr/>
        </p:nvSpPr>
        <p:spPr>
          <a:xfrm>
            <a:off x="10787389" y="4278918"/>
            <a:ext cx="3392408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Config Map</a:t>
            </a:r>
          </a:p>
        </p:txBody>
      </p:sp>
      <p:pic>
        <p:nvPicPr>
          <p:cNvPr id="102" name="Google Shape;55;p13">
            <a:extLst>
              <a:ext uri="{FF2B5EF4-FFF2-40B4-BE49-F238E27FC236}">
                <a16:creationId xmlns:a16="http://schemas.microsoft.com/office/drawing/2014/main" id="{DF352EF1-92E2-C04D-A892-7BB5A57C98E7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871692" y="4265735"/>
            <a:ext cx="457500" cy="4616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18781746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826CD7-5501-0847-AF6B-577EAE0A7B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297FC0C-19FC-6B4B-84AB-24B0A8046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2" y="-63522"/>
            <a:ext cx="11147088" cy="1188851"/>
          </a:xfrm>
        </p:spPr>
        <p:txBody>
          <a:bodyPr>
            <a:noAutofit/>
          </a:bodyPr>
          <a:lstStyle/>
          <a:p>
            <a:r>
              <a:rPr lang="en-US" sz="4000" dirty="0"/>
              <a:t>Azure AKS - </a:t>
            </a:r>
            <a:r>
              <a:rPr lang="en-US" sz="4000" dirty="0">
                <a:solidFill>
                  <a:srgbClr val="00B050"/>
                </a:solidFill>
              </a:rPr>
              <a:t>Virtual Nodes Mixed Mode Deployments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3392CA-3801-1A40-A789-F01C82EDE2ED}"/>
              </a:ext>
            </a:extLst>
          </p:cNvPr>
          <p:cNvSpPr/>
          <p:nvPr/>
        </p:nvSpPr>
        <p:spPr>
          <a:xfrm>
            <a:off x="146988" y="979065"/>
            <a:ext cx="14196556" cy="6552120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19A803-5AEB-0741-AB8C-334BE629912E}"/>
              </a:ext>
            </a:extLst>
          </p:cNvPr>
          <p:cNvSpPr txBox="1"/>
          <p:nvPr/>
        </p:nvSpPr>
        <p:spPr>
          <a:xfrm>
            <a:off x="161354" y="954351"/>
            <a:ext cx="182189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5896354-820D-714D-BF9D-A19789849DC1}"/>
              </a:ext>
            </a:extLst>
          </p:cNvPr>
          <p:cNvSpPr/>
          <p:nvPr/>
        </p:nvSpPr>
        <p:spPr>
          <a:xfrm>
            <a:off x="407773" y="1379838"/>
            <a:ext cx="13526436" cy="5851282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3ADAB57-6029-1647-B433-64E016BD76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4452" y="1411170"/>
            <a:ext cx="597357" cy="5973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E02B365-5C8A-1245-9867-5B141313E383}"/>
              </a:ext>
            </a:extLst>
          </p:cNvPr>
          <p:cNvSpPr txBox="1"/>
          <p:nvPr/>
        </p:nvSpPr>
        <p:spPr>
          <a:xfrm>
            <a:off x="1101809" y="1466337"/>
            <a:ext cx="22067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AKS Cluster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81FFEF3-9B8C-D14A-A426-89FCE4EE780B}"/>
              </a:ext>
            </a:extLst>
          </p:cNvPr>
          <p:cNvSpPr/>
          <p:nvPr/>
        </p:nvSpPr>
        <p:spPr>
          <a:xfrm>
            <a:off x="2929121" y="3165914"/>
            <a:ext cx="4197928" cy="332957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E5F14F46-C34B-F349-B40A-BF84FF7278C2}"/>
              </a:ext>
            </a:extLst>
          </p:cNvPr>
          <p:cNvSpPr txBox="1"/>
          <p:nvPr/>
        </p:nvSpPr>
        <p:spPr>
          <a:xfrm>
            <a:off x="4315626" y="6086321"/>
            <a:ext cx="13716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Node Pool</a:t>
            </a:r>
          </a:p>
        </p:txBody>
      </p:sp>
      <p:pic>
        <p:nvPicPr>
          <p:cNvPr id="43" name="Graphic 42">
            <a:extLst>
              <a:ext uri="{FF2B5EF4-FFF2-40B4-BE49-F238E27FC236}">
                <a16:creationId xmlns:a16="http://schemas.microsoft.com/office/drawing/2014/main" id="{79789F8F-274B-B546-8308-9B8BE58E5A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10037" y="5529720"/>
            <a:ext cx="1009232" cy="1113202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CB609973-4BF3-E440-9EAE-6A09E4540590}"/>
              </a:ext>
            </a:extLst>
          </p:cNvPr>
          <p:cNvSpPr txBox="1"/>
          <p:nvPr/>
        </p:nvSpPr>
        <p:spPr>
          <a:xfrm>
            <a:off x="7226949" y="6584789"/>
            <a:ext cx="16171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AKS Cluster </a:t>
            </a:r>
          </a:p>
          <a:p>
            <a:pPr algn="ctr"/>
            <a:r>
              <a:rPr lang="en-US" sz="1800" dirty="0"/>
              <a:t>Control Plane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008E9E0D-00C3-2D43-9C9B-1461111B2EC4}"/>
              </a:ext>
            </a:extLst>
          </p:cNvPr>
          <p:cNvSpPr/>
          <p:nvPr/>
        </p:nvSpPr>
        <p:spPr>
          <a:xfrm>
            <a:off x="9303658" y="3316885"/>
            <a:ext cx="3544414" cy="259186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27CEA9A-7C69-934C-A1EC-6E3C97FC1094}"/>
              </a:ext>
            </a:extLst>
          </p:cNvPr>
          <p:cNvSpPr txBox="1"/>
          <p:nvPr/>
        </p:nvSpPr>
        <p:spPr>
          <a:xfrm>
            <a:off x="10390036" y="5485309"/>
            <a:ext cx="163217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Virtual Node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5BB0DA6-1B2A-2C49-82B5-CD1470D7F424}"/>
              </a:ext>
            </a:extLst>
          </p:cNvPr>
          <p:cNvSpPr/>
          <p:nvPr/>
        </p:nvSpPr>
        <p:spPr>
          <a:xfrm>
            <a:off x="9154154" y="3165914"/>
            <a:ext cx="3926093" cy="3275161"/>
          </a:xfrm>
          <a:prstGeom prst="rect">
            <a:avLst/>
          </a:prstGeom>
          <a:noFill/>
          <a:ln w="50800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0851197-1151-D040-A7D3-41C5E1300009}"/>
              </a:ext>
            </a:extLst>
          </p:cNvPr>
          <p:cNvSpPr txBox="1"/>
          <p:nvPr/>
        </p:nvSpPr>
        <p:spPr>
          <a:xfrm>
            <a:off x="9375624" y="5974847"/>
            <a:ext cx="364657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Container Instance - ACI</a:t>
            </a:r>
          </a:p>
        </p:txBody>
      </p:sp>
      <p:pic>
        <p:nvPicPr>
          <p:cNvPr id="71" name="Graphic 70">
            <a:extLst>
              <a:ext uri="{FF2B5EF4-FFF2-40B4-BE49-F238E27FC236}">
                <a16:creationId xmlns:a16="http://schemas.microsoft.com/office/drawing/2014/main" id="{ABBE6D07-E4AE-2642-B42C-7336EC357D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722663" y="913869"/>
            <a:ext cx="942737" cy="942737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F52E7E98-C9D3-584C-9BCA-65D9C06E3F56}"/>
              </a:ext>
            </a:extLst>
          </p:cNvPr>
          <p:cNvSpPr txBox="1"/>
          <p:nvPr/>
        </p:nvSpPr>
        <p:spPr>
          <a:xfrm>
            <a:off x="12728271" y="1600507"/>
            <a:ext cx="9460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VNET1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EF65113-2DE6-F54D-A928-BFDAAD5CD027}"/>
              </a:ext>
            </a:extLst>
          </p:cNvPr>
          <p:cNvSpPr/>
          <p:nvPr/>
        </p:nvSpPr>
        <p:spPr>
          <a:xfrm>
            <a:off x="8848422" y="2959393"/>
            <a:ext cx="4561568" cy="4005489"/>
          </a:xfrm>
          <a:prstGeom prst="rect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418143D-FB7D-C541-8708-A318BC465AB2}"/>
              </a:ext>
            </a:extLst>
          </p:cNvPr>
          <p:cNvSpPr txBox="1"/>
          <p:nvPr/>
        </p:nvSpPr>
        <p:spPr>
          <a:xfrm>
            <a:off x="9892732" y="6556456"/>
            <a:ext cx="293548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Subnet: virtual-node-</a:t>
            </a:r>
            <a:r>
              <a:rPr lang="en-US" dirty="0" err="1"/>
              <a:t>aci</a:t>
            </a:r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ADF0481-1FB7-0D4E-BB10-999625074148}"/>
              </a:ext>
            </a:extLst>
          </p:cNvPr>
          <p:cNvSpPr/>
          <p:nvPr/>
        </p:nvSpPr>
        <p:spPr>
          <a:xfrm>
            <a:off x="2708307" y="2920890"/>
            <a:ext cx="4561568" cy="4005489"/>
          </a:xfrm>
          <a:prstGeom prst="rect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47B89AC-4B98-794A-A3AD-A3961B647CE7}"/>
              </a:ext>
            </a:extLst>
          </p:cNvPr>
          <p:cNvSpPr txBox="1"/>
          <p:nvPr/>
        </p:nvSpPr>
        <p:spPr>
          <a:xfrm>
            <a:off x="3898076" y="6503676"/>
            <a:ext cx="193841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Subnet: default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3C8C3A4-4DDB-344C-9DAC-6E0EAC83020F}"/>
              </a:ext>
            </a:extLst>
          </p:cNvPr>
          <p:cNvSpPr/>
          <p:nvPr/>
        </p:nvSpPr>
        <p:spPr>
          <a:xfrm>
            <a:off x="3178503" y="3443245"/>
            <a:ext cx="3686075" cy="263489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20CC054-6C94-B749-A629-3A389896008C}"/>
              </a:ext>
            </a:extLst>
          </p:cNvPr>
          <p:cNvSpPr txBox="1"/>
          <p:nvPr/>
        </p:nvSpPr>
        <p:spPr>
          <a:xfrm>
            <a:off x="3969953" y="5698732"/>
            <a:ext cx="221464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AKS Worker Node</a:t>
            </a:r>
          </a:p>
        </p:txBody>
      </p:sp>
      <p:pic>
        <p:nvPicPr>
          <p:cNvPr id="67" name="Google Shape;637;p35">
            <a:extLst>
              <a:ext uri="{FF2B5EF4-FFF2-40B4-BE49-F238E27FC236}">
                <a16:creationId xmlns:a16="http://schemas.microsoft.com/office/drawing/2014/main" id="{BB040DF6-2823-D043-BCE3-AB84E14062A1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01259" y="3698830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Rectangle 67">
            <a:extLst>
              <a:ext uri="{FF2B5EF4-FFF2-40B4-BE49-F238E27FC236}">
                <a16:creationId xmlns:a16="http://schemas.microsoft.com/office/drawing/2014/main" id="{B1730EA0-0C86-8846-8098-C98F4A3CFE73}"/>
              </a:ext>
            </a:extLst>
          </p:cNvPr>
          <p:cNvSpPr/>
          <p:nvPr/>
        </p:nvSpPr>
        <p:spPr>
          <a:xfrm>
            <a:off x="4238768" y="3647191"/>
            <a:ext cx="1525373" cy="1370509"/>
          </a:xfrm>
          <a:prstGeom prst="rect">
            <a:avLst/>
          </a:prstGeom>
          <a:noFill/>
          <a:ln w="412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AA4B7B4-4069-9C41-98C2-5FF1D5F60F1B}"/>
              </a:ext>
            </a:extLst>
          </p:cNvPr>
          <p:cNvSpPr txBox="1"/>
          <p:nvPr/>
        </p:nvSpPr>
        <p:spPr>
          <a:xfrm>
            <a:off x="4389761" y="4680226"/>
            <a:ext cx="1255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MySQL Pod</a:t>
            </a:r>
          </a:p>
        </p:txBody>
      </p:sp>
      <p:pic>
        <p:nvPicPr>
          <p:cNvPr id="72" name="Google Shape;637;p35">
            <a:extLst>
              <a:ext uri="{FF2B5EF4-FFF2-40B4-BE49-F238E27FC236}">
                <a16:creationId xmlns:a16="http://schemas.microsoft.com/office/drawing/2014/main" id="{36EB15A9-0CCA-1047-BF93-D1F82067AFD0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590742" y="3763130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Rectangle 73">
            <a:extLst>
              <a:ext uri="{FF2B5EF4-FFF2-40B4-BE49-F238E27FC236}">
                <a16:creationId xmlns:a16="http://schemas.microsoft.com/office/drawing/2014/main" id="{EC18ADF2-BC65-AF4E-8B8A-9FC179020837}"/>
              </a:ext>
            </a:extLst>
          </p:cNvPr>
          <p:cNvSpPr/>
          <p:nvPr/>
        </p:nvSpPr>
        <p:spPr>
          <a:xfrm>
            <a:off x="10328251" y="3711491"/>
            <a:ext cx="1525373" cy="1370509"/>
          </a:xfrm>
          <a:prstGeom prst="rect">
            <a:avLst/>
          </a:prstGeom>
          <a:noFill/>
          <a:ln w="412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68016352-CFB9-874D-AEF2-CBE35857DE23}"/>
              </a:ext>
            </a:extLst>
          </p:cNvPr>
          <p:cNvSpPr txBox="1"/>
          <p:nvPr/>
        </p:nvSpPr>
        <p:spPr>
          <a:xfrm>
            <a:off x="10274207" y="4731834"/>
            <a:ext cx="1633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/>
              <a:t>Usermgmt</a:t>
            </a:r>
            <a:r>
              <a:rPr lang="en-US" sz="1800" dirty="0"/>
              <a:t>  Pod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70348FAC-DF35-B94E-BF4C-9235517B739F}"/>
              </a:ext>
            </a:extLst>
          </p:cNvPr>
          <p:cNvSpPr/>
          <p:nvPr/>
        </p:nvSpPr>
        <p:spPr>
          <a:xfrm>
            <a:off x="2753632" y="2007381"/>
            <a:ext cx="4561568" cy="702038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MySQL  Cluster IP Service</a:t>
            </a:r>
          </a:p>
        </p:txBody>
      </p:sp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9C756A74-19A7-C042-BC36-003BF6CA3EF8}"/>
              </a:ext>
            </a:extLst>
          </p:cNvPr>
          <p:cNvSpPr/>
          <p:nvPr/>
        </p:nvSpPr>
        <p:spPr>
          <a:xfrm>
            <a:off x="8795081" y="1997690"/>
            <a:ext cx="4561568" cy="702038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 err="1"/>
              <a:t>UserMgmt</a:t>
            </a:r>
            <a:r>
              <a:rPr lang="en-US" dirty="0"/>
              <a:t> </a:t>
            </a:r>
            <a:r>
              <a:rPr lang="en-US" dirty="0" err="1"/>
              <a:t>LoadBalancer</a:t>
            </a:r>
            <a:r>
              <a:rPr lang="en-US" dirty="0"/>
              <a:t> Service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6F56F78-F6D9-3B46-9EB1-6363E9936309}"/>
              </a:ext>
            </a:extLst>
          </p:cNvPr>
          <p:cNvCxnSpPr>
            <a:cxnSpLocks/>
            <a:stCxn id="76" idx="2"/>
            <a:endCxn id="72" idx="0"/>
          </p:cNvCxnSpPr>
          <p:nvPr/>
        </p:nvCxnSpPr>
        <p:spPr>
          <a:xfrm flipH="1">
            <a:off x="11070585" y="2699728"/>
            <a:ext cx="5280" cy="1063402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958D2F15-B303-AA46-9934-0BFD0060DB23}"/>
              </a:ext>
            </a:extLst>
          </p:cNvPr>
          <p:cNvCxnSpPr>
            <a:cxnSpLocks/>
            <a:stCxn id="72" idx="1"/>
            <a:endCxn id="12" idx="3"/>
          </p:cNvCxnSpPr>
          <p:nvPr/>
        </p:nvCxnSpPr>
        <p:spPr>
          <a:xfrm rot="10800000">
            <a:off x="7315200" y="2358400"/>
            <a:ext cx="3275542" cy="1884570"/>
          </a:xfrm>
          <a:prstGeom prst="bentConnector3">
            <a:avLst>
              <a:gd name="adj1" fmla="val 60940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D033B025-E1A9-8D4D-9C3E-38077224D363}"/>
              </a:ext>
            </a:extLst>
          </p:cNvPr>
          <p:cNvCxnSpPr>
            <a:cxnSpLocks/>
            <a:stCxn id="12" idx="2"/>
            <a:endCxn id="67" idx="0"/>
          </p:cNvCxnSpPr>
          <p:nvPr/>
        </p:nvCxnSpPr>
        <p:spPr>
          <a:xfrm flipH="1">
            <a:off x="4981102" y="2709419"/>
            <a:ext cx="53314" cy="989411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59DB8E73-9FEF-D54C-9155-4A8B8FC9CFCE}"/>
              </a:ext>
            </a:extLst>
          </p:cNvPr>
          <p:cNvCxnSpPr>
            <a:cxnSpLocks/>
          </p:cNvCxnSpPr>
          <p:nvPr/>
        </p:nvCxnSpPr>
        <p:spPr>
          <a:xfrm rot="10800000">
            <a:off x="7269875" y="4960706"/>
            <a:ext cx="757134" cy="655514"/>
          </a:xfrm>
          <a:prstGeom prst="bentConnector3">
            <a:avLst>
              <a:gd name="adj1" fmla="val 2671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Elbow Connector 26">
            <a:extLst>
              <a:ext uri="{FF2B5EF4-FFF2-40B4-BE49-F238E27FC236}">
                <a16:creationId xmlns:a16="http://schemas.microsoft.com/office/drawing/2014/main" id="{465BC299-E49F-0143-A517-160816CC3BD6}"/>
              </a:ext>
            </a:extLst>
          </p:cNvPr>
          <p:cNvCxnSpPr>
            <a:stCxn id="43" idx="0"/>
            <a:endCxn id="39" idx="1"/>
          </p:cNvCxnSpPr>
          <p:nvPr/>
        </p:nvCxnSpPr>
        <p:spPr>
          <a:xfrm rot="5400000" flipH="1" flipV="1">
            <a:off x="8147746" y="4829045"/>
            <a:ext cx="567582" cy="833769"/>
          </a:xfrm>
          <a:prstGeom prst="bentConnector2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Graphic 30" descr="User">
            <a:extLst>
              <a:ext uri="{FF2B5EF4-FFF2-40B4-BE49-F238E27FC236}">
                <a16:creationId xmlns:a16="http://schemas.microsoft.com/office/drawing/2014/main" id="{393093C4-8F86-8246-B0D9-5949CD0D34A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763778" y="-37169"/>
            <a:ext cx="914400" cy="914400"/>
          </a:xfrm>
          <a:prstGeom prst="rect">
            <a:avLst/>
          </a:prstGeom>
        </p:spPr>
      </p:pic>
      <p:pic>
        <p:nvPicPr>
          <p:cNvPr id="79" name="Graphic 78" descr="User">
            <a:extLst>
              <a:ext uri="{FF2B5EF4-FFF2-40B4-BE49-F238E27FC236}">
                <a16:creationId xmlns:a16="http://schemas.microsoft.com/office/drawing/2014/main" id="{05A48BDF-13E3-254A-BC6D-0FE5281CCDA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654333" y="-19498"/>
            <a:ext cx="914400" cy="914400"/>
          </a:xfrm>
          <a:prstGeom prst="rect">
            <a:avLst/>
          </a:prstGeom>
        </p:spPr>
      </p:pic>
      <p:pic>
        <p:nvPicPr>
          <p:cNvPr id="80" name="Graphic 79" descr="User">
            <a:extLst>
              <a:ext uri="{FF2B5EF4-FFF2-40B4-BE49-F238E27FC236}">
                <a16:creationId xmlns:a16="http://schemas.microsoft.com/office/drawing/2014/main" id="{21706E0C-36DF-CD4C-8B70-A6B2F5FD0E9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542023" y="-15773"/>
            <a:ext cx="914400" cy="914400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id="{69A512A6-CB48-914E-8EDF-90F339108933}"/>
              </a:ext>
            </a:extLst>
          </p:cNvPr>
          <p:cNvSpPr txBox="1"/>
          <p:nvPr/>
        </p:nvSpPr>
        <p:spPr>
          <a:xfrm>
            <a:off x="576340" y="6756510"/>
            <a:ext cx="16077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Azure Disks</a:t>
            </a:r>
          </a:p>
        </p:txBody>
      </p:sp>
      <p:pic>
        <p:nvPicPr>
          <p:cNvPr id="82" name="Graphic 81">
            <a:extLst>
              <a:ext uri="{FF2B5EF4-FFF2-40B4-BE49-F238E27FC236}">
                <a16:creationId xmlns:a16="http://schemas.microsoft.com/office/drawing/2014/main" id="{C278244F-25CF-DC4A-9EAB-FD72C8C3ED0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77990" y="5562591"/>
            <a:ext cx="1402291" cy="1402291"/>
          </a:xfrm>
          <a:prstGeom prst="rect">
            <a:avLst/>
          </a:prstGeom>
        </p:spPr>
      </p:pic>
      <p:cxnSp>
        <p:nvCxnSpPr>
          <p:cNvPr id="37" name="Elbow Connector 36">
            <a:extLst>
              <a:ext uri="{FF2B5EF4-FFF2-40B4-BE49-F238E27FC236}">
                <a16:creationId xmlns:a16="http://schemas.microsoft.com/office/drawing/2014/main" id="{15A403E0-1915-3F4D-8C40-0D57ACB4802F}"/>
              </a:ext>
            </a:extLst>
          </p:cNvPr>
          <p:cNvCxnSpPr>
            <a:endCxn id="82" idx="0"/>
          </p:cNvCxnSpPr>
          <p:nvPr/>
        </p:nvCxnSpPr>
        <p:spPr>
          <a:xfrm rot="10800000" flipV="1">
            <a:off x="1279137" y="4353921"/>
            <a:ext cx="3147265" cy="1208670"/>
          </a:xfrm>
          <a:prstGeom prst="bentConnector2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Elbow Connector 89">
            <a:extLst>
              <a:ext uri="{FF2B5EF4-FFF2-40B4-BE49-F238E27FC236}">
                <a16:creationId xmlns:a16="http://schemas.microsoft.com/office/drawing/2014/main" id="{CD18AC7C-6394-314F-835A-5A1582983158}"/>
              </a:ext>
            </a:extLst>
          </p:cNvPr>
          <p:cNvCxnSpPr>
            <a:cxnSpLocks/>
            <a:stCxn id="31" idx="1"/>
            <a:endCxn id="76" idx="0"/>
          </p:cNvCxnSpPr>
          <p:nvPr/>
        </p:nvCxnSpPr>
        <p:spPr>
          <a:xfrm rot="10800000" flipV="1">
            <a:off x="11075866" y="420030"/>
            <a:ext cx="687913" cy="1577659"/>
          </a:xfrm>
          <a:prstGeom prst="bentConnector2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1" name="Google Shape;107;p16">
            <a:extLst>
              <a:ext uri="{FF2B5EF4-FFF2-40B4-BE49-F238E27FC236}">
                <a16:creationId xmlns:a16="http://schemas.microsoft.com/office/drawing/2014/main" id="{1846BEA2-575D-4B4C-ABD4-E14869A75382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739610" y="5102275"/>
            <a:ext cx="599803" cy="59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108;p16">
            <a:extLst>
              <a:ext uri="{FF2B5EF4-FFF2-40B4-BE49-F238E27FC236}">
                <a16:creationId xmlns:a16="http://schemas.microsoft.com/office/drawing/2014/main" id="{77F2EA11-0BD4-9B49-8DEE-5F532FCD28AC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010320" y="5124801"/>
            <a:ext cx="599800" cy="59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109;p16">
            <a:extLst>
              <a:ext uri="{FF2B5EF4-FFF2-40B4-BE49-F238E27FC236}">
                <a16:creationId xmlns:a16="http://schemas.microsoft.com/office/drawing/2014/main" id="{E97A3F31-FC70-6D43-858B-A72CB264271F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3306040" y="5129342"/>
            <a:ext cx="599800" cy="59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89;p15">
            <a:extLst>
              <a:ext uri="{FF2B5EF4-FFF2-40B4-BE49-F238E27FC236}">
                <a16:creationId xmlns:a16="http://schemas.microsoft.com/office/drawing/2014/main" id="{1FE4C00D-5406-884D-ADA9-523EDCD95F4A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6110616" y="3533568"/>
            <a:ext cx="599803" cy="59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89;p15">
            <a:extLst>
              <a:ext uri="{FF2B5EF4-FFF2-40B4-BE49-F238E27FC236}">
                <a16:creationId xmlns:a16="http://schemas.microsoft.com/office/drawing/2014/main" id="{AC4FD452-92A0-4041-A3D7-FD336C5E0FA4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2133338" y="3386264"/>
            <a:ext cx="599803" cy="59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126;p17">
            <a:extLst>
              <a:ext uri="{FF2B5EF4-FFF2-40B4-BE49-F238E27FC236}">
                <a16:creationId xmlns:a16="http://schemas.microsoft.com/office/drawing/2014/main" id="{BF90ECE7-6958-7942-A956-7F2013D1C1F5}"/>
              </a:ext>
            </a:extLst>
          </p:cNvPr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2879587" y="2043547"/>
            <a:ext cx="597831" cy="59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126;p17">
            <a:extLst>
              <a:ext uri="{FF2B5EF4-FFF2-40B4-BE49-F238E27FC236}">
                <a16:creationId xmlns:a16="http://schemas.microsoft.com/office/drawing/2014/main" id="{AA2D1983-5440-C34F-9B6C-0BE59BB58CE6}"/>
              </a:ext>
            </a:extLst>
          </p:cNvPr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8862148" y="2049966"/>
            <a:ext cx="597831" cy="59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70;p19">
            <a:extLst>
              <a:ext uri="{FF2B5EF4-FFF2-40B4-BE49-F238E27FC236}">
                <a16:creationId xmlns:a16="http://schemas.microsoft.com/office/drawing/2014/main" id="{2FE33462-7F7C-A144-9D8C-C1C5918D6C33}"/>
              </a:ext>
            </a:extLst>
          </p:cNvPr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5450638" y="5095191"/>
            <a:ext cx="597600" cy="59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71;p19">
            <a:extLst>
              <a:ext uri="{FF2B5EF4-FFF2-40B4-BE49-F238E27FC236}">
                <a16:creationId xmlns:a16="http://schemas.microsoft.com/office/drawing/2014/main" id="{E41B7024-8DED-FA42-848D-E322CB4DFDDB}"/>
              </a:ext>
            </a:extLst>
          </p:cNvPr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6153204" y="5112967"/>
            <a:ext cx="597600" cy="597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02841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3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0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8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4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9" grpId="0"/>
      <p:bldP spid="16" grpId="0" animBg="1"/>
      <p:bldP spid="78" grpId="0"/>
      <p:bldP spid="44" grpId="0"/>
      <p:bldP spid="52" grpId="0" animBg="1"/>
      <p:bldP spid="53" grpId="0"/>
      <p:bldP spid="3" grpId="0" animBg="1"/>
      <p:bldP spid="54" grpId="0"/>
      <p:bldP spid="73" grpId="0"/>
      <p:bldP spid="39" grpId="0" animBg="1"/>
      <p:bldP spid="42" grpId="0"/>
      <p:bldP spid="45" grpId="0" animBg="1"/>
      <p:bldP spid="46" grpId="0"/>
      <p:bldP spid="10" grpId="0" animBg="1"/>
      <p:bldP spid="48" grpId="0"/>
      <p:bldP spid="68" grpId="0" animBg="1"/>
      <p:bldP spid="69" grpId="0"/>
      <p:bldP spid="74" grpId="0" animBg="1"/>
      <p:bldP spid="75" grpId="0"/>
      <p:bldP spid="12" grpId="0" animBg="1"/>
      <p:bldP spid="76" grpId="0" animBg="1"/>
      <p:bldP spid="81" grpId="0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5202" y="2193243"/>
            <a:ext cx="3675198" cy="35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6677" y="2397634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70C0"/>
                </a:solidFill>
              </a:rPr>
              <a:t>Azure Container Registry (ACR)</a:t>
            </a:r>
          </a:p>
          <a:p>
            <a:pPr marL="0" indent="0" algn="ctr">
              <a:buNone/>
            </a:pPr>
            <a:endParaRPr lang="en-US" sz="6500" b="1" dirty="0">
              <a:solidFill>
                <a:srgbClr val="00B050"/>
              </a:solidFill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205A956-1A7D-F547-826E-6857A23251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9170" y="2430570"/>
            <a:ext cx="3368459" cy="3368459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70475D78-10F2-F445-9DB5-B024BA3ED6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064984" y="85792"/>
            <a:ext cx="2174086" cy="2174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7299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6757" y="1756402"/>
            <a:ext cx="4858736" cy="4716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8273" y="2899123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Kubernetes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Architecture</a:t>
            </a:r>
          </a:p>
        </p:txBody>
      </p:sp>
    </p:spTree>
    <p:extLst>
      <p:ext uri="{BB962C8B-B14F-4D97-AF65-F5344CB8AC3E}">
        <p14:creationId xmlns:p14="http://schemas.microsoft.com/office/powerpoint/2010/main" val="3207347478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566ED50-813E-1E45-8CA0-34417D7064E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C8585B-7334-EE46-943F-7E47A68565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IN" dirty="0"/>
              <a:t>Azure Container Registry is a </a:t>
            </a:r>
            <a:r>
              <a:rPr lang="en-IN" dirty="0">
                <a:solidFill>
                  <a:srgbClr val="0070C0"/>
                </a:solidFill>
              </a:rPr>
              <a:t>managed, private Docker registry </a:t>
            </a:r>
            <a:r>
              <a:rPr lang="en-IN" dirty="0"/>
              <a:t>service </a:t>
            </a:r>
          </a:p>
          <a:p>
            <a:r>
              <a:rPr lang="en-IN" dirty="0"/>
              <a:t>We can </a:t>
            </a:r>
            <a:r>
              <a:rPr lang="en-IN" dirty="0">
                <a:solidFill>
                  <a:srgbClr val="0070C0"/>
                </a:solidFill>
              </a:rPr>
              <a:t>create and maintain</a:t>
            </a:r>
            <a:r>
              <a:rPr lang="en-IN" dirty="0"/>
              <a:t> Azure container registries to store and manage our  private Docker container images.</a:t>
            </a:r>
          </a:p>
          <a:p>
            <a:r>
              <a:rPr lang="en-US" dirty="0"/>
              <a:t>With ACR, we can simplify our </a:t>
            </a:r>
            <a:r>
              <a:rPr lang="en-US" dirty="0">
                <a:solidFill>
                  <a:srgbClr val="0070C0"/>
                </a:solidFill>
              </a:rPr>
              <a:t>container lifecycle management</a:t>
            </a:r>
            <a:r>
              <a:rPr lang="en-US" dirty="0"/>
              <a:t>.</a:t>
            </a:r>
          </a:p>
          <a:p>
            <a:r>
              <a:rPr lang="en-US" dirty="0">
                <a:solidFill>
                  <a:srgbClr val="0070C0"/>
                </a:solidFill>
              </a:rPr>
              <a:t>Geo-replication</a:t>
            </a:r>
            <a:r>
              <a:rPr lang="en-US" dirty="0"/>
              <a:t> to efficiently manage a single registry across multiple regions</a:t>
            </a:r>
          </a:p>
          <a:p>
            <a:r>
              <a:rPr lang="en-US" dirty="0">
                <a:solidFill>
                  <a:srgbClr val="0070C0"/>
                </a:solidFill>
              </a:rPr>
              <a:t>Automated container building </a:t>
            </a:r>
            <a:r>
              <a:rPr lang="en-US" dirty="0"/>
              <a:t>and patching including base image updates and task scheduling</a:t>
            </a:r>
          </a:p>
          <a:p>
            <a:r>
              <a:rPr lang="en-US" dirty="0">
                <a:solidFill>
                  <a:srgbClr val="0070C0"/>
                </a:solidFill>
              </a:rPr>
              <a:t>Integrated security </a:t>
            </a:r>
            <a:r>
              <a:rPr lang="en-US" dirty="0"/>
              <a:t>with Azure Active Directory (Azure AD) authentication, role-based access control, </a:t>
            </a:r>
            <a:r>
              <a:rPr lang="en-US" dirty="0">
                <a:solidFill>
                  <a:srgbClr val="0070C0"/>
                </a:solidFill>
              </a:rPr>
              <a:t>Docker Content Trust </a:t>
            </a:r>
            <a:r>
              <a:rPr lang="en-US" dirty="0"/>
              <a:t>and virtual network integration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54E73A3-EAE9-8B4F-ABD4-F74AD3133C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711" y="269962"/>
            <a:ext cx="12618720" cy="1188851"/>
          </a:xfrm>
        </p:spPr>
        <p:txBody>
          <a:bodyPr/>
          <a:lstStyle/>
          <a:p>
            <a:r>
              <a:rPr lang="en-US" dirty="0"/>
              <a:t>Azure Container Registry - </a:t>
            </a:r>
            <a:r>
              <a:rPr lang="en-US" dirty="0">
                <a:solidFill>
                  <a:srgbClr val="00B050"/>
                </a:solidFill>
              </a:rPr>
              <a:t>Introduction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DBA3E855-4625-684D-BCE1-360688439B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292789" y="0"/>
            <a:ext cx="2174086" cy="2174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109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826CD7-5501-0847-AF6B-577EAE0A7B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3392CA-3801-1A40-A789-F01C82EDE2ED}"/>
              </a:ext>
            </a:extLst>
          </p:cNvPr>
          <p:cNvSpPr/>
          <p:nvPr/>
        </p:nvSpPr>
        <p:spPr>
          <a:xfrm>
            <a:off x="2171700" y="1566015"/>
            <a:ext cx="11471307" cy="5654158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19A803-5AEB-0741-AB8C-334BE629912E}"/>
              </a:ext>
            </a:extLst>
          </p:cNvPr>
          <p:cNvSpPr txBox="1"/>
          <p:nvPr/>
        </p:nvSpPr>
        <p:spPr>
          <a:xfrm>
            <a:off x="2171700" y="1555798"/>
            <a:ext cx="16843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5896354-820D-714D-BF9D-A19789849DC1}"/>
              </a:ext>
            </a:extLst>
          </p:cNvPr>
          <p:cNvSpPr/>
          <p:nvPr/>
        </p:nvSpPr>
        <p:spPr>
          <a:xfrm>
            <a:off x="5245100" y="2004574"/>
            <a:ext cx="8029466" cy="4974299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3ADAB57-6029-1647-B433-64E016BD76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91474" y="2045997"/>
            <a:ext cx="597357" cy="5973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E02B365-5C8A-1245-9867-5B141313E383}"/>
              </a:ext>
            </a:extLst>
          </p:cNvPr>
          <p:cNvSpPr txBox="1"/>
          <p:nvPr/>
        </p:nvSpPr>
        <p:spPr>
          <a:xfrm>
            <a:off x="5888831" y="2101164"/>
            <a:ext cx="22067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AKS Cluster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1AA1B307-9A22-5C49-9E9A-FD8A1B9E2E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30367" y="5391716"/>
            <a:ext cx="1036009" cy="1036009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D72AC1DC-BEEB-C644-B48B-5E8E174A53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73926" y="5389934"/>
            <a:ext cx="1036009" cy="103600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1CB11EC-8DF7-E542-BDA9-ACD664875F3C}"/>
              </a:ext>
            </a:extLst>
          </p:cNvPr>
          <p:cNvSpPr txBox="1"/>
          <p:nvPr/>
        </p:nvSpPr>
        <p:spPr>
          <a:xfrm>
            <a:off x="2310838" y="6366830"/>
            <a:ext cx="9797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Public IP</a:t>
            </a:r>
          </a:p>
          <a:p>
            <a:r>
              <a:rPr lang="en-US" sz="1800" dirty="0"/>
              <a:t>App1 LB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4868FF-9A9C-BD43-9F19-C3EA26273C39}"/>
              </a:ext>
            </a:extLst>
          </p:cNvPr>
          <p:cNvSpPr txBox="1"/>
          <p:nvPr/>
        </p:nvSpPr>
        <p:spPr>
          <a:xfrm>
            <a:off x="3741162" y="6507145"/>
            <a:ext cx="15039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AKS </a:t>
            </a:r>
          </a:p>
          <a:p>
            <a:pPr algn="ctr"/>
            <a:r>
              <a:rPr lang="en-US" sz="1800" dirty="0"/>
              <a:t>Load Balancer</a:t>
            </a:r>
          </a:p>
        </p:txBody>
      </p:sp>
      <p:pic>
        <p:nvPicPr>
          <p:cNvPr id="38" name="Graphic 37" descr="User">
            <a:extLst>
              <a:ext uri="{FF2B5EF4-FFF2-40B4-BE49-F238E27FC236}">
                <a16:creationId xmlns:a16="http://schemas.microsoft.com/office/drawing/2014/main" id="{78AC40BA-83BA-C746-B197-5E56402D926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1248" y="5389934"/>
            <a:ext cx="914400" cy="914400"/>
          </a:xfrm>
          <a:prstGeom prst="rect">
            <a:avLst/>
          </a:prstGeom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9DC1939-0B8E-9243-A332-1398BBE5B88D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987393" y="5907939"/>
            <a:ext cx="1386533" cy="14085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888751CC-6981-1644-9880-8D335D112E58}"/>
              </a:ext>
            </a:extLst>
          </p:cNvPr>
          <p:cNvSpPr txBox="1"/>
          <p:nvPr/>
        </p:nvSpPr>
        <p:spPr>
          <a:xfrm>
            <a:off x="187126" y="6249934"/>
            <a:ext cx="70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Users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2181CBE-AB6F-0E44-8CBB-D077372DC271}"/>
              </a:ext>
            </a:extLst>
          </p:cNvPr>
          <p:cNvCxnSpPr>
            <a:cxnSpLocks/>
            <a:stCxn id="13" idx="3"/>
            <a:endCxn id="11" idx="1"/>
          </p:cNvCxnSpPr>
          <p:nvPr/>
        </p:nvCxnSpPr>
        <p:spPr>
          <a:xfrm>
            <a:off x="3409935" y="5907939"/>
            <a:ext cx="620432" cy="178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AECE558-665D-0041-900F-4F65DE840CAE}"/>
              </a:ext>
            </a:extLst>
          </p:cNvPr>
          <p:cNvCxnSpPr>
            <a:cxnSpLocks/>
            <a:stCxn id="11" idx="3"/>
            <a:endCxn id="60" idx="1"/>
          </p:cNvCxnSpPr>
          <p:nvPr/>
        </p:nvCxnSpPr>
        <p:spPr>
          <a:xfrm flipV="1">
            <a:off x="5066376" y="5873121"/>
            <a:ext cx="3333865" cy="3660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C527E643-B12E-2040-A5FB-9EF6DADB0393}"/>
              </a:ext>
            </a:extLst>
          </p:cNvPr>
          <p:cNvSpPr/>
          <p:nvPr/>
        </p:nvSpPr>
        <p:spPr>
          <a:xfrm>
            <a:off x="8400241" y="5028754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0" name="Google Shape;660;p35">
            <a:extLst>
              <a:ext uri="{FF2B5EF4-FFF2-40B4-BE49-F238E27FC236}">
                <a16:creationId xmlns:a16="http://schemas.microsoft.com/office/drawing/2014/main" id="{D66C3FA6-C9EA-E64D-83D2-975F3204B846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400241" y="5394861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37;p35">
            <a:extLst>
              <a:ext uri="{FF2B5EF4-FFF2-40B4-BE49-F238E27FC236}">
                <a16:creationId xmlns:a16="http://schemas.microsoft.com/office/drawing/2014/main" id="{845DE65D-3C81-944A-B815-81493A6BD492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9640721" y="5383044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38;p35">
            <a:extLst>
              <a:ext uri="{FF2B5EF4-FFF2-40B4-BE49-F238E27FC236}">
                <a16:creationId xmlns:a16="http://schemas.microsoft.com/office/drawing/2014/main" id="{A75D0226-CC3E-3447-B97F-8E054A542305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0868654" y="5344880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4E523F13-3925-EB48-BFCB-4B38FF34D0E6}"/>
              </a:ext>
            </a:extLst>
          </p:cNvPr>
          <p:cNvCxnSpPr>
            <a:cxnSpLocks/>
          </p:cNvCxnSpPr>
          <p:nvPr/>
        </p:nvCxnSpPr>
        <p:spPr>
          <a:xfrm>
            <a:off x="9335306" y="6018441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F3653B46-CFBC-734A-8C23-8D2CBB9A056F}"/>
              </a:ext>
            </a:extLst>
          </p:cNvPr>
          <p:cNvCxnSpPr>
            <a:cxnSpLocks/>
          </p:cNvCxnSpPr>
          <p:nvPr/>
        </p:nvCxnSpPr>
        <p:spPr>
          <a:xfrm flipH="1">
            <a:off x="10545208" y="6018441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F1EF0B3C-CE79-284C-B07B-D49E535F5B4C}"/>
              </a:ext>
            </a:extLst>
          </p:cNvPr>
          <p:cNvSpPr txBox="1"/>
          <p:nvPr/>
        </p:nvSpPr>
        <p:spPr>
          <a:xfrm>
            <a:off x="9407148" y="6370414"/>
            <a:ext cx="14965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Nginx App1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4DB36D9C-7373-F247-A1AC-A3FEB1CA7448}"/>
              </a:ext>
            </a:extLst>
          </p:cNvPr>
          <p:cNvSpPr txBox="1"/>
          <p:nvPr/>
        </p:nvSpPr>
        <p:spPr>
          <a:xfrm>
            <a:off x="343322" y="5133595"/>
            <a:ext cx="16674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http://&lt;public-</a:t>
            </a:r>
            <a:r>
              <a:rPr lang="en-US" sz="1600" dirty="0" err="1"/>
              <a:t>ip</a:t>
            </a:r>
            <a:r>
              <a:rPr lang="en-US" sz="1600" dirty="0"/>
              <a:t>&gt;</a:t>
            </a:r>
          </a:p>
        </p:txBody>
      </p:sp>
      <p:pic>
        <p:nvPicPr>
          <p:cNvPr id="86" name="Graphic 85">
            <a:extLst>
              <a:ext uri="{FF2B5EF4-FFF2-40B4-BE49-F238E27FC236}">
                <a16:creationId xmlns:a16="http://schemas.microsoft.com/office/drawing/2014/main" id="{93D2E742-8790-694F-822B-4349D8DC66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54912" y="2422623"/>
            <a:ext cx="1123937" cy="1123937"/>
          </a:xfrm>
          <a:prstGeom prst="rect">
            <a:avLst/>
          </a:prstGeom>
        </p:spPr>
      </p:pic>
      <p:sp>
        <p:nvSpPr>
          <p:cNvPr id="88" name="TextBox 87">
            <a:extLst>
              <a:ext uri="{FF2B5EF4-FFF2-40B4-BE49-F238E27FC236}">
                <a16:creationId xmlns:a16="http://schemas.microsoft.com/office/drawing/2014/main" id="{16DA3280-5534-3C44-B7EA-04C42B735F93}"/>
              </a:ext>
            </a:extLst>
          </p:cNvPr>
          <p:cNvSpPr txBox="1"/>
          <p:nvPr/>
        </p:nvSpPr>
        <p:spPr>
          <a:xfrm>
            <a:off x="10742029" y="2528192"/>
            <a:ext cx="22067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Azure AKS Cluster</a:t>
            </a:r>
          </a:p>
          <a:p>
            <a:pPr algn="ctr"/>
            <a:r>
              <a:rPr lang="en-US" dirty="0"/>
              <a:t>Control Plane</a:t>
            </a: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3939580E-1453-5946-9651-8A3427C5A7B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976836" y="2464499"/>
            <a:ext cx="1063211" cy="1063211"/>
          </a:xfrm>
          <a:prstGeom prst="rect">
            <a:avLst/>
          </a:prstGeom>
        </p:spPr>
      </p:pic>
      <p:sp>
        <p:nvSpPr>
          <p:cNvPr id="90" name="TextBox 89">
            <a:extLst>
              <a:ext uri="{FF2B5EF4-FFF2-40B4-BE49-F238E27FC236}">
                <a16:creationId xmlns:a16="http://schemas.microsoft.com/office/drawing/2014/main" id="{6CCE0DE9-EF16-0E47-A811-6CAE95BCA73B}"/>
              </a:ext>
            </a:extLst>
          </p:cNvPr>
          <p:cNvSpPr txBox="1"/>
          <p:nvPr/>
        </p:nvSpPr>
        <p:spPr>
          <a:xfrm>
            <a:off x="2629717" y="1989819"/>
            <a:ext cx="16952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Azure Container</a:t>
            </a:r>
          </a:p>
          <a:p>
            <a:pPr algn="ctr"/>
            <a:r>
              <a:rPr lang="en-US" sz="1800" dirty="0"/>
              <a:t>Registry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AB7CEA1-6C38-E94E-B453-E5329DB7FF98}"/>
              </a:ext>
            </a:extLst>
          </p:cNvPr>
          <p:cNvCxnSpPr>
            <a:stCxn id="21" idx="3"/>
            <a:endCxn id="86" idx="1"/>
          </p:cNvCxnSpPr>
          <p:nvPr/>
        </p:nvCxnSpPr>
        <p:spPr>
          <a:xfrm flipV="1">
            <a:off x="4040047" y="2984592"/>
            <a:ext cx="5414865" cy="11513"/>
          </a:xfrm>
          <a:prstGeom prst="straightConnector1">
            <a:avLst/>
          </a:prstGeom>
          <a:ln w="3810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FF611D4D-C3E5-F648-9222-11521C5A709B}"/>
              </a:ext>
            </a:extLst>
          </p:cNvPr>
          <p:cNvSpPr txBox="1"/>
          <p:nvPr/>
        </p:nvSpPr>
        <p:spPr>
          <a:xfrm>
            <a:off x="5723447" y="4064590"/>
            <a:ext cx="338541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Pull Docker Image from ACR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7CAC3C30-DB2F-4946-BB4F-A37DF6FE9A5B}"/>
              </a:ext>
            </a:extLst>
          </p:cNvPr>
          <p:cNvSpPr txBox="1"/>
          <p:nvPr/>
        </p:nvSpPr>
        <p:spPr>
          <a:xfrm>
            <a:off x="5953673" y="2625229"/>
            <a:ext cx="274709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Integrate ACR and AKS</a:t>
            </a:r>
          </a:p>
        </p:txBody>
      </p:sp>
      <p:cxnSp>
        <p:nvCxnSpPr>
          <p:cNvPr id="35" name="Elbow Connector 34">
            <a:extLst>
              <a:ext uri="{FF2B5EF4-FFF2-40B4-BE49-F238E27FC236}">
                <a16:creationId xmlns:a16="http://schemas.microsoft.com/office/drawing/2014/main" id="{D89F1BDB-7544-FC4E-B08A-0802528DED0D}"/>
              </a:ext>
            </a:extLst>
          </p:cNvPr>
          <p:cNvCxnSpPr>
            <a:stCxn id="21" idx="2"/>
            <a:endCxn id="61" idx="0"/>
          </p:cNvCxnSpPr>
          <p:nvPr/>
        </p:nvCxnSpPr>
        <p:spPr>
          <a:xfrm rot="16200000" flipH="1">
            <a:off x="5886836" y="1149316"/>
            <a:ext cx="1855334" cy="6612122"/>
          </a:xfrm>
          <a:prstGeom prst="bentConnector3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itle 3">
            <a:extLst>
              <a:ext uri="{FF2B5EF4-FFF2-40B4-BE49-F238E27FC236}">
                <a16:creationId xmlns:a16="http://schemas.microsoft.com/office/drawing/2014/main" id="{376213D1-E3B2-0246-B45F-0991D269CD9C}"/>
              </a:ext>
            </a:extLst>
          </p:cNvPr>
          <p:cNvSpPr txBox="1">
            <a:spLocks/>
          </p:cNvSpPr>
          <p:nvPr/>
        </p:nvSpPr>
        <p:spPr>
          <a:xfrm>
            <a:off x="1187117" y="-115749"/>
            <a:ext cx="12618720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Azure ACR and AKS - </a:t>
            </a:r>
            <a:r>
              <a:rPr lang="en-US" dirty="0">
                <a:solidFill>
                  <a:srgbClr val="00B050"/>
                </a:solidFill>
              </a:rPr>
              <a:t>Integration</a:t>
            </a:r>
          </a:p>
        </p:txBody>
      </p:sp>
      <p:pic>
        <p:nvPicPr>
          <p:cNvPr id="45" name="Graphic 44" descr="Programmer">
            <a:extLst>
              <a:ext uri="{FF2B5EF4-FFF2-40B4-BE49-F238E27FC236}">
                <a16:creationId xmlns:a16="http://schemas.microsoft.com/office/drawing/2014/main" id="{CB11EF2A-0854-014B-8BE2-95B4F6483DD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56797" y="925433"/>
            <a:ext cx="914400" cy="914400"/>
          </a:xfrm>
          <a:prstGeom prst="rect">
            <a:avLst/>
          </a:prstGeom>
        </p:spPr>
      </p:pic>
      <p:sp>
        <p:nvSpPr>
          <p:cNvPr id="102" name="TextBox 101">
            <a:extLst>
              <a:ext uri="{FF2B5EF4-FFF2-40B4-BE49-F238E27FC236}">
                <a16:creationId xmlns:a16="http://schemas.microsoft.com/office/drawing/2014/main" id="{7E5A4F66-E03A-8A4A-8089-1D1AC47B72EF}"/>
              </a:ext>
            </a:extLst>
          </p:cNvPr>
          <p:cNvSpPr txBox="1"/>
          <p:nvPr/>
        </p:nvSpPr>
        <p:spPr>
          <a:xfrm>
            <a:off x="157073" y="656489"/>
            <a:ext cx="1858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Docker Developer</a:t>
            </a:r>
          </a:p>
        </p:txBody>
      </p: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id="{505D661A-E57B-F34C-BAD9-2724F0A8AE83}"/>
              </a:ext>
            </a:extLst>
          </p:cNvPr>
          <p:cNvCxnSpPr>
            <a:stCxn id="45" idx="2"/>
            <a:endCxn id="21" idx="1"/>
          </p:cNvCxnSpPr>
          <p:nvPr/>
        </p:nvCxnSpPr>
        <p:spPr>
          <a:xfrm rot="16200000" flipH="1">
            <a:off x="1317280" y="1336549"/>
            <a:ext cx="1156272" cy="2162839"/>
          </a:xfrm>
          <a:prstGeom prst="bentConnector2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A18A4EF2-86D8-9C4F-9C44-EF44596370FC}"/>
              </a:ext>
            </a:extLst>
          </p:cNvPr>
          <p:cNvSpPr txBox="1"/>
          <p:nvPr/>
        </p:nvSpPr>
        <p:spPr>
          <a:xfrm>
            <a:off x="908473" y="2618459"/>
            <a:ext cx="187102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Build and Push</a:t>
            </a:r>
          </a:p>
          <a:p>
            <a:r>
              <a:rPr lang="en-US" dirty="0">
                <a:solidFill>
                  <a:srgbClr val="0070C0"/>
                </a:solidFill>
              </a:rPr>
              <a:t>Docker Image</a:t>
            </a:r>
          </a:p>
        </p:txBody>
      </p:sp>
    </p:spTree>
    <p:extLst>
      <p:ext uri="{BB962C8B-B14F-4D97-AF65-F5344CB8AC3E}">
        <p14:creationId xmlns:p14="http://schemas.microsoft.com/office/powerpoint/2010/main" val="3367906689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826CD7-5501-0847-AF6B-577EAE0A7B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3392CA-3801-1A40-A789-F01C82EDE2ED}"/>
              </a:ext>
            </a:extLst>
          </p:cNvPr>
          <p:cNvSpPr/>
          <p:nvPr/>
        </p:nvSpPr>
        <p:spPr>
          <a:xfrm>
            <a:off x="2171700" y="1566015"/>
            <a:ext cx="11471307" cy="5654158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19A803-5AEB-0741-AB8C-334BE629912E}"/>
              </a:ext>
            </a:extLst>
          </p:cNvPr>
          <p:cNvSpPr txBox="1"/>
          <p:nvPr/>
        </p:nvSpPr>
        <p:spPr>
          <a:xfrm>
            <a:off x="2171700" y="1555798"/>
            <a:ext cx="16843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5896354-820D-714D-BF9D-A19789849DC1}"/>
              </a:ext>
            </a:extLst>
          </p:cNvPr>
          <p:cNvSpPr/>
          <p:nvPr/>
        </p:nvSpPr>
        <p:spPr>
          <a:xfrm>
            <a:off x="5245100" y="2004574"/>
            <a:ext cx="8029466" cy="4974299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3ADAB57-6029-1647-B433-64E016BD76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91474" y="2045997"/>
            <a:ext cx="597357" cy="5973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E02B365-5C8A-1245-9867-5B141313E383}"/>
              </a:ext>
            </a:extLst>
          </p:cNvPr>
          <p:cNvSpPr txBox="1"/>
          <p:nvPr/>
        </p:nvSpPr>
        <p:spPr>
          <a:xfrm>
            <a:off x="5888831" y="2101164"/>
            <a:ext cx="22067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AKS Cluster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1AA1B307-9A22-5C49-9E9A-FD8A1B9E2E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30367" y="5391716"/>
            <a:ext cx="1036009" cy="1036009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D72AC1DC-BEEB-C644-B48B-5E8E174A53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73926" y="5389934"/>
            <a:ext cx="1036009" cy="103600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1CB11EC-8DF7-E542-BDA9-ACD664875F3C}"/>
              </a:ext>
            </a:extLst>
          </p:cNvPr>
          <p:cNvSpPr txBox="1"/>
          <p:nvPr/>
        </p:nvSpPr>
        <p:spPr>
          <a:xfrm>
            <a:off x="2310838" y="6366830"/>
            <a:ext cx="9797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Public IP</a:t>
            </a:r>
          </a:p>
          <a:p>
            <a:r>
              <a:rPr lang="en-US" sz="1800" dirty="0"/>
              <a:t>App1 LB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4868FF-9A9C-BD43-9F19-C3EA26273C39}"/>
              </a:ext>
            </a:extLst>
          </p:cNvPr>
          <p:cNvSpPr txBox="1"/>
          <p:nvPr/>
        </p:nvSpPr>
        <p:spPr>
          <a:xfrm>
            <a:off x="3741162" y="6507145"/>
            <a:ext cx="15039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AKS </a:t>
            </a:r>
          </a:p>
          <a:p>
            <a:pPr algn="ctr"/>
            <a:r>
              <a:rPr lang="en-US" sz="1800" dirty="0"/>
              <a:t>Load Balancer</a:t>
            </a:r>
          </a:p>
        </p:txBody>
      </p:sp>
      <p:pic>
        <p:nvPicPr>
          <p:cNvPr id="38" name="Graphic 37" descr="User">
            <a:extLst>
              <a:ext uri="{FF2B5EF4-FFF2-40B4-BE49-F238E27FC236}">
                <a16:creationId xmlns:a16="http://schemas.microsoft.com/office/drawing/2014/main" id="{78AC40BA-83BA-C746-B197-5E56402D926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1248" y="5389934"/>
            <a:ext cx="914400" cy="914400"/>
          </a:xfrm>
          <a:prstGeom prst="rect">
            <a:avLst/>
          </a:prstGeom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9DC1939-0B8E-9243-A332-1398BBE5B88D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987393" y="5907939"/>
            <a:ext cx="1386533" cy="14085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888751CC-6981-1644-9880-8D335D112E58}"/>
              </a:ext>
            </a:extLst>
          </p:cNvPr>
          <p:cNvSpPr txBox="1"/>
          <p:nvPr/>
        </p:nvSpPr>
        <p:spPr>
          <a:xfrm>
            <a:off x="187126" y="6249934"/>
            <a:ext cx="70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Users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2181CBE-AB6F-0E44-8CBB-D077372DC271}"/>
              </a:ext>
            </a:extLst>
          </p:cNvPr>
          <p:cNvCxnSpPr>
            <a:cxnSpLocks/>
            <a:stCxn id="13" idx="3"/>
            <a:endCxn id="11" idx="1"/>
          </p:cNvCxnSpPr>
          <p:nvPr/>
        </p:nvCxnSpPr>
        <p:spPr>
          <a:xfrm>
            <a:off x="3409935" y="5907939"/>
            <a:ext cx="620432" cy="178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AECE558-665D-0041-900F-4F65DE840CAE}"/>
              </a:ext>
            </a:extLst>
          </p:cNvPr>
          <p:cNvCxnSpPr>
            <a:cxnSpLocks/>
            <a:stCxn id="11" idx="3"/>
            <a:endCxn id="60" idx="1"/>
          </p:cNvCxnSpPr>
          <p:nvPr/>
        </p:nvCxnSpPr>
        <p:spPr>
          <a:xfrm flipV="1">
            <a:off x="5066376" y="5873121"/>
            <a:ext cx="1220850" cy="3660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C527E643-B12E-2040-A5FB-9EF6DADB0393}"/>
              </a:ext>
            </a:extLst>
          </p:cNvPr>
          <p:cNvSpPr/>
          <p:nvPr/>
        </p:nvSpPr>
        <p:spPr>
          <a:xfrm>
            <a:off x="6287226" y="4114800"/>
            <a:ext cx="3428098" cy="263229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0" name="Google Shape;660;p35">
            <a:extLst>
              <a:ext uri="{FF2B5EF4-FFF2-40B4-BE49-F238E27FC236}">
                <a16:creationId xmlns:a16="http://schemas.microsoft.com/office/drawing/2014/main" id="{D66C3FA6-C9EA-E64D-83D2-975F3204B846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287226" y="5394861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37;p35">
            <a:extLst>
              <a:ext uri="{FF2B5EF4-FFF2-40B4-BE49-F238E27FC236}">
                <a16:creationId xmlns:a16="http://schemas.microsoft.com/office/drawing/2014/main" id="{845DE65D-3C81-944A-B815-81493A6BD492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527706" y="5383044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38;p35">
            <a:extLst>
              <a:ext uri="{FF2B5EF4-FFF2-40B4-BE49-F238E27FC236}">
                <a16:creationId xmlns:a16="http://schemas.microsoft.com/office/drawing/2014/main" id="{A75D0226-CC3E-3447-B97F-8E054A542305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8755639" y="5344880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4E523F13-3925-EB48-BFCB-4B38FF34D0E6}"/>
              </a:ext>
            </a:extLst>
          </p:cNvPr>
          <p:cNvCxnSpPr>
            <a:cxnSpLocks/>
          </p:cNvCxnSpPr>
          <p:nvPr/>
        </p:nvCxnSpPr>
        <p:spPr>
          <a:xfrm>
            <a:off x="7222291" y="6018441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F3653B46-CFBC-734A-8C23-8D2CBB9A056F}"/>
              </a:ext>
            </a:extLst>
          </p:cNvPr>
          <p:cNvCxnSpPr>
            <a:cxnSpLocks/>
          </p:cNvCxnSpPr>
          <p:nvPr/>
        </p:nvCxnSpPr>
        <p:spPr>
          <a:xfrm flipH="1">
            <a:off x="8432193" y="6018441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F1EF0B3C-CE79-284C-B07B-D49E535F5B4C}"/>
              </a:ext>
            </a:extLst>
          </p:cNvPr>
          <p:cNvSpPr txBox="1"/>
          <p:nvPr/>
        </p:nvSpPr>
        <p:spPr>
          <a:xfrm>
            <a:off x="7294133" y="6370414"/>
            <a:ext cx="14965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Nginx App1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4DB36D9C-7373-F247-A1AC-A3FEB1CA7448}"/>
              </a:ext>
            </a:extLst>
          </p:cNvPr>
          <p:cNvSpPr txBox="1"/>
          <p:nvPr/>
        </p:nvSpPr>
        <p:spPr>
          <a:xfrm>
            <a:off x="343322" y="5133595"/>
            <a:ext cx="16674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http://&lt;public-</a:t>
            </a:r>
            <a:r>
              <a:rPr lang="en-US" sz="1600" dirty="0" err="1"/>
              <a:t>ip</a:t>
            </a:r>
            <a:r>
              <a:rPr lang="en-US" sz="1600" dirty="0"/>
              <a:t>&gt;</a:t>
            </a:r>
          </a:p>
        </p:txBody>
      </p:sp>
      <p:pic>
        <p:nvPicPr>
          <p:cNvPr id="86" name="Graphic 85">
            <a:extLst>
              <a:ext uri="{FF2B5EF4-FFF2-40B4-BE49-F238E27FC236}">
                <a16:creationId xmlns:a16="http://schemas.microsoft.com/office/drawing/2014/main" id="{93D2E742-8790-694F-822B-4349D8DC66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54912" y="2422623"/>
            <a:ext cx="1123937" cy="1123937"/>
          </a:xfrm>
          <a:prstGeom prst="rect">
            <a:avLst/>
          </a:prstGeom>
        </p:spPr>
      </p:pic>
      <p:sp>
        <p:nvSpPr>
          <p:cNvPr id="88" name="TextBox 87">
            <a:extLst>
              <a:ext uri="{FF2B5EF4-FFF2-40B4-BE49-F238E27FC236}">
                <a16:creationId xmlns:a16="http://schemas.microsoft.com/office/drawing/2014/main" id="{16DA3280-5534-3C44-B7EA-04C42B735F93}"/>
              </a:ext>
            </a:extLst>
          </p:cNvPr>
          <p:cNvSpPr txBox="1"/>
          <p:nvPr/>
        </p:nvSpPr>
        <p:spPr>
          <a:xfrm>
            <a:off x="10742029" y="2528192"/>
            <a:ext cx="22067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Azure AKS Cluster</a:t>
            </a:r>
          </a:p>
          <a:p>
            <a:pPr algn="ctr"/>
            <a:r>
              <a:rPr lang="en-US" dirty="0"/>
              <a:t>Control Plane</a:t>
            </a: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3939580E-1453-5946-9651-8A3427C5A7B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976836" y="2464499"/>
            <a:ext cx="1063211" cy="1063211"/>
          </a:xfrm>
          <a:prstGeom prst="rect">
            <a:avLst/>
          </a:prstGeom>
        </p:spPr>
      </p:pic>
      <p:sp>
        <p:nvSpPr>
          <p:cNvPr id="90" name="TextBox 89">
            <a:extLst>
              <a:ext uri="{FF2B5EF4-FFF2-40B4-BE49-F238E27FC236}">
                <a16:creationId xmlns:a16="http://schemas.microsoft.com/office/drawing/2014/main" id="{6CCE0DE9-EF16-0E47-A811-6CAE95BCA73B}"/>
              </a:ext>
            </a:extLst>
          </p:cNvPr>
          <p:cNvSpPr txBox="1"/>
          <p:nvPr/>
        </p:nvSpPr>
        <p:spPr>
          <a:xfrm>
            <a:off x="2629717" y="1989819"/>
            <a:ext cx="16952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Azure Container</a:t>
            </a:r>
          </a:p>
          <a:p>
            <a:pPr algn="ctr"/>
            <a:r>
              <a:rPr lang="en-US" sz="1800" dirty="0"/>
              <a:t>Registry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F611D4D-C3E5-F648-9222-11521C5A709B}"/>
              </a:ext>
            </a:extLst>
          </p:cNvPr>
          <p:cNvSpPr txBox="1"/>
          <p:nvPr/>
        </p:nvSpPr>
        <p:spPr>
          <a:xfrm>
            <a:off x="4493131" y="2967354"/>
            <a:ext cx="338541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Pull Docker Image from ACR</a:t>
            </a:r>
          </a:p>
        </p:txBody>
      </p:sp>
      <p:sp>
        <p:nvSpPr>
          <p:cNvPr id="97" name="Title 3">
            <a:extLst>
              <a:ext uri="{FF2B5EF4-FFF2-40B4-BE49-F238E27FC236}">
                <a16:creationId xmlns:a16="http://schemas.microsoft.com/office/drawing/2014/main" id="{376213D1-E3B2-0246-B45F-0991D269CD9C}"/>
              </a:ext>
            </a:extLst>
          </p:cNvPr>
          <p:cNvSpPr txBox="1">
            <a:spLocks/>
          </p:cNvSpPr>
          <p:nvPr/>
        </p:nvSpPr>
        <p:spPr>
          <a:xfrm>
            <a:off x="578448" y="-238959"/>
            <a:ext cx="13591564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 fontScale="92500"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Pull Docker Images from ACR using </a:t>
            </a:r>
            <a:r>
              <a:rPr lang="en-US" dirty="0">
                <a:solidFill>
                  <a:srgbClr val="00B050"/>
                </a:solidFill>
              </a:rPr>
              <a:t>Service Principal </a:t>
            </a:r>
          </a:p>
        </p:txBody>
      </p:sp>
      <p:pic>
        <p:nvPicPr>
          <p:cNvPr id="45" name="Graphic 44" descr="Programmer">
            <a:extLst>
              <a:ext uri="{FF2B5EF4-FFF2-40B4-BE49-F238E27FC236}">
                <a16:creationId xmlns:a16="http://schemas.microsoft.com/office/drawing/2014/main" id="{CB11EF2A-0854-014B-8BE2-95B4F6483DD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56797" y="925433"/>
            <a:ext cx="914400" cy="914400"/>
          </a:xfrm>
          <a:prstGeom prst="rect">
            <a:avLst/>
          </a:prstGeom>
        </p:spPr>
      </p:pic>
      <p:sp>
        <p:nvSpPr>
          <p:cNvPr id="102" name="TextBox 101">
            <a:extLst>
              <a:ext uri="{FF2B5EF4-FFF2-40B4-BE49-F238E27FC236}">
                <a16:creationId xmlns:a16="http://schemas.microsoft.com/office/drawing/2014/main" id="{7E5A4F66-E03A-8A4A-8089-1D1AC47B72EF}"/>
              </a:ext>
            </a:extLst>
          </p:cNvPr>
          <p:cNvSpPr txBox="1"/>
          <p:nvPr/>
        </p:nvSpPr>
        <p:spPr>
          <a:xfrm>
            <a:off x="157073" y="656489"/>
            <a:ext cx="1858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Docker Developer</a:t>
            </a:r>
          </a:p>
        </p:txBody>
      </p: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id="{505D661A-E57B-F34C-BAD9-2724F0A8AE83}"/>
              </a:ext>
            </a:extLst>
          </p:cNvPr>
          <p:cNvCxnSpPr>
            <a:stCxn id="45" idx="2"/>
            <a:endCxn id="21" idx="1"/>
          </p:cNvCxnSpPr>
          <p:nvPr/>
        </p:nvCxnSpPr>
        <p:spPr>
          <a:xfrm rot="16200000" flipH="1">
            <a:off x="1317280" y="1336549"/>
            <a:ext cx="1156272" cy="2162839"/>
          </a:xfrm>
          <a:prstGeom prst="bentConnector2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A18A4EF2-86D8-9C4F-9C44-EF44596370FC}"/>
              </a:ext>
            </a:extLst>
          </p:cNvPr>
          <p:cNvSpPr txBox="1"/>
          <p:nvPr/>
        </p:nvSpPr>
        <p:spPr>
          <a:xfrm>
            <a:off x="908473" y="2618459"/>
            <a:ext cx="187102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Build and Push</a:t>
            </a:r>
          </a:p>
          <a:p>
            <a:r>
              <a:rPr lang="en-US" dirty="0">
                <a:solidFill>
                  <a:srgbClr val="0070C0"/>
                </a:solidFill>
              </a:rPr>
              <a:t>Docker Image</a:t>
            </a:r>
          </a:p>
        </p:txBody>
      </p:sp>
      <p:pic>
        <p:nvPicPr>
          <p:cNvPr id="39" name="Google Shape;171;p19">
            <a:extLst>
              <a:ext uri="{FF2B5EF4-FFF2-40B4-BE49-F238E27FC236}">
                <a16:creationId xmlns:a16="http://schemas.microsoft.com/office/drawing/2014/main" id="{7A8AD394-DFA4-B548-8551-24127EA3237D}"/>
              </a:ext>
            </a:extLst>
          </p:cNvPr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8637644" y="4220121"/>
            <a:ext cx="1011913" cy="981508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38D47A2-3E10-7B4D-ADA2-9AEFF726A905}"/>
              </a:ext>
            </a:extLst>
          </p:cNvPr>
          <p:cNvSpPr/>
          <p:nvPr/>
        </p:nvSpPr>
        <p:spPr>
          <a:xfrm>
            <a:off x="10145942" y="4220121"/>
            <a:ext cx="2829697" cy="33250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docker-server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819D037-3BCF-1D49-9C16-693B379BD2AB}"/>
              </a:ext>
            </a:extLst>
          </p:cNvPr>
          <p:cNvSpPr/>
          <p:nvPr/>
        </p:nvSpPr>
        <p:spPr>
          <a:xfrm>
            <a:off x="10150380" y="4694267"/>
            <a:ext cx="2829697" cy="33250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docker-username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BA1491B2-478D-8C4C-B8FF-C4A070CB68E0}"/>
              </a:ext>
            </a:extLst>
          </p:cNvPr>
          <p:cNvSpPr/>
          <p:nvPr/>
        </p:nvSpPr>
        <p:spPr>
          <a:xfrm>
            <a:off x="10157642" y="5202645"/>
            <a:ext cx="2829697" cy="33250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docker-password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D5F4EB0-40C9-0A42-91DF-38FC6A553DE8}"/>
              </a:ext>
            </a:extLst>
          </p:cNvPr>
          <p:cNvCxnSpPr>
            <a:stCxn id="39" idx="3"/>
            <a:endCxn id="4" idx="1"/>
          </p:cNvCxnSpPr>
          <p:nvPr/>
        </p:nvCxnSpPr>
        <p:spPr>
          <a:xfrm flipV="1">
            <a:off x="9649557" y="4386373"/>
            <a:ext cx="496385" cy="32450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DE4C0CB-C7C2-AD46-B056-40D0491B156C}"/>
              </a:ext>
            </a:extLst>
          </p:cNvPr>
          <p:cNvCxnSpPr>
            <a:stCxn id="39" idx="3"/>
            <a:endCxn id="43" idx="1"/>
          </p:cNvCxnSpPr>
          <p:nvPr/>
        </p:nvCxnSpPr>
        <p:spPr>
          <a:xfrm>
            <a:off x="9649557" y="4710875"/>
            <a:ext cx="500823" cy="149644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749AA05-9FE3-1F41-8FEB-59ADDB6EF17D}"/>
              </a:ext>
            </a:extLst>
          </p:cNvPr>
          <p:cNvCxnSpPr>
            <a:stCxn id="39" idx="3"/>
            <a:endCxn id="44" idx="1"/>
          </p:cNvCxnSpPr>
          <p:nvPr/>
        </p:nvCxnSpPr>
        <p:spPr>
          <a:xfrm>
            <a:off x="9649557" y="4710875"/>
            <a:ext cx="508085" cy="65802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ADD88AA-C567-5F44-9D74-AAECBB2E5446}"/>
              </a:ext>
            </a:extLst>
          </p:cNvPr>
          <p:cNvCxnSpPr>
            <a:stCxn id="61" idx="3"/>
            <a:endCxn id="39" idx="2"/>
          </p:cNvCxnSpPr>
          <p:nvPr/>
        </p:nvCxnSpPr>
        <p:spPr>
          <a:xfrm flipV="1">
            <a:off x="8487391" y="5201629"/>
            <a:ext cx="656210" cy="661255"/>
          </a:xfrm>
          <a:prstGeom prst="straightConnector1">
            <a:avLst/>
          </a:prstGeom>
          <a:ln w="254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3C958D6F-959A-D847-83FD-9F347461DAC9}"/>
              </a:ext>
            </a:extLst>
          </p:cNvPr>
          <p:cNvCxnSpPr>
            <a:cxnSpLocks/>
            <a:endCxn id="21" idx="3"/>
          </p:cNvCxnSpPr>
          <p:nvPr/>
        </p:nvCxnSpPr>
        <p:spPr>
          <a:xfrm rot="10800000">
            <a:off x="4040047" y="2996106"/>
            <a:ext cx="3961228" cy="2348775"/>
          </a:xfrm>
          <a:prstGeom prst="bentConnector3">
            <a:avLst>
              <a:gd name="adj1" fmla="val -535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itle 3">
            <a:extLst>
              <a:ext uri="{FF2B5EF4-FFF2-40B4-BE49-F238E27FC236}">
                <a16:creationId xmlns:a16="http://schemas.microsoft.com/office/drawing/2014/main" id="{6D690F4B-9D8F-3141-AE53-28785930D488}"/>
              </a:ext>
            </a:extLst>
          </p:cNvPr>
          <p:cNvSpPr txBox="1">
            <a:spLocks/>
          </p:cNvSpPr>
          <p:nvPr/>
        </p:nvSpPr>
        <p:spPr>
          <a:xfrm>
            <a:off x="199484" y="443784"/>
            <a:ext cx="13864826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00B050"/>
                </a:solidFill>
              </a:rPr>
              <a:t>Run on Azure AKS Nodepools</a:t>
            </a:r>
          </a:p>
        </p:txBody>
      </p:sp>
    </p:spTree>
    <p:extLst>
      <p:ext uri="{BB962C8B-B14F-4D97-AF65-F5344CB8AC3E}">
        <p14:creationId xmlns:p14="http://schemas.microsoft.com/office/powerpoint/2010/main" val="2284533331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826CD7-5501-0847-AF6B-577EAE0A7B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3392CA-3801-1A40-A789-F01C82EDE2ED}"/>
              </a:ext>
            </a:extLst>
          </p:cNvPr>
          <p:cNvSpPr/>
          <p:nvPr/>
        </p:nvSpPr>
        <p:spPr>
          <a:xfrm>
            <a:off x="2171700" y="1566015"/>
            <a:ext cx="11471307" cy="5654158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19A803-5AEB-0741-AB8C-334BE629912E}"/>
              </a:ext>
            </a:extLst>
          </p:cNvPr>
          <p:cNvSpPr txBox="1"/>
          <p:nvPr/>
        </p:nvSpPr>
        <p:spPr>
          <a:xfrm>
            <a:off x="2171700" y="1555798"/>
            <a:ext cx="16843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5896354-820D-714D-BF9D-A19789849DC1}"/>
              </a:ext>
            </a:extLst>
          </p:cNvPr>
          <p:cNvSpPr/>
          <p:nvPr/>
        </p:nvSpPr>
        <p:spPr>
          <a:xfrm>
            <a:off x="5245100" y="2004574"/>
            <a:ext cx="8029466" cy="4974299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3ADAB57-6029-1647-B433-64E016BD76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91474" y="2045997"/>
            <a:ext cx="597357" cy="5973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E02B365-5C8A-1245-9867-5B141313E383}"/>
              </a:ext>
            </a:extLst>
          </p:cNvPr>
          <p:cNvSpPr txBox="1"/>
          <p:nvPr/>
        </p:nvSpPr>
        <p:spPr>
          <a:xfrm>
            <a:off x="5888831" y="2101164"/>
            <a:ext cx="22067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AKS Cluster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1AA1B307-9A22-5C49-9E9A-FD8A1B9E2E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30367" y="5391716"/>
            <a:ext cx="1036009" cy="1036009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D72AC1DC-BEEB-C644-B48B-5E8E174A53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73926" y="5389934"/>
            <a:ext cx="1036009" cy="103600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1CB11EC-8DF7-E542-BDA9-ACD664875F3C}"/>
              </a:ext>
            </a:extLst>
          </p:cNvPr>
          <p:cNvSpPr txBox="1"/>
          <p:nvPr/>
        </p:nvSpPr>
        <p:spPr>
          <a:xfrm>
            <a:off x="2310838" y="6366830"/>
            <a:ext cx="9797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Public IP</a:t>
            </a:r>
          </a:p>
          <a:p>
            <a:r>
              <a:rPr lang="en-US" sz="1800" dirty="0"/>
              <a:t>App1 LB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4868FF-9A9C-BD43-9F19-C3EA26273C39}"/>
              </a:ext>
            </a:extLst>
          </p:cNvPr>
          <p:cNvSpPr txBox="1"/>
          <p:nvPr/>
        </p:nvSpPr>
        <p:spPr>
          <a:xfrm>
            <a:off x="3741162" y="6507145"/>
            <a:ext cx="15039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AKS </a:t>
            </a:r>
          </a:p>
          <a:p>
            <a:pPr algn="ctr"/>
            <a:r>
              <a:rPr lang="en-US" sz="1800" dirty="0"/>
              <a:t>Load Balancer</a:t>
            </a:r>
          </a:p>
        </p:txBody>
      </p:sp>
      <p:pic>
        <p:nvPicPr>
          <p:cNvPr id="38" name="Graphic 37" descr="User">
            <a:extLst>
              <a:ext uri="{FF2B5EF4-FFF2-40B4-BE49-F238E27FC236}">
                <a16:creationId xmlns:a16="http://schemas.microsoft.com/office/drawing/2014/main" id="{78AC40BA-83BA-C746-B197-5E56402D926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1248" y="5389934"/>
            <a:ext cx="914400" cy="914400"/>
          </a:xfrm>
          <a:prstGeom prst="rect">
            <a:avLst/>
          </a:prstGeom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9DC1939-0B8E-9243-A332-1398BBE5B88D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987393" y="5907939"/>
            <a:ext cx="1386533" cy="14085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888751CC-6981-1644-9880-8D335D112E58}"/>
              </a:ext>
            </a:extLst>
          </p:cNvPr>
          <p:cNvSpPr txBox="1"/>
          <p:nvPr/>
        </p:nvSpPr>
        <p:spPr>
          <a:xfrm>
            <a:off x="187126" y="6249934"/>
            <a:ext cx="70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Users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2181CBE-AB6F-0E44-8CBB-D077372DC271}"/>
              </a:ext>
            </a:extLst>
          </p:cNvPr>
          <p:cNvCxnSpPr>
            <a:cxnSpLocks/>
            <a:stCxn id="13" idx="3"/>
            <a:endCxn id="11" idx="1"/>
          </p:cNvCxnSpPr>
          <p:nvPr/>
        </p:nvCxnSpPr>
        <p:spPr>
          <a:xfrm>
            <a:off x="3409935" y="5907939"/>
            <a:ext cx="620432" cy="178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AECE558-665D-0041-900F-4F65DE840CAE}"/>
              </a:ext>
            </a:extLst>
          </p:cNvPr>
          <p:cNvCxnSpPr>
            <a:cxnSpLocks/>
            <a:stCxn id="11" idx="3"/>
            <a:endCxn id="60" idx="1"/>
          </p:cNvCxnSpPr>
          <p:nvPr/>
        </p:nvCxnSpPr>
        <p:spPr>
          <a:xfrm flipV="1">
            <a:off x="5066376" y="5465348"/>
            <a:ext cx="1220850" cy="444373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C527E643-B12E-2040-A5FB-9EF6DADB0393}"/>
              </a:ext>
            </a:extLst>
          </p:cNvPr>
          <p:cNvSpPr/>
          <p:nvPr/>
        </p:nvSpPr>
        <p:spPr>
          <a:xfrm>
            <a:off x="6287226" y="3707027"/>
            <a:ext cx="3428098" cy="263229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0" name="Google Shape;660;p35">
            <a:extLst>
              <a:ext uri="{FF2B5EF4-FFF2-40B4-BE49-F238E27FC236}">
                <a16:creationId xmlns:a16="http://schemas.microsoft.com/office/drawing/2014/main" id="{D66C3FA6-C9EA-E64D-83D2-975F3204B846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287226" y="4987088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37;p35">
            <a:extLst>
              <a:ext uri="{FF2B5EF4-FFF2-40B4-BE49-F238E27FC236}">
                <a16:creationId xmlns:a16="http://schemas.microsoft.com/office/drawing/2014/main" id="{845DE65D-3C81-944A-B815-81493A6BD492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527706" y="4975271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38;p35">
            <a:extLst>
              <a:ext uri="{FF2B5EF4-FFF2-40B4-BE49-F238E27FC236}">
                <a16:creationId xmlns:a16="http://schemas.microsoft.com/office/drawing/2014/main" id="{A75D0226-CC3E-3447-B97F-8E054A542305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8755639" y="4937107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4E523F13-3925-EB48-BFCB-4B38FF34D0E6}"/>
              </a:ext>
            </a:extLst>
          </p:cNvPr>
          <p:cNvCxnSpPr>
            <a:cxnSpLocks/>
          </p:cNvCxnSpPr>
          <p:nvPr/>
        </p:nvCxnSpPr>
        <p:spPr>
          <a:xfrm>
            <a:off x="7222291" y="5610668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F3653B46-CFBC-734A-8C23-8D2CBB9A056F}"/>
              </a:ext>
            </a:extLst>
          </p:cNvPr>
          <p:cNvCxnSpPr>
            <a:cxnSpLocks/>
          </p:cNvCxnSpPr>
          <p:nvPr/>
        </p:nvCxnSpPr>
        <p:spPr>
          <a:xfrm flipH="1">
            <a:off x="8432193" y="5610668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F1EF0B3C-CE79-284C-B07B-D49E535F5B4C}"/>
              </a:ext>
            </a:extLst>
          </p:cNvPr>
          <p:cNvSpPr txBox="1"/>
          <p:nvPr/>
        </p:nvSpPr>
        <p:spPr>
          <a:xfrm>
            <a:off x="7294133" y="5962641"/>
            <a:ext cx="14965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Nginx App1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4DB36D9C-7373-F247-A1AC-A3FEB1CA7448}"/>
              </a:ext>
            </a:extLst>
          </p:cNvPr>
          <p:cNvSpPr txBox="1"/>
          <p:nvPr/>
        </p:nvSpPr>
        <p:spPr>
          <a:xfrm>
            <a:off x="343322" y="5133595"/>
            <a:ext cx="16674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http://&lt;public-</a:t>
            </a:r>
            <a:r>
              <a:rPr lang="en-US" sz="1600" dirty="0" err="1"/>
              <a:t>ip</a:t>
            </a:r>
            <a:r>
              <a:rPr lang="en-US" sz="1600" dirty="0"/>
              <a:t>&gt;</a:t>
            </a:r>
          </a:p>
        </p:txBody>
      </p:sp>
      <p:pic>
        <p:nvPicPr>
          <p:cNvPr id="86" name="Graphic 85">
            <a:extLst>
              <a:ext uri="{FF2B5EF4-FFF2-40B4-BE49-F238E27FC236}">
                <a16:creationId xmlns:a16="http://schemas.microsoft.com/office/drawing/2014/main" id="{93D2E742-8790-694F-822B-4349D8DC66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50722" y="2045997"/>
            <a:ext cx="1123937" cy="1123937"/>
          </a:xfrm>
          <a:prstGeom prst="rect">
            <a:avLst/>
          </a:prstGeom>
        </p:spPr>
      </p:pic>
      <p:sp>
        <p:nvSpPr>
          <p:cNvPr id="88" name="TextBox 87">
            <a:extLst>
              <a:ext uri="{FF2B5EF4-FFF2-40B4-BE49-F238E27FC236}">
                <a16:creationId xmlns:a16="http://schemas.microsoft.com/office/drawing/2014/main" id="{16DA3280-5534-3C44-B7EA-04C42B735F93}"/>
              </a:ext>
            </a:extLst>
          </p:cNvPr>
          <p:cNvSpPr txBox="1"/>
          <p:nvPr/>
        </p:nvSpPr>
        <p:spPr>
          <a:xfrm>
            <a:off x="11037839" y="2151566"/>
            <a:ext cx="22067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Azure AKS Cluster</a:t>
            </a:r>
          </a:p>
          <a:p>
            <a:pPr algn="ctr"/>
            <a:r>
              <a:rPr lang="en-US" dirty="0"/>
              <a:t>Control Plane</a:t>
            </a: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3939580E-1453-5946-9651-8A3427C5A7B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976836" y="2464499"/>
            <a:ext cx="1063211" cy="1063211"/>
          </a:xfrm>
          <a:prstGeom prst="rect">
            <a:avLst/>
          </a:prstGeom>
        </p:spPr>
      </p:pic>
      <p:sp>
        <p:nvSpPr>
          <p:cNvPr id="90" name="TextBox 89">
            <a:extLst>
              <a:ext uri="{FF2B5EF4-FFF2-40B4-BE49-F238E27FC236}">
                <a16:creationId xmlns:a16="http://schemas.microsoft.com/office/drawing/2014/main" id="{6CCE0DE9-EF16-0E47-A811-6CAE95BCA73B}"/>
              </a:ext>
            </a:extLst>
          </p:cNvPr>
          <p:cNvSpPr txBox="1"/>
          <p:nvPr/>
        </p:nvSpPr>
        <p:spPr>
          <a:xfrm>
            <a:off x="2629717" y="1989819"/>
            <a:ext cx="16952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Azure Container</a:t>
            </a:r>
          </a:p>
          <a:p>
            <a:pPr algn="ctr"/>
            <a:r>
              <a:rPr lang="en-US" sz="1800" dirty="0"/>
              <a:t>Registry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F611D4D-C3E5-F648-9222-11521C5A709B}"/>
              </a:ext>
            </a:extLst>
          </p:cNvPr>
          <p:cNvSpPr txBox="1"/>
          <p:nvPr/>
        </p:nvSpPr>
        <p:spPr>
          <a:xfrm>
            <a:off x="4493131" y="2967354"/>
            <a:ext cx="338541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Pull Docker Image from ACR</a:t>
            </a:r>
          </a:p>
        </p:txBody>
      </p:sp>
      <p:sp>
        <p:nvSpPr>
          <p:cNvPr id="97" name="Title 3">
            <a:extLst>
              <a:ext uri="{FF2B5EF4-FFF2-40B4-BE49-F238E27FC236}">
                <a16:creationId xmlns:a16="http://schemas.microsoft.com/office/drawing/2014/main" id="{376213D1-E3B2-0246-B45F-0991D269CD9C}"/>
              </a:ext>
            </a:extLst>
          </p:cNvPr>
          <p:cNvSpPr txBox="1">
            <a:spLocks/>
          </p:cNvSpPr>
          <p:nvPr/>
        </p:nvSpPr>
        <p:spPr>
          <a:xfrm>
            <a:off x="590805" y="-238959"/>
            <a:ext cx="13591564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 fontScale="92500"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Pull Docker Images from ACR using </a:t>
            </a:r>
            <a:r>
              <a:rPr lang="en-US" dirty="0">
                <a:solidFill>
                  <a:srgbClr val="00B050"/>
                </a:solidFill>
              </a:rPr>
              <a:t>Service Principal</a:t>
            </a:r>
          </a:p>
        </p:txBody>
      </p:sp>
      <p:pic>
        <p:nvPicPr>
          <p:cNvPr id="45" name="Graphic 44" descr="Programmer">
            <a:extLst>
              <a:ext uri="{FF2B5EF4-FFF2-40B4-BE49-F238E27FC236}">
                <a16:creationId xmlns:a16="http://schemas.microsoft.com/office/drawing/2014/main" id="{CB11EF2A-0854-014B-8BE2-95B4F6483DD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56797" y="925433"/>
            <a:ext cx="914400" cy="914400"/>
          </a:xfrm>
          <a:prstGeom prst="rect">
            <a:avLst/>
          </a:prstGeom>
        </p:spPr>
      </p:pic>
      <p:sp>
        <p:nvSpPr>
          <p:cNvPr id="102" name="TextBox 101">
            <a:extLst>
              <a:ext uri="{FF2B5EF4-FFF2-40B4-BE49-F238E27FC236}">
                <a16:creationId xmlns:a16="http://schemas.microsoft.com/office/drawing/2014/main" id="{7E5A4F66-E03A-8A4A-8089-1D1AC47B72EF}"/>
              </a:ext>
            </a:extLst>
          </p:cNvPr>
          <p:cNvSpPr txBox="1"/>
          <p:nvPr/>
        </p:nvSpPr>
        <p:spPr>
          <a:xfrm>
            <a:off x="157073" y="656489"/>
            <a:ext cx="1858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Docker Developer</a:t>
            </a:r>
          </a:p>
        </p:txBody>
      </p: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id="{505D661A-E57B-F34C-BAD9-2724F0A8AE83}"/>
              </a:ext>
            </a:extLst>
          </p:cNvPr>
          <p:cNvCxnSpPr>
            <a:stCxn id="45" idx="2"/>
            <a:endCxn id="21" idx="1"/>
          </p:cNvCxnSpPr>
          <p:nvPr/>
        </p:nvCxnSpPr>
        <p:spPr>
          <a:xfrm rot="16200000" flipH="1">
            <a:off x="1317280" y="1336549"/>
            <a:ext cx="1156272" cy="2162839"/>
          </a:xfrm>
          <a:prstGeom prst="bentConnector2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A18A4EF2-86D8-9C4F-9C44-EF44596370FC}"/>
              </a:ext>
            </a:extLst>
          </p:cNvPr>
          <p:cNvSpPr txBox="1"/>
          <p:nvPr/>
        </p:nvSpPr>
        <p:spPr>
          <a:xfrm>
            <a:off x="908473" y="2618459"/>
            <a:ext cx="187102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Build and Push</a:t>
            </a:r>
          </a:p>
          <a:p>
            <a:r>
              <a:rPr lang="en-US" dirty="0">
                <a:solidFill>
                  <a:srgbClr val="0070C0"/>
                </a:solidFill>
              </a:rPr>
              <a:t>Docker Image</a:t>
            </a:r>
          </a:p>
        </p:txBody>
      </p:sp>
      <p:pic>
        <p:nvPicPr>
          <p:cNvPr id="39" name="Google Shape;171;p19">
            <a:extLst>
              <a:ext uri="{FF2B5EF4-FFF2-40B4-BE49-F238E27FC236}">
                <a16:creationId xmlns:a16="http://schemas.microsoft.com/office/drawing/2014/main" id="{7A8AD394-DFA4-B548-8551-24127EA3237D}"/>
              </a:ext>
            </a:extLst>
          </p:cNvPr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8637644" y="3812348"/>
            <a:ext cx="1011913" cy="981508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38D47A2-3E10-7B4D-ADA2-9AEFF726A905}"/>
              </a:ext>
            </a:extLst>
          </p:cNvPr>
          <p:cNvSpPr/>
          <p:nvPr/>
        </p:nvSpPr>
        <p:spPr>
          <a:xfrm>
            <a:off x="10145942" y="3812348"/>
            <a:ext cx="2829697" cy="33250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docker-server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819D037-3BCF-1D49-9C16-693B379BD2AB}"/>
              </a:ext>
            </a:extLst>
          </p:cNvPr>
          <p:cNvSpPr/>
          <p:nvPr/>
        </p:nvSpPr>
        <p:spPr>
          <a:xfrm>
            <a:off x="10150380" y="4286494"/>
            <a:ext cx="2829697" cy="33250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docker-username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BA1491B2-478D-8C4C-B8FF-C4A070CB68E0}"/>
              </a:ext>
            </a:extLst>
          </p:cNvPr>
          <p:cNvSpPr/>
          <p:nvPr/>
        </p:nvSpPr>
        <p:spPr>
          <a:xfrm>
            <a:off x="10157642" y="4794872"/>
            <a:ext cx="2829697" cy="33250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docker-password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D5F4EB0-40C9-0A42-91DF-38FC6A553DE8}"/>
              </a:ext>
            </a:extLst>
          </p:cNvPr>
          <p:cNvCxnSpPr>
            <a:stCxn id="39" idx="3"/>
            <a:endCxn id="4" idx="1"/>
          </p:cNvCxnSpPr>
          <p:nvPr/>
        </p:nvCxnSpPr>
        <p:spPr>
          <a:xfrm flipV="1">
            <a:off x="9649557" y="3978600"/>
            <a:ext cx="496385" cy="32450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DE4C0CB-C7C2-AD46-B056-40D0491B156C}"/>
              </a:ext>
            </a:extLst>
          </p:cNvPr>
          <p:cNvCxnSpPr>
            <a:stCxn id="39" idx="3"/>
            <a:endCxn id="43" idx="1"/>
          </p:cNvCxnSpPr>
          <p:nvPr/>
        </p:nvCxnSpPr>
        <p:spPr>
          <a:xfrm>
            <a:off x="9649557" y="4303102"/>
            <a:ext cx="500823" cy="149644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749AA05-9FE3-1F41-8FEB-59ADDB6EF17D}"/>
              </a:ext>
            </a:extLst>
          </p:cNvPr>
          <p:cNvCxnSpPr>
            <a:stCxn id="39" idx="3"/>
            <a:endCxn id="44" idx="1"/>
          </p:cNvCxnSpPr>
          <p:nvPr/>
        </p:nvCxnSpPr>
        <p:spPr>
          <a:xfrm>
            <a:off x="9649557" y="4303102"/>
            <a:ext cx="508085" cy="65802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ADD88AA-C567-5F44-9D74-AAECBB2E5446}"/>
              </a:ext>
            </a:extLst>
          </p:cNvPr>
          <p:cNvCxnSpPr>
            <a:stCxn id="61" idx="3"/>
            <a:endCxn id="39" idx="2"/>
          </p:cNvCxnSpPr>
          <p:nvPr/>
        </p:nvCxnSpPr>
        <p:spPr>
          <a:xfrm flipV="1">
            <a:off x="8487391" y="4793856"/>
            <a:ext cx="656210" cy="661255"/>
          </a:xfrm>
          <a:prstGeom prst="straightConnector1">
            <a:avLst/>
          </a:prstGeom>
          <a:ln w="254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3C958D6F-959A-D847-83FD-9F347461DAC9}"/>
              </a:ext>
            </a:extLst>
          </p:cNvPr>
          <p:cNvCxnSpPr>
            <a:cxnSpLocks/>
            <a:endCxn id="21" idx="3"/>
          </p:cNvCxnSpPr>
          <p:nvPr/>
        </p:nvCxnSpPr>
        <p:spPr>
          <a:xfrm rot="10800000">
            <a:off x="4040047" y="2996106"/>
            <a:ext cx="3961228" cy="2348775"/>
          </a:xfrm>
          <a:prstGeom prst="bentConnector3">
            <a:avLst>
              <a:gd name="adj1" fmla="val -535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AC53C6AF-D7D5-D345-A539-2E9385D54C6C}"/>
              </a:ext>
            </a:extLst>
          </p:cNvPr>
          <p:cNvSpPr/>
          <p:nvPr/>
        </p:nvSpPr>
        <p:spPr>
          <a:xfrm>
            <a:off x="6128951" y="3527710"/>
            <a:ext cx="3781168" cy="3231436"/>
          </a:xfrm>
          <a:prstGeom prst="rect">
            <a:avLst/>
          </a:prstGeom>
          <a:noFill/>
          <a:ln w="508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687F69-0C65-C749-B564-61536D37FC47}"/>
              </a:ext>
            </a:extLst>
          </p:cNvPr>
          <p:cNvSpPr txBox="1"/>
          <p:nvPr/>
        </p:nvSpPr>
        <p:spPr>
          <a:xfrm>
            <a:off x="6978071" y="6344758"/>
            <a:ext cx="222964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Virtual Node - ACI</a:t>
            </a:r>
          </a:p>
        </p:txBody>
      </p:sp>
      <p:sp>
        <p:nvSpPr>
          <p:cNvPr id="47" name="Title 3">
            <a:extLst>
              <a:ext uri="{FF2B5EF4-FFF2-40B4-BE49-F238E27FC236}">
                <a16:creationId xmlns:a16="http://schemas.microsoft.com/office/drawing/2014/main" id="{F696BA9E-D8AA-8647-9501-BE5C7D516904}"/>
              </a:ext>
            </a:extLst>
          </p:cNvPr>
          <p:cNvSpPr txBox="1">
            <a:spLocks/>
          </p:cNvSpPr>
          <p:nvPr/>
        </p:nvSpPr>
        <p:spPr>
          <a:xfrm>
            <a:off x="199484" y="443784"/>
            <a:ext cx="13864826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00B050"/>
                </a:solidFill>
              </a:rPr>
              <a:t>Run on Azure Virtual Nodes</a:t>
            </a:r>
          </a:p>
        </p:txBody>
      </p:sp>
    </p:spTree>
    <p:extLst>
      <p:ext uri="{BB962C8B-B14F-4D97-AF65-F5344CB8AC3E}">
        <p14:creationId xmlns:p14="http://schemas.microsoft.com/office/powerpoint/2010/main" val="3094114909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6924D08-0516-D543-8D82-FE4DC946F5D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560321A-2F60-2F45-B6E4-468DF8B420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11342"/>
            <a:ext cx="12618720" cy="1188851"/>
          </a:xfrm>
        </p:spPr>
        <p:txBody>
          <a:bodyPr/>
          <a:lstStyle/>
          <a:p>
            <a:r>
              <a:rPr lang="en-US" dirty="0"/>
              <a:t>Azure Container Registry – </a:t>
            </a:r>
            <a:r>
              <a:rPr lang="en-US" dirty="0">
                <a:solidFill>
                  <a:srgbClr val="00B050"/>
                </a:solidFill>
              </a:rPr>
              <a:t>Pricing Tiers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8BC5F0E-6201-E54D-A782-48BE8C503583}"/>
              </a:ext>
            </a:extLst>
          </p:cNvPr>
          <p:cNvSpPr/>
          <p:nvPr/>
        </p:nvSpPr>
        <p:spPr>
          <a:xfrm>
            <a:off x="185533" y="898578"/>
            <a:ext cx="4174431" cy="67586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Basic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AA423D2-F3E0-5745-B622-A16987299323}"/>
              </a:ext>
            </a:extLst>
          </p:cNvPr>
          <p:cNvSpPr/>
          <p:nvPr/>
        </p:nvSpPr>
        <p:spPr>
          <a:xfrm>
            <a:off x="5320750" y="898577"/>
            <a:ext cx="4174431" cy="675861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Standard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47B87D6-6476-3542-8EBA-93AF106C6DA5}"/>
              </a:ext>
            </a:extLst>
          </p:cNvPr>
          <p:cNvSpPr/>
          <p:nvPr/>
        </p:nvSpPr>
        <p:spPr>
          <a:xfrm>
            <a:off x="10230681" y="898576"/>
            <a:ext cx="4174431" cy="675861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Premium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778FA3C-5EF2-9D4E-861D-6BF7B3F70673}"/>
              </a:ext>
            </a:extLst>
          </p:cNvPr>
          <p:cNvSpPr/>
          <p:nvPr/>
        </p:nvSpPr>
        <p:spPr>
          <a:xfrm>
            <a:off x="185533" y="1789404"/>
            <a:ext cx="4174431" cy="67586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Enabled as Public Endpoint</a:t>
            </a:r>
          </a:p>
          <a:p>
            <a:pPr algn="ctr"/>
            <a:r>
              <a:rPr lang="en-US" dirty="0"/>
              <a:t>(Public Docker Registry)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CA0F36D-E0FB-9748-8FDD-611817A350CB}"/>
              </a:ext>
            </a:extLst>
          </p:cNvPr>
          <p:cNvSpPr/>
          <p:nvPr/>
        </p:nvSpPr>
        <p:spPr>
          <a:xfrm>
            <a:off x="185532" y="2756812"/>
            <a:ext cx="4174431" cy="67586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 Customer Managed Key for Encryption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1E16C31-FAC4-954F-B6F2-AEAD5C828FC3}"/>
              </a:ext>
            </a:extLst>
          </p:cNvPr>
          <p:cNvSpPr/>
          <p:nvPr/>
        </p:nvSpPr>
        <p:spPr>
          <a:xfrm>
            <a:off x="5320751" y="1789404"/>
            <a:ext cx="4174431" cy="67586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Enabled as Public Endpoint</a:t>
            </a:r>
          </a:p>
          <a:p>
            <a:pPr algn="ctr"/>
            <a:r>
              <a:rPr lang="en-US" dirty="0"/>
              <a:t>(Public Docker Registry)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A42E0CB-2342-5244-BEE8-9FE7F33FB135}"/>
              </a:ext>
            </a:extLst>
          </p:cNvPr>
          <p:cNvSpPr/>
          <p:nvPr/>
        </p:nvSpPr>
        <p:spPr>
          <a:xfrm>
            <a:off x="5320750" y="2756812"/>
            <a:ext cx="4174431" cy="67586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 Customer Managed Key for Encryption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972C4ED-273E-FE4B-82ED-81694AC08888}"/>
              </a:ext>
            </a:extLst>
          </p:cNvPr>
          <p:cNvSpPr/>
          <p:nvPr/>
        </p:nvSpPr>
        <p:spPr>
          <a:xfrm>
            <a:off x="10230681" y="1789404"/>
            <a:ext cx="4174431" cy="675861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Enabled as Public &amp; Private Endpoint (Private Docker Registry)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3DE29A7-6E6F-0E44-A3AB-19FC98403F32}"/>
              </a:ext>
            </a:extLst>
          </p:cNvPr>
          <p:cNvSpPr/>
          <p:nvPr/>
        </p:nvSpPr>
        <p:spPr>
          <a:xfrm>
            <a:off x="10230680" y="2756812"/>
            <a:ext cx="4174431" cy="675861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Can use Customer Managed Key for Encryption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ABC961F-FFC3-144A-87F0-C67BBCF2F705}"/>
              </a:ext>
            </a:extLst>
          </p:cNvPr>
          <p:cNvSpPr/>
          <p:nvPr/>
        </p:nvSpPr>
        <p:spPr>
          <a:xfrm>
            <a:off x="185532" y="3677342"/>
            <a:ext cx="4174431" cy="67586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Storage: 10GB (Max Up to 20TB)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F054B86-B098-884A-B5C2-A9A4D2AE565B}"/>
              </a:ext>
            </a:extLst>
          </p:cNvPr>
          <p:cNvSpPr/>
          <p:nvPr/>
        </p:nvSpPr>
        <p:spPr>
          <a:xfrm>
            <a:off x="5320750" y="3677342"/>
            <a:ext cx="4174431" cy="67586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Storage: 100GB (Max Up to 20TB)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5931130-BA99-644D-8C29-AA9037DDA9E2}"/>
              </a:ext>
            </a:extLst>
          </p:cNvPr>
          <p:cNvSpPr/>
          <p:nvPr/>
        </p:nvSpPr>
        <p:spPr>
          <a:xfrm>
            <a:off x="10230680" y="3677342"/>
            <a:ext cx="4174431" cy="675861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Storage: 500GB (Max Up to 20TB)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BC23D1F-8257-3B43-BA3A-759932E31157}"/>
              </a:ext>
            </a:extLst>
          </p:cNvPr>
          <p:cNvSpPr/>
          <p:nvPr/>
        </p:nvSpPr>
        <p:spPr>
          <a:xfrm>
            <a:off x="185532" y="6911009"/>
            <a:ext cx="14325598" cy="6096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Reference: </a:t>
            </a:r>
            <a:r>
              <a:rPr lang="en-US" dirty="0"/>
              <a:t>https://</a:t>
            </a:r>
            <a:r>
              <a:rPr lang="en-US" dirty="0" err="1"/>
              <a:t>docs.microsoft.com</a:t>
            </a:r>
            <a:r>
              <a:rPr lang="en-US" dirty="0"/>
              <a:t>/</a:t>
            </a:r>
            <a:r>
              <a:rPr lang="en-US" dirty="0" err="1"/>
              <a:t>en</a:t>
            </a:r>
            <a:r>
              <a:rPr lang="en-US" dirty="0"/>
              <a:t>-us/azure/container-registry/</a:t>
            </a:r>
            <a:r>
              <a:rPr lang="en-US" dirty="0" err="1"/>
              <a:t>container-registry-skus#service-tier-features-and-limits</a:t>
            </a:r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0E791CD-453F-CA43-A891-2CC3A124A79C}"/>
              </a:ext>
            </a:extLst>
          </p:cNvPr>
          <p:cNvSpPr/>
          <p:nvPr/>
        </p:nvSpPr>
        <p:spPr>
          <a:xfrm>
            <a:off x="185532" y="4507540"/>
            <a:ext cx="4174431" cy="67586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 Geo Replication &amp; Content Trust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504190E-931F-A141-A638-D94F2F101072}"/>
              </a:ext>
            </a:extLst>
          </p:cNvPr>
          <p:cNvSpPr/>
          <p:nvPr/>
        </p:nvSpPr>
        <p:spPr>
          <a:xfrm>
            <a:off x="5320750" y="4507540"/>
            <a:ext cx="4174431" cy="67586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 Geo Replication &amp; Content Trust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A1A325A-DD20-3A41-83F6-1DC557E968F4}"/>
              </a:ext>
            </a:extLst>
          </p:cNvPr>
          <p:cNvSpPr/>
          <p:nvPr/>
        </p:nvSpPr>
        <p:spPr>
          <a:xfrm>
            <a:off x="10230680" y="4507540"/>
            <a:ext cx="4174431" cy="675861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Supports Geo Replication &amp; Content Trust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6E2BA06-532A-DD41-846A-043C2C86182A}"/>
              </a:ext>
            </a:extLst>
          </p:cNvPr>
          <p:cNvSpPr/>
          <p:nvPr/>
        </p:nvSpPr>
        <p:spPr>
          <a:xfrm>
            <a:off x="185532" y="5357573"/>
            <a:ext cx="4174431" cy="67586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Download Speed: 30MBps</a:t>
            </a:r>
          </a:p>
          <a:p>
            <a:pPr algn="ctr"/>
            <a:r>
              <a:rPr lang="en-US" dirty="0"/>
              <a:t>Upload Speed: 10MBps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0284F14-5023-1848-BB57-C21B2AF2290D}"/>
              </a:ext>
            </a:extLst>
          </p:cNvPr>
          <p:cNvSpPr/>
          <p:nvPr/>
        </p:nvSpPr>
        <p:spPr>
          <a:xfrm>
            <a:off x="5320750" y="5357573"/>
            <a:ext cx="4174431" cy="67586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Download Speed: 60MBps</a:t>
            </a:r>
          </a:p>
          <a:p>
            <a:pPr algn="ctr"/>
            <a:r>
              <a:rPr lang="en-US" dirty="0"/>
              <a:t>Upload Speed: 20MBps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37D02F3-976B-5744-A8DE-9275235970EC}"/>
              </a:ext>
            </a:extLst>
          </p:cNvPr>
          <p:cNvSpPr/>
          <p:nvPr/>
        </p:nvSpPr>
        <p:spPr>
          <a:xfrm>
            <a:off x="10230680" y="5357573"/>
            <a:ext cx="4174431" cy="675861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Download Speed: 100MBps</a:t>
            </a:r>
          </a:p>
          <a:p>
            <a:pPr algn="ctr"/>
            <a:r>
              <a:rPr lang="en-US" dirty="0"/>
              <a:t>Upload Speed: 50MBps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A4212B0-FA19-5F48-AB78-6383CE3F5238}"/>
              </a:ext>
            </a:extLst>
          </p:cNvPr>
          <p:cNvSpPr/>
          <p:nvPr/>
        </p:nvSpPr>
        <p:spPr>
          <a:xfrm>
            <a:off x="185532" y="6158362"/>
            <a:ext cx="4174431" cy="67586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$0.167 per day + Other Charges</a:t>
            </a:r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5D01CF0-3E02-9244-88F5-7080542DFECF}"/>
              </a:ext>
            </a:extLst>
          </p:cNvPr>
          <p:cNvSpPr/>
          <p:nvPr/>
        </p:nvSpPr>
        <p:spPr>
          <a:xfrm>
            <a:off x="5320750" y="6158362"/>
            <a:ext cx="4174431" cy="67586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$0.667 per day + Other Charges</a:t>
            </a: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E14AD9C-3C53-964D-9F9E-28AD0CAE9655}"/>
              </a:ext>
            </a:extLst>
          </p:cNvPr>
          <p:cNvSpPr/>
          <p:nvPr/>
        </p:nvSpPr>
        <p:spPr>
          <a:xfrm>
            <a:off x="10230680" y="6158362"/>
            <a:ext cx="4174431" cy="675861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$1.667 per day + Other Charges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8727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9" grpId="0" animBg="1"/>
      <p:bldP spid="20" grpId="0" animBg="1"/>
      <p:bldP spid="21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</p:bld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5202" y="2193243"/>
            <a:ext cx="3675198" cy="35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6677" y="2397634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70C0"/>
                </a:solidFill>
              </a:rPr>
              <a:t>Azure Container Registry (ACR)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B050"/>
                </a:solidFill>
              </a:rPr>
              <a:t>Integrate ACR &amp; AKS</a:t>
            </a:r>
          </a:p>
          <a:p>
            <a:pPr marL="0" indent="0" algn="ctr">
              <a:buNone/>
            </a:pPr>
            <a:endParaRPr lang="en-US" sz="6500" b="1" dirty="0">
              <a:solidFill>
                <a:srgbClr val="00B050"/>
              </a:solidFill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205A956-1A7D-F547-826E-6857A23251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9170" y="2430570"/>
            <a:ext cx="3368459" cy="3368459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70475D78-10F2-F445-9DB5-B024BA3ED6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064984" y="85792"/>
            <a:ext cx="2174086" cy="2174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644810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826CD7-5501-0847-AF6B-577EAE0A7B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3392CA-3801-1A40-A789-F01C82EDE2ED}"/>
              </a:ext>
            </a:extLst>
          </p:cNvPr>
          <p:cNvSpPr/>
          <p:nvPr/>
        </p:nvSpPr>
        <p:spPr>
          <a:xfrm>
            <a:off x="2171700" y="1566015"/>
            <a:ext cx="11471307" cy="5654158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19A803-5AEB-0741-AB8C-334BE629912E}"/>
              </a:ext>
            </a:extLst>
          </p:cNvPr>
          <p:cNvSpPr txBox="1"/>
          <p:nvPr/>
        </p:nvSpPr>
        <p:spPr>
          <a:xfrm>
            <a:off x="2171700" y="1555798"/>
            <a:ext cx="16843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5896354-820D-714D-BF9D-A19789849DC1}"/>
              </a:ext>
            </a:extLst>
          </p:cNvPr>
          <p:cNvSpPr/>
          <p:nvPr/>
        </p:nvSpPr>
        <p:spPr>
          <a:xfrm>
            <a:off x="5245100" y="2004574"/>
            <a:ext cx="8029466" cy="4974299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3ADAB57-6029-1647-B433-64E016BD76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91474" y="2045997"/>
            <a:ext cx="597357" cy="5973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E02B365-5C8A-1245-9867-5B141313E383}"/>
              </a:ext>
            </a:extLst>
          </p:cNvPr>
          <p:cNvSpPr txBox="1"/>
          <p:nvPr/>
        </p:nvSpPr>
        <p:spPr>
          <a:xfrm>
            <a:off x="5888831" y="2101164"/>
            <a:ext cx="22067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AKS Cluster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1AA1B307-9A22-5C49-9E9A-FD8A1B9E2E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30367" y="5391716"/>
            <a:ext cx="1036009" cy="1036009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D72AC1DC-BEEB-C644-B48B-5E8E174A53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73926" y="5389934"/>
            <a:ext cx="1036009" cy="103600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1CB11EC-8DF7-E542-BDA9-ACD664875F3C}"/>
              </a:ext>
            </a:extLst>
          </p:cNvPr>
          <p:cNvSpPr txBox="1"/>
          <p:nvPr/>
        </p:nvSpPr>
        <p:spPr>
          <a:xfrm>
            <a:off x="2310838" y="6366830"/>
            <a:ext cx="9797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Public IP</a:t>
            </a:r>
          </a:p>
          <a:p>
            <a:r>
              <a:rPr lang="en-US" sz="1800" dirty="0"/>
              <a:t>App1 LB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4868FF-9A9C-BD43-9F19-C3EA26273C39}"/>
              </a:ext>
            </a:extLst>
          </p:cNvPr>
          <p:cNvSpPr txBox="1"/>
          <p:nvPr/>
        </p:nvSpPr>
        <p:spPr>
          <a:xfrm>
            <a:off x="3741162" y="6507145"/>
            <a:ext cx="15039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AKS </a:t>
            </a:r>
          </a:p>
          <a:p>
            <a:pPr algn="ctr"/>
            <a:r>
              <a:rPr lang="en-US" sz="1800" dirty="0"/>
              <a:t>Load Balancer</a:t>
            </a:r>
          </a:p>
        </p:txBody>
      </p:sp>
      <p:pic>
        <p:nvPicPr>
          <p:cNvPr id="38" name="Graphic 37" descr="User">
            <a:extLst>
              <a:ext uri="{FF2B5EF4-FFF2-40B4-BE49-F238E27FC236}">
                <a16:creationId xmlns:a16="http://schemas.microsoft.com/office/drawing/2014/main" id="{78AC40BA-83BA-C746-B197-5E56402D926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1248" y="5389934"/>
            <a:ext cx="914400" cy="914400"/>
          </a:xfrm>
          <a:prstGeom prst="rect">
            <a:avLst/>
          </a:prstGeom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9DC1939-0B8E-9243-A332-1398BBE5B88D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987393" y="5907939"/>
            <a:ext cx="1386533" cy="14085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888751CC-6981-1644-9880-8D335D112E58}"/>
              </a:ext>
            </a:extLst>
          </p:cNvPr>
          <p:cNvSpPr txBox="1"/>
          <p:nvPr/>
        </p:nvSpPr>
        <p:spPr>
          <a:xfrm>
            <a:off x="187126" y="6249934"/>
            <a:ext cx="70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Users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2181CBE-AB6F-0E44-8CBB-D077372DC271}"/>
              </a:ext>
            </a:extLst>
          </p:cNvPr>
          <p:cNvCxnSpPr>
            <a:cxnSpLocks/>
            <a:stCxn id="13" idx="3"/>
            <a:endCxn id="11" idx="1"/>
          </p:cNvCxnSpPr>
          <p:nvPr/>
        </p:nvCxnSpPr>
        <p:spPr>
          <a:xfrm>
            <a:off x="3409935" y="5907939"/>
            <a:ext cx="620432" cy="178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AECE558-665D-0041-900F-4F65DE840CAE}"/>
              </a:ext>
            </a:extLst>
          </p:cNvPr>
          <p:cNvCxnSpPr>
            <a:cxnSpLocks/>
            <a:stCxn id="11" idx="3"/>
            <a:endCxn id="60" idx="1"/>
          </p:cNvCxnSpPr>
          <p:nvPr/>
        </p:nvCxnSpPr>
        <p:spPr>
          <a:xfrm flipV="1">
            <a:off x="5066376" y="5873121"/>
            <a:ext cx="3333865" cy="3660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C527E643-B12E-2040-A5FB-9EF6DADB0393}"/>
              </a:ext>
            </a:extLst>
          </p:cNvPr>
          <p:cNvSpPr/>
          <p:nvPr/>
        </p:nvSpPr>
        <p:spPr>
          <a:xfrm>
            <a:off x="8400241" y="5028754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0" name="Google Shape;660;p35">
            <a:extLst>
              <a:ext uri="{FF2B5EF4-FFF2-40B4-BE49-F238E27FC236}">
                <a16:creationId xmlns:a16="http://schemas.microsoft.com/office/drawing/2014/main" id="{D66C3FA6-C9EA-E64D-83D2-975F3204B846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400241" y="5394861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37;p35">
            <a:extLst>
              <a:ext uri="{FF2B5EF4-FFF2-40B4-BE49-F238E27FC236}">
                <a16:creationId xmlns:a16="http://schemas.microsoft.com/office/drawing/2014/main" id="{845DE65D-3C81-944A-B815-81493A6BD492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9640721" y="5383044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38;p35">
            <a:extLst>
              <a:ext uri="{FF2B5EF4-FFF2-40B4-BE49-F238E27FC236}">
                <a16:creationId xmlns:a16="http://schemas.microsoft.com/office/drawing/2014/main" id="{A75D0226-CC3E-3447-B97F-8E054A542305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0868654" y="5344880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4E523F13-3925-EB48-BFCB-4B38FF34D0E6}"/>
              </a:ext>
            </a:extLst>
          </p:cNvPr>
          <p:cNvCxnSpPr>
            <a:cxnSpLocks/>
          </p:cNvCxnSpPr>
          <p:nvPr/>
        </p:nvCxnSpPr>
        <p:spPr>
          <a:xfrm>
            <a:off x="9335306" y="6018441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F3653B46-CFBC-734A-8C23-8D2CBB9A056F}"/>
              </a:ext>
            </a:extLst>
          </p:cNvPr>
          <p:cNvCxnSpPr>
            <a:cxnSpLocks/>
          </p:cNvCxnSpPr>
          <p:nvPr/>
        </p:nvCxnSpPr>
        <p:spPr>
          <a:xfrm flipH="1">
            <a:off x="10545208" y="6018441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F1EF0B3C-CE79-284C-B07B-D49E535F5B4C}"/>
              </a:ext>
            </a:extLst>
          </p:cNvPr>
          <p:cNvSpPr txBox="1"/>
          <p:nvPr/>
        </p:nvSpPr>
        <p:spPr>
          <a:xfrm>
            <a:off x="9407148" y="6370414"/>
            <a:ext cx="14965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Nginx App1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4DB36D9C-7373-F247-A1AC-A3FEB1CA7448}"/>
              </a:ext>
            </a:extLst>
          </p:cNvPr>
          <p:cNvSpPr txBox="1"/>
          <p:nvPr/>
        </p:nvSpPr>
        <p:spPr>
          <a:xfrm>
            <a:off x="343322" y="5133595"/>
            <a:ext cx="16674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http://&lt;public-</a:t>
            </a:r>
            <a:r>
              <a:rPr lang="en-US" sz="1600" dirty="0" err="1"/>
              <a:t>ip</a:t>
            </a:r>
            <a:r>
              <a:rPr lang="en-US" sz="1600" dirty="0"/>
              <a:t>&gt;</a:t>
            </a:r>
          </a:p>
        </p:txBody>
      </p:sp>
      <p:pic>
        <p:nvPicPr>
          <p:cNvPr id="86" name="Graphic 85">
            <a:extLst>
              <a:ext uri="{FF2B5EF4-FFF2-40B4-BE49-F238E27FC236}">
                <a16:creationId xmlns:a16="http://schemas.microsoft.com/office/drawing/2014/main" id="{93D2E742-8790-694F-822B-4349D8DC66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54912" y="2422623"/>
            <a:ext cx="1123937" cy="1123937"/>
          </a:xfrm>
          <a:prstGeom prst="rect">
            <a:avLst/>
          </a:prstGeom>
        </p:spPr>
      </p:pic>
      <p:sp>
        <p:nvSpPr>
          <p:cNvPr id="88" name="TextBox 87">
            <a:extLst>
              <a:ext uri="{FF2B5EF4-FFF2-40B4-BE49-F238E27FC236}">
                <a16:creationId xmlns:a16="http://schemas.microsoft.com/office/drawing/2014/main" id="{16DA3280-5534-3C44-B7EA-04C42B735F93}"/>
              </a:ext>
            </a:extLst>
          </p:cNvPr>
          <p:cNvSpPr txBox="1"/>
          <p:nvPr/>
        </p:nvSpPr>
        <p:spPr>
          <a:xfrm>
            <a:off x="10742029" y="2528192"/>
            <a:ext cx="22067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Azure AKS Cluster</a:t>
            </a:r>
          </a:p>
          <a:p>
            <a:pPr algn="ctr"/>
            <a:r>
              <a:rPr lang="en-US" dirty="0"/>
              <a:t>Control Plane</a:t>
            </a: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3939580E-1453-5946-9651-8A3427C5A7B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976836" y="2464499"/>
            <a:ext cx="1063211" cy="1063211"/>
          </a:xfrm>
          <a:prstGeom prst="rect">
            <a:avLst/>
          </a:prstGeom>
        </p:spPr>
      </p:pic>
      <p:sp>
        <p:nvSpPr>
          <p:cNvPr id="90" name="TextBox 89">
            <a:extLst>
              <a:ext uri="{FF2B5EF4-FFF2-40B4-BE49-F238E27FC236}">
                <a16:creationId xmlns:a16="http://schemas.microsoft.com/office/drawing/2014/main" id="{6CCE0DE9-EF16-0E47-A811-6CAE95BCA73B}"/>
              </a:ext>
            </a:extLst>
          </p:cNvPr>
          <p:cNvSpPr txBox="1"/>
          <p:nvPr/>
        </p:nvSpPr>
        <p:spPr>
          <a:xfrm>
            <a:off x="2629717" y="1989819"/>
            <a:ext cx="16952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Azure Container</a:t>
            </a:r>
          </a:p>
          <a:p>
            <a:pPr algn="ctr"/>
            <a:r>
              <a:rPr lang="en-US" sz="1800" dirty="0"/>
              <a:t>Registry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AB7CEA1-6C38-E94E-B453-E5329DB7FF98}"/>
              </a:ext>
            </a:extLst>
          </p:cNvPr>
          <p:cNvCxnSpPr>
            <a:stCxn id="21" idx="3"/>
            <a:endCxn id="86" idx="1"/>
          </p:cNvCxnSpPr>
          <p:nvPr/>
        </p:nvCxnSpPr>
        <p:spPr>
          <a:xfrm flipV="1">
            <a:off x="4040047" y="2984592"/>
            <a:ext cx="5414865" cy="11513"/>
          </a:xfrm>
          <a:prstGeom prst="straightConnector1">
            <a:avLst/>
          </a:prstGeom>
          <a:ln w="3810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FF611D4D-C3E5-F648-9222-11521C5A709B}"/>
              </a:ext>
            </a:extLst>
          </p:cNvPr>
          <p:cNvSpPr txBox="1"/>
          <p:nvPr/>
        </p:nvSpPr>
        <p:spPr>
          <a:xfrm>
            <a:off x="5723447" y="4064590"/>
            <a:ext cx="338541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Pull Docker Image from ACR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7CAC3C30-DB2F-4946-BB4F-A37DF6FE9A5B}"/>
              </a:ext>
            </a:extLst>
          </p:cNvPr>
          <p:cNvSpPr txBox="1"/>
          <p:nvPr/>
        </p:nvSpPr>
        <p:spPr>
          <a:xfrm>
            <a:off x="5953673" y="2625229"/>
            <a:ext cx="274709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Integrate ACR and AKS</a:t>
            </a:r>
          </a:p>
        </p:txBody>
      </p:sp>
      <p:cxnSp>
        <p:nvCxnSpPr>
          <p:cNvPr id="35" name="Elbow Connector 34">
            <a:extLst>
              <a:ext uri="{FF2B5EF4-FFF2-40B4-BE49-F238E27FC236}">
                <a16:creationId xmlns:a16="http://schemas.microsoft.com/office/drawing/2014/main" id="{D89F1BDB-7544-FC4E-B08A-0802528DED0D}"/>
              </a:ext>
            </a:extLst>
          </p:cNvPr>
          <p:cNvCxnSpPr>
            <a:stCxn id="21" idx="2"/>
            <a:endCxn id="61" idx="0"/>
          </p:cNvCxnSpPr>
          <p:nvPr/>
        </p:nvCxnSpPr>
        <p:spPr>
          <a:xfrm rot="16200000" flipH="1">
            <a:off x="5886836" y="1149316"/>
            <a:ext cx="1855334" cy="6612122"/>
          </a:xfrm>
          <a:prstGeom prst="bentConnector3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itle 3">
            <a:extLst>
              <a:ext uri="{FF2B5EF4-FFF2-40B4-BE49-F238E27FC236}">
                <a16:creationId xmlns:a16="http://schemas.microsoft.com/office/drawing/2014/main" id="{376213D1-E3B2-0246-B45F-0991D269CD9C}"/>
              </a:ext>
            </a:extLst>
          </p:cNvPr>
          <p:cNvSpPr txBox="1">
            <a:spLocks/>
          </p:cNvSpPr>
          <p:nvPr/>
        </p:nvSpPr>
        <p:spPr>
          <a:xfrm>
            <a:off x="1187117" y="-115749"/>
            <a:ext cx="12618720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Azure ACR and AKS - </a:t>
            </a:r>
            <a:r>
              <a:rPr lang="en-US" dirty="0">
                <a:solidFill>
                  <a:srgbClr val="00B050"/>
                </a:solidFill>
              </a:rPr>
              <a:t>Integration</a:t>
            </a:r>
          </a:p>
        </p:txBody>
      </p:sp>
      <p:pic>
        <p:nvPicPr>
          <p:cNvPr id="45" name="Graphic 44" descr="Programmer">
            <a:extLst>
              <a:ext uri="{FF2B5EF4-FFF2-40B4-BE49-F238E27FC236}">
                <a16:creationId xmlns:a16="http://schemas.microsoft.com/office/drawing/2014/main" id="{CB11EF2A-0854-014B-8BE2-95B4F6483DD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56797" y="925433"/>
            <a:ext cx="914400" cy="914400"/>
          </a:xfrm>
          <a:prstGeom prst="rect">
            <a:avLst/>
          </a:prstGeom>
        </p:spPr>
      </p:pic>
      <p:sp>
        <p:nvSpPr>
          <p:cNvPr id="102" name="TextBox 101">
            <a:extLst>
              <a:ext uri="{FF2B5EF4-FFF2-40B4-BE49-F238E27FC236}">
                <a16:creationId xmlns:a16="http://schemas.microsoft.com/office/drawing/2014/main" id="{7E5A4F66-E03A-8A4A-8089-1D1AC47B72EF}"/>
              </a:ext>
            </a:extLst>
          </p:cNvPr>
          <p:cNvSpPr txBox="1"/>
          <p:nvPr/>
        </p:nvSpPr>
        <p:spPr>
          <a:xfrm>
            <a:off x="157073" y="656489"/>
            <a:ext cx="1858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Docker Developer</a:t>
            </a:r>
          </a:p>
        </p:txBody>
      </p: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id="{505D661A-E57B-F34C-BAD9-2724F0A8AE83}"/>
              </a:ext>
            </a:extLst>
          </p:cNvPr>
          <p:cNvCxnSpPr>
            <a:stCxn id="45" idx="2"/>
            <a:endCxn id="21" idx="1"/>
          </p:cNvCxnSpPr>
          <p:nvPr/>
        </p:nvCxnSpPr>
        <p:spPr>
          <a:xfrm rot="16200000" flipH="1">
            <a:off x="1317280" y="1336549"/>
            <a:ext cx="1156272" cy="2162839"/>
          </a:xfrm>
          <a:prstGeom prst="bentConnector2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A18A4EF2-86D8-9C4F-9C44-EF44596370FC}"/>
              </a:ext>
            </a:extLst>
          </p:cNvPr>
          <p:cNvSpPr txBox="1"/>
          <p:nvPr/>
        </p:nvSpPr>
        <p:spPr>
          <a:xfrm>
            <a:off x="908473" y="2618459"/>
            <a:ext cx="187102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Build and Push</a:t>
            </a:r>
          </a:p>
          <a:p>
            <a:r>
              <a:rPr lang="en-US" dirty="0">
                <a:solidFill>
                  <a:srgbClr val="0070C0"/>
                </a:solidFill>
              </a:rPr>
              <a:t>Docker Image</a:t>
            </a:r>
          </a:p>
        </p:txBody>
      </p:sp>
    </p:spTree>
    <p:extLst>
      <p:ext uri="{BB962C8B-B14F-4D97-AF65-F5344CB8AC3E}">
        <p14:creationId xmlns:p14="http://schemas.microsoft.com/office/powerpoint/2010/main" val="3542391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9" grpId="0"/>
      <p:bldP spid="14" grpId="0"/>
      <p:bldP spid="15" grpId="0"/>
      <p:bldP spid="41" grpId="0"/>
      <p:bldP spid="58" grpId="0" animBg="1"/>
      <p:bldP spid="75" grpId="0"/>
      <p:bldP spid="148" grpId="0"/>
      <p:bldP spid="88" grpId="0"/>
      <p:bldP spid="90" grpId="0"/>
      <p:bldP spid="32" grpId="0"/>
      <p:bldP spid="94" grpId="0"/>
      <p:bldP spid="102" grpId="0"/>
      <p:bldP spid="105" grpId="0"/>
    </p:bld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5202" y="2193243"/>
            <a:ext cx="3675198" cy="35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6677" y="2397634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70C0"/>
                </a:solidFill>
              </a:rPr>
              <a:t>Azure Container Registry (ACR)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B050"/>
                </a:solidFill>
              </a:rPr>
              <a:t>Pull Images from ACR using Service Principal</a:t>
            </a:r>
          </a:p>
          <a:p>
            <a:pPr marL="0" indent="0" algn="ctr">
              <a:buNone/>
            </a:pPr>
            <a:endParaRPr lang="en-US" sz="6500" b="1" dirty="0">
              <a:solidFill>
                <a:srgbClr val="00B050"/>
              </a:solidFill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205A956-1A7D-F547-826E-6857A23251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9170" y="2430570"/>
            <a:ext cx="3368459" cy="3368459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70475D78-10F2-F445-9DB5-B024BA3ED6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064984" y="85792"/>
            <a:ext cx="2174086" cy="2174086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E09DC3E7-A78C-154A-9B99-22933338AEF2}"/>
              </a:ext>
            </a:extLst>
          </p:cNvPr>
          <p:cNvSpPr/>
          <p:nvPr/>
        </p:nvSpPr>
        <p:spPr>
          <a:xfrm>
            <a:off x="12167616" y="85792"/>
            <a:ext cx="2174086" cy="156057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Run</a:t>
            </a:r>
          </a:p>
          <a:p>
            <a:pPr algn="ctr"/>
            <a:r>
              <a:rPr lang="en-US" dirty="0"/>
              <a:t>AKS Node Pools</a:t>
            </a:r>
          </a:p>
        </p:txBody>
      </p:sp>
    </p:spTree>
    <p:extLst>
      <p:ext uri="{BB962C8B-B14F-4D97-AF65-F5344CB8AC3E}">
        <p14:creationId xmlns:p14="http://schemas.microsoft.com/office/powerpoint/2010/main" val="2012004744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826CD7-5501-0847-AF6B-577EAE0A7B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3392CA-3801-1A40-A789-F01C82EDE2ED}"/>
              </a:ext>
            </a:extLst>
          </p:cNvPr>
          <p:cNvSpPr/>
          <p:nvPr/>
        </p:nvSpPr>
        <p:spPr>
          <a:xfrm>
            <a:off x="2171700" y="1566015"/>
            <a:ext cx="11471307" cy="5988176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19A803-5AEB-0741-AB8C-334BE629912E}"/>
              </a:ext>
            </a:extLst>
          </p:cNvPr>
          <p:cNvSpPr txBox="1"/>
          <p:nvPr/>
        </p:nvSpPr>
        <p:spPr>
          <a:xfrm>
            <a:off x="2171700" y="1555798"/>
            <a:ext cx="16843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5896354-820D-714D-BF9D-A19789849DC1}"/>
              </a:ext>
            </a:extLst>
          </p:cNvPr>
          <p:cNvSpPr/>
          <p:nvPr/>
        </p:nvSpPr>
        <p:spPr>
          <a:xfrm>
            <a:off x="5245100" y="2004574"/>
            <a:ext cx="8029466" cy="5269062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3ADAB57-6029-1647-B433-64E016BD76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91474" y="2045997"/>
            <a:ext cx="597357" cy="5973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E02B365-5C8A-1245-9867-5B141313E383}"/>
              </a:ext>
            </a:extLst>
          </p:cNvPr>
          <p:cNvSpPr txBox="1"/>
          <p:nvPr/>
        </p:nvSpPr>
        <p:spPr>
          <a:xfrm>
            <a:off x="5888831" y="2101164"/>
            <a:ext cx="22067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AKS Cluster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1AA1B307-9A22-5C49-9E9A-FD8A1B9E2E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30367" y="5391716"/>
            <a:ext cx="1036009" cy="1036009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D72AC1DC-BEEB-C644-B48B-5E8E174A53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73926" y="5389934"/>
            <a:ext cx="1036009" cy="103600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1CB11EC-8DF7-E542-BDA9-ACD664875F3C}"/>
              </a:ext>
            </a:extLst>
          </p:cNvPr>
          <p:cNvSpPr txBox="1"/>
          <p:nvPr/>
        </p:nvSpPr>
        <p:spPr>
          <a:xfrm>
            <a:off x="2310838" y="6366830"/>
            <a:ext cx="9797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Public IP</a:t>
            </a:r>
          </a:p>
          <a:p>
            <a:r>
              <a:rPr lang="en-US" sz="1800" dirty="0"/>
              <a:t>App1 LB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4868FF-9A9C-BD43-9F19-C3EA26273C39}"/>
              </a:ext>
            </a:extLst>
          </p:cNvPr>
          <p:cNvSpPr txBox="1"/>
          <p:nvPr/>
        </p:nvSpPr>
        <p:spPr>
          <a:xfrm>
            <a:off x="3741162" y="6507145"/>
            <a:ext cx="15039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AKS </a:t>
            </a:r>
          </a:p>
          <a:p>
            <a:pPr algn="ctr"/>
            <a:r>
              <a:rPr lang="en-US" sz="1800" dirty="0"/>
              <a:t>Load Balancer</a:t>
            </a:r>
          </a:p>
        </p:txBody>
      </p:sp>
      <p:pic>
        <p:nvPicPr>
          <p:cNvPr id="38" name="Graphic 37" descr="User">
            <a:extLst>
              <a:ext uri="{FF2B5EF4-FFF2-40B4-BE49-F238E27FC236}">
                <a16:creationId xmlns:a16="http://schemas.microsoft.com/office/drawing/2014/main" id="{78AC40BA-83BA-C746-B197-5E56402D926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1248" y="5389934"/>
            <a:ext cx="914400" cy="914400"/>
          </a:xfrm>
          <a:prstGeom prst="rect">
            <a:avLst/>
          </a:prstGeom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9DC1939-0B8E-9243-A332-1398BBE5B88D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987393" y="5907939"/>
            <a:ext cx="1386533" cy="14085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888751CC-6981-1644-9880-8D335D112E58}"/>
              </a:ext>
            </a:extLst>
          </p:cNvPr>
          <p:cNvSpPr txBox="1"/>
          <p:nvPr/>
        </p:nvSpPr>
        <p:spPr>
          <a:xfrm>
            <a:off x="187126" y="6249934"/>
            <a:ext cx="70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Users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2181CBE-AB6F-0E44-8CBB-D077372DC271}"/>
              </a:ext>
            </a:extLst>
          </p:cNvPr>
          <p:cNvCxnSpPr>
            <a:cxnSpLocks/>
            <a:stCxn id="13" idx="3"/>
            <a:endCxn id="11" idx="1"/>
          </p:cNvCxnSpPr>
          <p:nvPr/>
        </p:nvCxnSpPr>
        <p:spPr>
          <a:xfrm>
            <a:off x="3409935" y="5907939"/>
            <a:ext cx="620432" cy="178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AECE558-665D-0041-900F-4F65DE840CAE}"/>
              </a:ext>
            </a:extLst>
          </p:cNvPr>
          <p:cNvCxnSpPr>
            <a:cxnSpLocks/>
            <a:stCxn id="11" idx="3"/>
            <a:endCxn id="60" idx="1"/>
          </p:cNvCxnSpPr>
          <p:nvPr/>
        </p:nvCxnSpPr>
        <p:spPr>
          <a:xfrm flipV="1">
            <a:off x="5066376" y="5873121"/>
            <a:ext cx="1220850" cy="3660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C527E643-B12E-2040-A5FB-9EF6DADB0393}"/>
              </a:ext>
            </a:extLst>
          </p:cNvPr>
          <p:cNvSpPr/>
          <p:nvPr/>
        </p:nvSpPr>
        <p:spPr>
          <a:xfrm>
            <a:off x="6287226" y="4114800"/>
            <a:ext cx="3428098" cy="263229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0" name="Google Shape;660;p35">
            <a:extLst>
              <a:ext uri="{FF2B5EF4-FFF2-40B4-BE49-F238E27FC236}">
                <a16:creationId xmlns:a16="http://schemas.microsoft.com/office/drawing/2014/main" id="{D66C3FA6-C9EA-E64D-83D2-975F3204B846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287226" y="5394861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37;p35">
            <a:extLst>
              <a:ext uri="{FF2B5EF4-FFF2-40B4-BE49-F238E27FC236}">
                <a16:creationId xmlns:a16="http://schemas.microsoft.com/office/drawing/2014/main" id="{845DE65D-3C81-944A-B815-81493A6BD492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527706" y="5383044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38;p35">
            <a:extLst>
              <a:ext uri="{FF2B5EF4-FFF2-40B4-BE49-F238E27FC236}">
                <a16:creationId xmlns:a16="http://schemas.microsoft.com/office/drawing/2014/main" id="{A75D0226-CC3E-3447-B97F-8E054A542305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8755639" y="5344880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4E523F13-3925-EB48-BFCB-4B38FF34D0E6}"/>
              </a:ext>
            </a:extLst>
          </p:cNvPr>
          <p:cNvCxnSpPr>
            <a:cxnSpLocks/>
          </p:cNvCxnSpPr>
          <p:nvPr/>
        </p:nvCxnSpPr>
        <p:spPr>
          <a:xfrm>
            <a:off x="7222291" y="6018441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F3653B46-CFBC-734A-8C23-8D2CBB9A056F}"/>
              </a:ext>
            </a:extLst>
          </p:cNvPr>
          <p:cNvCxnSpPr>
            <a:cxnSpLocks/>
          </p:cNvCxnSpPr>
          <p:nvPr/>
        </p:nvCxnSpPr>
        <p:spPr>
          <a:xfrm flipH="1">
            <a:off x="8432193" y="6018441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F1EF0B3C-CE79-284C-B07B-D49E535F5B4C}"/>
              </a:ext>
            </a:extLst>
          </p:cNvPr>
          <p:cNvSpPr txBox="1"/>
          <p:nvPr/>
        </p:nvSpPr>
        <p:spPr>
          <a:xfrm>
            <a:off x="7294133" y="6370414"/>
            <a:ext cx="14965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Nginx App1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4DB36D9C-7373-F247-A1AC-A3FEB1CA7448}"/>
              </a:ext>
            </a:extLst>
          </p:cNvPr>
          <p:cNvSpPr txBox="1"/>
          <p:nvPr/>
        </p:nvSpPr>
        <p:spPr>
          <a:xfrm>
            <a:off x="343322" y="5133595"/>
            <a:ext cx="16674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http://&lt;public-</a:t>
            </a:r>
            <a:r>
              <a:rPr lang="en-US" sz="1600" dirty="0" err="1"/>
              <a:t>ip</a:t>
            </a:r>
            <a:r>
              <a:rPr lang="en-US" sz="1600" dirty="0"/>
              <a:t>&gt;</a:t>
            </a:r>
          </a:p>
        </p:txBody>
      </p:sp>
      <p:pic>
        <p:nvPicPr>
          <p:cNvPr id="86" name="Graphic 85">
            <a:extLst>
              <a:ext uri="{FF2B5EF4-FFF2-40B4-BE49-F238E27FC236}">
                <a16:creationId xmlns:a16="http://schemas.microsoft.com/office/drawing/2014/main" id="{93D2E742-8790-694F-822B-4349D8DC66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54912" y="2422623"/>
            <a:ext cx="1123937" cy="1123937"/>
          </a:xfrm>
          <a:prstGeom prst="rect">
            <a:avLst/>
          </a:prstGeom>
        </p:spPr>
      </p:pic>
      <p:sp>
        <p:nvSpPr>
          <p:cNvPr id="88" name="TextBox 87">
            <a:extLst>
              <a:ext uri="{FF2B5EF4-FFF2-40B4-BE49-F238E27FC236}">
                <a16:creationId xmlns:a16="http://schemas.microsoft.com/office/drawing/2014/main" id="{16DA3280-5534-3C44-B7EA-04C42B735F93}"/>
              </a:ext>
            </a:extLst>
          </p:cNvPr>
          <p:cNvSpPr txBox="1"/>
          <p:nvPr/>
        </p:nvSpPr>
        <p:spPr>
          <a:xfrm>
            <a:off x="10742029" y="2528192"/>
            <a:ext cx="22067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Azure AKS Cluster</a:t>
            </a:r>
          </a:p>
          <a:p>
            <a:pPr algn="ctr"/>
            <a:r>
              <a:rPr lang="en-US" dirty="0"/>
              <a:t>Control Plane</a:t>
            </a: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3939580E-1453-5946-9651-8A3427C5A7B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976836" y="2464499"/>
            <a:ext cx="1063211" cy="1063211"/>
          </a:xfrm>
          <a:prstGeom prst="rect">
            <a:avLst/>
          </a:prstGeom>
        </p:spPr>
      </p:pic>
      <p:sp>
        <p:nvSpPr>
          <p:cNvPr id="90" name="TextBox 89">
            <a:extLst>
              <a:ext uri="{FF2B5EF4-FFF2-40B4-BE49-F238E27FC236}">
                <a16:creationId xmlns:a16="http://schemas.microsoft.com/office/drawing/2014/main" id="{6CCE0DE9-EF16-0E47-A811-6CAE95BCA73B}"/>
              </a:ext>
            </a:extLst>
          </p:cNvPr>
          <p:cNvSpPr txBox="1"/>
          <p:nvPr/>
        </p:nvSpPr>
        <p:spPr>
          <a:xfrm>
            <a:off x="2629717" y="1989819"/>
            <a:ext cx="16952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Azure Container</a:t>
            </a:r>
          </a:p>
          <a:p>
            <a:pPr algn="ctr"/>
            <a:r>
              <a:rPr lang="en-US" sz="1800" dirty="0"/>
              <a:t>Registry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F611D4D-C3E5-F648-9222-11521C5A709B}"/>
              </a:ext>
            </a:extLst>
          </p:cNvPr>
          <p:cNvSpPr txBox="1"/>
          <p:nvPr/>
        </p:nvSpPr>
        <p:spPr>
          <a:xfrm>
            <a:off x="4493131" y="2967354"/>
            <a:ext cx="338541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Pull Docker Image from ACR</a:t>
            </a:r>
          </a:p>
        </p:txBody>
      </p:sp>
      <p:sp>
        <p:nvSpPr>
          <p:cNvPr id="97" name="Title 3">
            <a:extLst>
              <a:ext uri="{FF2B5EF4-FFF2-40B4-BE49-F238E27FC236}">
                <a16:creationId xmlns:a16="http://schemas.microsoft.com/office/drawing/2014/main" id="{376213D1-E3B2-0246-B45F-0991D269CD9C}"/>
              </a:ext>
            </a:extLst>
          </p:cNvPr>
          <p:cNvSpPr txBox="1">
            <a:spLocks/>
          </p:cNvSpPr>
          <p:nvPr/>
        </p:nvSpPr>
        <p:spPr>
          <a:xfrm>
            <a:off x="578448" y="-238959"/>
            <a:ext cx="13591564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 fontScale="92500"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Pull Docker Images from ACR using </a:t>
            </a:r>
            <a:r>
              <a:rPr lang="en-US" dirty="0">
                <a:solidFill>
                  <a:srgbClr val="00B050"/>
                </a:solidFill>
              </a:rPr>
              <a:t>Service Principal </a:t>
            </a:r>
          </a:p>
        </p:txBody>
      </p:sp>
      <p:pic>
        <p:nvPicPr>
          <p:cNvPr id="45" name="Graphic 44" descr="Programmer">
            <a:extLst>
              <a:ext uri="{FF2B5EF4-FFF2-40B4-BE49-F238E27FC236}">
                <a16:creationId xmlns:a16="http://schemas.microsoft.com/office/drawing/2014/main" id="{CB11EF2A-0854-014B-8BE2-95B4F6483DD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56797" y="925433"/>
            <a:ext cx="914400" cy="914400"/>
          </a:xfrm>
          <a:prstGeom prst="rect">
            <a:avLst/>
          </a:prstGeom>
        </p:spPr>
      </p:pic>
      <p:sp>
        <p:nvSpPr>
          <p:cNvPr id="102" name="TextBox 101">
            <a:extLst>
              <a:ext uri="{FF2B5EF4-FFF2-40B4-BE49-F238E27FC236}">
                <a16:creationId xmlns:a16="http://schemas.microsoft.com/office/drawing/2014/main" id="{7E5A4F66-E03A-8A4A-8089-1D1AC47B72EF}"/>
              </a:ext>
            </a:extLst>
          </p:cNvPr>
          <p:cNvSpPr txBox="1"/>
          <p:nvPr/>
        </p:nvSpPr>
        <p:spPr>
          <a:xfrm>
            <a:off x="157073" y="656489"/>
            <a:ext cx="1858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Docker Developer</a:t>
            </a:r>
          </a:p>
        </p:txBody>
      </p: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id="{505D661A-E57B-F34C-BAD9-2724F0A8AE83}"/>
              </a:ext>
            </a:extLst>
          </p:cNvPr>
          <p:cNvCxnSpPr>
            <a:stCxn id="45" idx="2"/>
            <a:endCxn id="21" idx="1"/>
          </p:cNvCxnSpPr>
          <p:nvPr/>
        </p:nvCxnSpPr>
        <p:spPr>
          <a:xfrm rot="16200000" flipH="1">
            <a:off x="1317280" y="1336549"/>
            <a:ext cx="1156272" cy="2162839"/>
          </a:xfrm>
          <a:prstGeom prst="bentConnector2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A18A4EF2-86D8-9C4F-9C44-EF44596370FC}"/>
              </a:ext>
            </a:extLst>
          </p:cNvPr>
          <p:cNvSpPr txBox="1"/>
          <p:nvPr/>
        </p:nvSpPr>
        <p:spPr>
          <a:xfrm>
            <a:off x="908473" y="2618459"/>
            <a:ext cx="187102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Build and Push</a:t>
            </a:r>
          </a:p>
          <a:p>
            <a:r>
              <a:rPr lang="en-US" dirty="0">
                <a:solidFill>
                  <a:srgbClr val="0070C0"/>
                </a:solidFill>
              </a:rPr>
              <a:t>Docker Image</a:t>
            </a:r>
          </a:p>
        </p:txBody>
      </p:sp>
      <p:pic>
        <p:nvPicPr>
          <p:cNvPr id="39" name="Google Shape;171;p19">
            <a:extLst>
              <a:ext uri="{FF2B5EF4-FFF2-40B4-BE49-F238E27FC236}">
                <a16:creationId xmlns:a16="http://schemas.microsoft.com/office/drawing/2014/main" id="{7A8AD394-DFA4-B548-8551-24127EA3237D}"/>
              </a:ext>
            </a:extLst>
          </p:cNvPr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8637644" y="4220121"/>
            <a:ext cx="1011913" cy="981508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38D47A2-3E10-7B4D-ADA2-9AEFF726A905}"/>
              </a:ext>
            </a:extLst>
          </p:cNvPr>
          <p:cNvSpPr/>
          <p:nvPr/>
        </p:nvSpPr>
        <p:spPr>
          <a:xfrm>
            <a:off x="10145942" y="4220121"/>
            <a:ext cx="2829697" cy="33250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docker-server (ACR)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819D037-3BCF-1D49-9C16-693B379BD2AB}"/>
              </a:ext>
            </a:extLst>
          </p:cNvPr>
          <p:cNvSpPr/>
          <p:nvPr/>
        </p:nvSpPr>
        <p:spPr>
          <a:xfrm>
            <a:off x="10150380" y="4694267"/>
            <a:ext cx="2829697" cy="33250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docker-username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BA1491B2-478D-8C4C-B8FF-C4A070CB68E0}"/>
              </a:ext>
            </a:extLst>
          </p:cNvPr>
          <p:cNvSpPr/>
          <p:nvPr/>
        </p:nvSpPr>
        <p:spPr>
          <a:xfrm>
            <a:off x="10157642" y="5202645"/>
            <a:ext cx="2829697" cy="33250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docker-password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D5F4EB0-40C9-0A42-91DF-38FC6A553DE8}"/>
              </a:ext>
            </a:extLst>
          </p:cNvPr>
          <p:cNvCxnSpPr>
            <a:stCxn id="39" idx="3"/>
            <a:endCxn id="4" idx="1"/>
          </p:cNvCxnSpPr>
          <p:nvPr/>
        </p:nvCxnSpPr>
        <p:spPr>
          <a:xfrm flipV="1">
            <a:off x="9649557" y="4386373"/>
            <a:ext cx="496385" cy="32450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DE4C0CB-C7C2-AD46-B056-40D0491B156C}"/>
              </a:ext>
            </a:extLst>
          </p:cNvPr>
          <p:cNvCxnSpPr>
            <a:stCxn id="39" idx="3"/>
            <a:endCxn id="43" idx="1"/>
          </p:cNvCxnSpPr>
          <p:nvPr/>
        </p:nvCxnSpPr>
        <p:spPr>
          <a:xfrm>
            <a:off x="9649557" y="4710875"/>
            <a:ext cx="500823" cy="149644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749AA05-9FE3-1F41-8FEB-59ADDB6EF17D}"/>
              </a:ext>
            </a:extLst>
          </p:cNvPr>
          <p:cNvCxnSpPr>
            <a:stCxn id="39" idx="3"/>
            <a:endCxn id="44" idx="1"/>
          </p:cNvCxnSpPr>
          <p:nvPr/>
        </p:nvCxnSpPr>
        <p:spPr>
          <a:xfrm>
            <a:off x="9649557" y="4710875"/>
            <a:ext cx="508085" cy="65802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ADD88AA-C567-5F44-9D74-AAECBB2E5446}"/>
              </a:ext>
            </a:extLst>
          </p:cNvPr>
          <p:cNvCxnSpPr>
            <a:stCxn id="61" idx="3"/>
            <a:endCxn id="39" idx="2"/>
          </p:cNvCxnSpPr>
          <p:nvPr/>
        </p:nvCxnSpPr>
        <p:spPr>
          <a:xfrm flipV="1">
            <a:off x="8487391" y="5201629"/>
            <a:ext cx="656210" cy="661255"/>
          </a:xfrm>
          <a:prstGeom prst="straightConnector1">
            <a:avLst/>
          </a:prstGeom>
          <a:ln w="254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3C958D6F-959A-D847-83FD-9F347461DAC9}"/>
              </a:ext>
            </a:extLst>
          </p:cNvPr>
          <p:cNvCxnSpPr>
            <a:cxnSpLocks/>
            <a:endCxn id="21" idx="3"/>
          </p:cNvCxnSpPr>
          <p:nvPr/>
        </p:nvCxnSpPr>
        <p:spPr>
          <a:xfrm rot="10800000">
            <a:off x="4040047" y="2996106"/>
            <a:ext cx="3961228" cy="2348775"/>
          </a:xfrm>
          <a:prstGeom prst="bentConnector3">
            <a:avLst>
              <a:gd name="adj1" fmla="val -535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itle 3">
            <a:extLst>
              <a:ext uri="{FF2B5EF4-FFF2-40B4-BE49-F238E27FC236}">
                <a16:creationId xmlns:a16="http://schemas.microsoft.com/office/drawing/2014/main" id="{6D690F4B-9D8F-3141-AE53-28785930D488}"/>
              </a:ext>
            </a:extLst>
          </p:cNvPr>
          <p:cNvSpPr txBox="1">
            <a:spLocks/>
          </p:cNvSpPr>
          <p:nvPr/>
        </p:nvSpPr>
        <p:spPr>
          <a:xfrm>
            <a:off x="199484" y="443784"/>
            <a:ext cx="13864826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00B050"/>
                </a:solidFill>
              </a:rPr>
              <a:t>Run on Azure AKS Nodepools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907D83C7-DFE3-6347-A2AC-82B3E5D850A3}"/>
              </a:ext>
            </a:extLst>
          </p:cNvPr>
          <p:cNvSpPr/>
          <p:nvPr/>
        </p:nvSpPr>
        <p:spPr>
          <a:xfrm>
            <a:off x="6128951" y="3891395"/>
            <a:ext cx="3781168" cy="3231436"/>
          </a:xfrm>
          <a:prstGeom prst="rect">
            <a:avLst/>
          </a:prstGeom>
          <a:noFill/>
          <a:ln w="508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6DF953A-3807-6A4D-A308-86FB638E65ED}"/>
              </a:ext>
            </a:extLst>
          </p:cNvPr>
          <p:cNvSpPr txBox="1"/>
          <p:nvPr/>
        </p:nvSpPr>
        <p:spPr>
          <a:xfrm>
            <a:off x="7131897" y="6719048"/>
            <a:ext cx="18725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AKS Node Pool</a:t>
            </a:r>
          </a:p>
        </p:txBody>
      </p:sp>
    </p:spTree>
    <p:extLst>
      <p:ext uri="{BB962C8B-B14F-4D97-AF65-F5344CB8AC3E}">
        <p14:creationId xmlns:p14="http://schemas.microsoft.com/office/powerpoint/2010/main" val="2770788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9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9" grpId="0"/>
      <p:bldP spid="14" grpId="0"/>
      <p:bldP spid="15" grpId="0"/>
      <p:bldP spid="41" grpId="0"/>
      <p:bldP spid="58" grpId="0" animBg="1"/>
      <p:bldP spid="75" grpId="0"/>
      <p:bldP spid="148" grpId="0"/>
      <p:bldP spid="88" grpId="0"/>
      <p:bldP spid="90" grpId="0"/>
      <p:bldP spid="32" grpId="0"/>
      <p:bldP spid="102" grpId="0"/>
      <p:bldP spid="105" grpId="0"/>
      <p:bldP spid="4" grpId="0" animBg="1"/>
      <p:bldP spid="43" grpId="0" animBg="1"/>
      <p:bldP spid="44" grpId="0" animBg="1"/>
      <p:bldP spid="47" grpId="0" animBg="1"/>
      <p:bldP spid="47" grpId="1" animBg="1"/>
      <p:bldP spid="49" grpId="0"/>
      <p:bldP spid="49" grpId="1"/>
    </p:bld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5202" y="2193243"/>
            <a:ext cx="3675198" cy="35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6677" y="2397634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70C0"/>
                </a:solidFill>
              </a:rPr>
              <a:t>Azure Container Registry (ACR)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B050"/>
                </a:solidFill>
              </a:rPr>
              <a:t>Pull Images from ACR using Service Principal</a:t>
            </a:r>
          </a:p>
          <a:p>
            <a:pPr marL="0" indent="0" algn="ctr">
              <a:buNone/>
            </a:pPr>
            <a:endParaRPr lang="en-US" sz="6500" b="1" dirty="0">
              <a:solidFill>
                <a:srgbClr val="00B050"/>
              </a:solidFill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205A956-1A7D-F547-826E-6857A23251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9170" y="2430570"/>
            <a:ext cx="3368459" cy="3368459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70475D78-10F2-F445-9DB5-B024BA3ED6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064984" y="85792"/>
            <a:ext cx="2174086" cy="2174086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D57851FF-FE45-444A-BC50-6B8D84E3249B}"/>
              </a:ext>
            </a:extLst>
          </p:cNvPr>
          <p:cNvSpPr/>
          <p:nvPr/>
        </p:nvSpPr>
        <p:spPr>
          <a:xfrm>
            <a:off x="12167616" y="85792"/>
            <a:ext cx="2174086" cy="156057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Schedule on</a:t>
            </a:r>
          </a:p>
          <a:p>
            <a:pPr algn="ctr"/>
            <a:r>
              <a:rPr lang="en-US" dirty="0"/>
              <a:t>AKS Virtual Nodes</a:t>
            </a:r>
          </a:p>
        </p:txBody>
      </p:sp>
    </p:spTree>
    <p:extLst>
      <p:ext uri="{BB962C8B-B14F-4D97-AF65-F5344CB8AC3E}">
        <p14:creationId xmlns:p14="http://schemas.microsoft.com/office/powerpoint/2010/main" val="23203656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8819D0E-61B2-4717-949A-53CE5D35827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</a:t>
            </a:r>
            <a:r>
              <a:rPr lang="en-US" dirty="0" err="1"/>
              <a:t>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8840114-9439-4B2E-A512-1F12425EB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407" y="-145598"/>
            <a:ext cx="12618720" cy="1188851"/>
          </a:xfrm>
        </p:spPr>
        <p:txBody>
          <a:bodyPr/>
          <a:lstStyle/>
          <a:p>
            <a:r>
              <a:rPr lang="en-IN" dirty="0"/>
              <a:t>Kubernetes - Architecture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19EBDD3-C074-4FD1-90DE-DBEA7232FDD0}"/>
              </a:ext>
            </a:extLst>
          </p:cNvPr>
          <p:cNvSpPr/>
          <p:nvPr/>
        </p:nvSpPr>
        <p:spPr>
          <a:xfrm>
            <a:off x="1292772" y="1127819"/>
            <a:ext cx="4761187" cy="5747543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A4B9D87-4A32-4603-9B2B-8992F516F95E}"/>
              </a:ext>
            </a:extLst>
          </p:cNvPr>
          <p:cNvSpPr/>
          <p:nvPr/>
        </p:nvSpPr>
        <p:spPr>
          <a:xfrm>
            <a:off x="1608880" y="1844776"/>
            <a:ext cx="1469985" cy="104172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</a:t>
            </a:r>
            <a:r>
              <a:rPr lang="en-IN" sz="1800" dirty="0"/>
              <a:t> Controller Manager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DD2489E-5A2A-4FBF-9F64-78611E804517}"/>
              </a:ext>
            </a:extLst>
          </p:cNvPr>
          <p:cNvSpPr/>
          <p:nvPr/>
        </p:nvSpPr>
        <p:spPr>
          <a:xfrm>
            <a:off x="4309174" y="1848648"/>
            <a:ext cx="1469985" cy="1041721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Cloud Controller Manager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113BCF-03A4-4A84-9818-3EBEDCF464AC}"/>
              </a:ext>
            </a:extLst>
          </p:cNvPr>
          <p:cNvSpPr/>
          <p:nvPr/>
        </p:nvSpPr>
        <p:spPr>
          <a:xfrm>
            <a:off x="1608880" y="3499098"/>
            <a:ext cx="4170279" cy="58477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kube-apiserver</a:t>
            </a:r>
            <a:endParaRPr lang="en-IN" sz="18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D226CD4-907D-4280-AA42-EB153B5FFC39}"/>
              </a:ext>
            </a:extLst>
          </p:cNvPr>
          <p:cNvSpPr/>
          <p:nvPr/>
        </p:nvSpPr>
        <p:spPr>
          <a:xfrm>
            <a:off x="4323857" y="4787498"/>
            <a:ext cx="1469985" cy="104172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</a:t>
            </a:r>
            <a:r>
              <a:rPr lang="en-IN" sz="1800" dirty="0"/>
              <a:t>-scheduler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9629FC-2B11-45FC-A29A-4200DD758267}"/>
              </a:ext>
            </a:extLst>
          </p:cNvPr>
          <p:cNvSpPr/>
          <p:nvPr/>
        </p:nvSpPr>
        <p:spPr>
          <a:xfrm>
            <a:off x="1623562" y="4787498"/>
            <a:ext cx="1469985" cy="104172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etcd</a:t>
            </a:r>
            <a:endParaRPr lang="en-IN" sz="18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C4D42D6-E191-4E9A-8951-F30AFFC6FC23}"/>
              </a:ext>
            </a:extLst>
          </p:cNvPr>
          <p:cNvSpPr/>
          <p:nvPr/>
        </p:nvSpPr>
        <p:spPr>
          <a:xfrm>
            <a:off x="1509745" y="6211253"/>
            <a:ext cx="4420595" cy="39352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Container Runtime (Docker)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0DEE5A2-B43E-4F4B-8DB4-AEE0FC54A5F6}"/>
              </a:ext>
            </a:extLst>
          </p:cNvPr>
          <p:cNvSpPr txBox="1"/>
          <p:nvPr/>
        </p:nvSpPr>
        <p:spPr>
          <a:xfrm>
            <a:off x="3078865" y="1127819"/>
            <a:ext cx="14612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>
                <a:solidFill>
                  <a:srgbClr val="0070C0"/>
                </a:solidFill>
              </a:rPr>
              <a:t>Master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BAB2922-7805-4003-BD84-B8C75FB74314}"/>
              </a:ext>
            </a:extLst>
          </p:cNvPr>
          <p:cNvSpPr/>
          <p:nvPr/>
        </p:nvSpPr>
        <p:spPr>
          <a:xfrm>
            <a:off x="8049053" y="1127819"/>
            <a:ext cx="4761187" cy="2495057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C44D098-07ED-44AE-B0C2-0A863A4390F2}"/>
              </a:ext>
            </a:extLst>
          </p:cNvPr>
          <p:cNvSpPr/>
          <p:nvPr/>
        </p:nvSpPr>
        <p:spPr>
          <a:xfrm>
            <a:off x="10954970" y="1968179"/>
            <a:ext cx="1469985" cy="58477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</a:t>
            </a:r>
            <a:r>
              <a:rPr lang="en-IN" sz="1800" dirty="0"/>
              <a:t>-Proxy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1852BC5-37B6-431D-9A9E-27E185ECF20E}"/>
              </a:ext>
            </a:extLst>
          </p:cNvPr>
          <p:cNvSpPr txBox="1"/>
          <p:nvPr/>
        </p:nvSpPr>
        <p:spPr>
          <a:xfrm>
            <a:off x="9271021" y="1113380"/>
            <a:ext cx="24048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>
                <a:solidFill>
                  <a:srgbClr val="0070C0"/>
                </a:solidFill>
              </a:rPr>
              <a:t>Worker Node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C62D69E-22E7-423F-B81E-31C29DDEE0C5}"/>
              </a:ext>
            </a:extLst>
          </p:cNvPr>
          <p:cNvSpPr/>
          <p:nvPr/>
        </p:nvSpPr>
        <p:spPr>
          <a:xfrm>
            <a:off x="4172974" y="1736188"/>
            <a:ext cx="1713620" cy="1273215"/>
          </a:xfrm>
          <a:prstGeom prst="rect">
            <a:avLst/>
          </a:prstGeom>
          <a:noFill/>
          <a:ln w="317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11F58E3-8C1B-4825-9CB8-E5172ABC2DD2}"/>
              </a:ext>
            </a:extLst>
          </p:cNvPr>
          <p:cNvSpPr/>
          <p:nvPr/>
        </p:nvSpPr>
        <p:spPr>
          <a:xfrm>
            <a:off x="10819037" y="1850856"/>
            <a:ext cx="1713620" cy="822259"/>
          </a:xfrm>
          <a:prstGeom prst="rect">
            <a:avLst/>
          </a:prstGeom>
          <a:noFill/>
          <a:ln w="317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6337A49-E5C7-4D80-AA42-016F6EB3A01F}"/>
              </a:ext>
            </a:extLst>
          </p:cNvPr>
          <p:cNvSpPr/>
          <p:nvPr/>
        </p:nvSpPr>
        <p:spPr>
          <a:xfrm>
            <a:off x="8494782" y="1969017"/>
            <a:ext cx="1469985" cy="58477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Kubelet</a:t>
            </a:r>
            <a:endParaRPr lang="en-IN" sz="1800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D223014-BA46-460A-AAFC-90DAD8767A04}"/>
              </a:ext>
            </a:extLst>
          </p:cNvPr>
          <p:cNvSpPr/>
          <p:nvPr/>
        </p:nvSpPr>
        <p:spPr>
          <a:xfrm>
            <a:off x="8370424" y="1851694"/>
            <a:ext cx="1713620" cy="822259"/>
          </a:xfrm>
          <a:prstGeom prst="rect">
            <a:avLst/>
          </a:prstGeom>
          <a:noFill/>
          <a:ln w="317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80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DB7ABAC-3B9D-4C8B-8D8F-BAD420920277}"/>
              </a:ext>
            </a:extLst>
          </p:cNvPr>
          <p:cNvSpPr/>
          <p:nvPr/>
        </p:nvSpPr>
        <p:spPr>
          <a:xfrm>
            <a:off x="1495063" y="1726557"/>
            <a:ext cx="1713620" cy="1273215"/>
          </a:xfrm>
          <a:prstGeom prst="rect">
            <a:avLst/>
          </a:prstGeom>
          <a:noFill/>
          <a:ln w="317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390C2FE-1053-4A1B-A56F-DF605F5B1E33}"/>
              </a:ext>
            </a:extLst>
          </p:cNvPr>
          <p:cNvSpPr/>
          <p:nvPr/>
        </p:nvSpPr>
        <p:spPr>
          <a:xfrm>
            <a:off x="1506919" y="3347936"/>
            <a:ext cx="4368099" cy="894949"/>
          </a:xfrm>
          <a:prstGeom prst="rect">
            <a:avLst/>
          </a:prstGeom>
          <a:noFill/>
          <a:ln w="317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AD6185F-F358-4C5D-B77D-3D8A625E0F76}"/>
              </a:ext>
            </a:extLst>
          </p:cNvPr>
          <p:cNvSpPr/>
          <p:nvPr/>
        </p:nvSpPr>
        <p:spPr>
          <a:xfrm>
            <a:off x="1509745" y="4667454"/>
            <a:ext cx="1713620" cy="1273215"/>
          </a:xfrm>
          <a:prstGeom prst="rect">
            <a:avLst/>
          </a:prstGeom>
          <a:noFill/>
          <a:ln w="317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D733293-C1C6-4E0B-AB61-6DE8894C4EC8}"/>
              </a:ext>
            </a:extLst>
          </p:cNvPr>
          <p:cNvSpPr/>
          <p:nvPr/>
        </p:nvSpPr>
        <p:spPr>
          <a:xfrm>
            <a:off x="4202038" y="4667454"/>
            <a:ext cx="1713620" cy="1273215"/>
          </a:xfrm>
          <a:prstGeom prst="rect">
            <a:avLst/>
          </a:prstGeom>
          <a:noFill/>
          <a:ln w="317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AE278D8-E4CB-4844-AC10-11E79EEF56E0}"/>
              </a:ext>
            </a:extLst>
          </p:cNvPr>
          <p:cNvSpPr/>
          <p:nvPr/>
        </p:nvSpPr>
        <p:spPr>
          <a:xfrm>
            <a:off x="8370424" y="2999772"/>
            <a:ext cx="4269519" cy="39352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Container Runtime (Docker)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C48BDC50-97D8-41E5-8382-8BBE14E509D2}"/>
              </a:ext>
            </a:extLst>
          </p:cNvPr>
          <p:cNvSpPr/>
          <p:nvPr/>
        </p:nvSpPr>
        <p:spPr>
          <a:xfrm>
            <a:off x="8049053" y="4385712"/>
            <a:ext cx="4761187" cy="2495057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C6F7CDD-19FA-4999-971F-E2A7E577CBED}"/>
              </a:ext>
            </a:extLst>
          </p:cNvPr>
          <p:cNvSpPr/>
          <p:nvPr/>
        </p:nvSpPr>
        <p:spPr>
          <a:xfrm>
            <a:off x="10954970" y="5226072"/>
            <a:ext cx="1469985" cy="58477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</a:t>
            </a:r>
            <a:r>
              <a:rPr lang="en-IN" sz="1800" dirty="0"/>
              <a:t>-Proxy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E6D3FD6-102A-48D8-96B7-4CF144259039}"/>
              </a:ext>
            </a:extLst>
          </p:cNvPr>
          <p:cNvSpPr txBox="1"/>
          <p:nvPr/>
        </p:nvSpPr>
        <p:spPr>
          <a:xfrm>
            <a:off x="9271021" y="4371273"/>
            <a:ext cx="24048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>
                <a:solidFill>
                  <a:srgbClr val="0070C0"/>
                </a:solidFill>
              </a:rPr>
              <a:t>Worker Node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48A50557-5B53-4AC6-B37C-4C01EAAFBE4E}"/>
              </a:ext>
            </a:extLst>
          </p:cNvPr>
          <p:cNvSpPr/>
          <p:nvPr/>
        </p:nvSpPr>
        <p:spPr>
          <a:xfrm>
            <a:off x="10819037" y="5108749"/>
            <a:ext cx="1713620" cy="822259"/>
          </a:xfrm>
          <a:prstGeom prst="rect">
            <a:avLst/>
          </a:prstGeom>
          <a:noFill/>
          <a:ln w="317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5924C24-B220-460C-8A9F-AAAD1B821F2C}"/>
              </a:ext>
            </a:extLst>
          </p:cNvPr>
          <p:cNvSpPr/>
          <p:nvPr/>
        </p:nvSpPr>
        <p:spPr>
          <a:xfrm>
            <a:off x="8494782" y="5226910"/>
            <a:ext cx="1469985" cy="58477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Kubelet</a:t>
            </a:r>
            <a:endParaRPr lang="en-IN" sz="1800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5162447A-7071-44FD-8136-15B40F6F3145}"/>
              </a:ext>
            </a:extLst>
          </p:cNvPr>
          <p:cNvSpPr/>
          <p:nvPr/>
        </p:nvSpPr>
        <p:spPr>
          <a:xfrm>
            <a:off x="8370424" y="5109587"/>
            <a:ext cx="1713620" cy="822259"/>
          </a:xfrm>
          <a:prstGeom prst="rect">
            <a:avLst/>
          </a:prstGeom>
          <a:noFill/>
          <a:ln w="317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80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3B1FD2DD-9477-4261-8AFA-DF6D9F377044}"/>
              </a:ext>
            </a:extLst>
          </p:cNvPr>
          <p:cNvSpPr/>
          <p:nvPr/>
        </p:nvSpPr>
        <p:spPr>
          <a:xfrm>
            <a:off x="8370424" y="6257665"/>
            <a:ext cx="4269519" cy="39352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Container Runtime (Docker)</a:t>
            </a:r>
          </a:p>
        </p:txBody>
      </p:sp>
    </p:spTree>
    <p:extLst>
      <p:ext uri="{BB962C8B-B14F-4D97-AF65-F5344CB8AC3E}">
        <p14:creationId xmlns:p14="http://schemas.microsoft.com/office/powerpoint/2010/main" val="1682504017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826CD7-5501-0847-AF6B-577EAE0A7B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3392CA-3801-1A40-A789-F01C82EDE2ED}"/>
              </a:ext>
            </a:extLst>
          </p:cNvPr>
          <p:cNvSpPr/>
          <p:nvPr/>
        </p:nvSpPr>
        <p:spPr>
          <a:xfrm>
            <a:off x="2171700" y="1566015"/>
            <a:ext cx="11471307" cy="5654158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19A803-5AEB-0741-AB8C-334BE629912E}"/>
              </a:ext>
            </a:extLst>
          </p:cNvPr>
          <p:cNvSpPr txBox="1"/>
          <p:nvPr/>
        </p:nvSpPr>
        <p:spPr>
          <a:xfrm>
            <a:off x="2171700" y="1555798"/>
            <a:ext cx="16843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5896354-820D-714D-BF9D-A19789849DC1}"/>
              </a:ext>
            </a:extLst>
          </p:cNvPr>
          <p:cNvSpPr/>
          <p:nvPr/>
        </p:nvSpPr>
        <p:spPr>
          <a:xfrm>
            <a:off x="5245100" y="2004574"/>
            <a:ext cx="8029466" cy="4974299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3ADAB57-6029-1647-B433-64E016BD76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91474" y="2045997"/>
            <a:ext cx="597357" cy="5973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E02B365-5C8A-1245-9867-5B141313E383}"/>
              </a:ext>
            </a:extLst>
          </p:cNvPr>
          <p:cNvSpPr txBox="1"/>
          <p:nvPr/>
        </p:nvSpPr>
        <p:spPr>
          <a:xfrm>
            <a:off x="5888831" y="2101164"/>
            <a:ext cx="22067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AKS Cluster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1AA1B307-9A22-5C49-9E9A-FD8A1B9E2E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30367" y="5391716"/>
            <a:ext cx="1036009" cy="1036009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D72AC1DC-BEEB-C644-B48B-5E8E174A53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73926" y="5389934"/>
            <a:ext cx="1036009" cy="103600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1CB11EC-8DF7-E542-BDA9-ACD664875F3C}"/>
              </a:ext>
            </a:extLst>
          </p:cNvPr>
          <p:cNvSpPr txBox="1"/>
          <p:nvPr/>
        </p:nvSpPr>
        <p:spPr>
          <a:xfrm>
            <a:off x="2310838" y="6366830"/>
            <a:ext cx="9797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Public IP</a:t>
            </a:r>
          </a:p>
          <a:p>
            <a:r>
              <a:rPr lang="en-US" sz="1800" dirty="0"/>
              <a:t>App1 LB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4868FF-9A9C-BD43-9F19-C3EA26273C39}"/>
              </a:ext>
            </a:extLst>
          </p:cNvPr>
          <p:cNvSpPr txBox="1"/>
          <p:nvPr/>
        </p:nvSpPr>
        <p:spPr>
          <a:xfrm>
            <a:off x="3741162" y="6507145"/>
            <a:ext cx="15039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AKS </a:t>
            </a:r>
          </a:p>
          <a:p>
            <a:pPr algn="ctr"/>
            <a:r>
              <a:rPr lang="en-US" sz="1800" dirty="0"/>
              <a:t>Load Balancer</a:t>
            </a:r>
          </a:p>
        </p:txBody>
      </p:sp>
      <p:pic>
        <p:nvPicPr>
          <p:cNvPr id="38" name="Graphic 37" descr="User">
            <a:extLst>
              <a:ext uri="{FF2B5EF4-FFF2-40B4-BE49-F238E27FC236}">
                <a16:creationId xmlns:a16="http://schemas.microsoft.com/office/drawing/2014/main" id="{78AC40BA-83BA-C746-B197-5E56402D926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1248" y="5389934"/>
            <a:ext cx="914400" cy="914400"/>
          </a:xfrm>
          <a:prstGeom prst="rect">
            <a:avLst/>
          </a:prstGeom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9DC1939-0B8E-9243-A332-1398BBE5B88D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987393" y="5907939"/>
            <a:ext cx="1386533" cy="14085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888751CC-6981-1644-9880-8D335D112E58}"/>
              </a:ext>
            </a:extLst>
          </p:cNvPr>
          <p:cNvSpPr txBox="1"/>
          <p:nvPr/>
        </p:nvSpPr>
        <p:spPr>
          <a:xfrm>
            <a:off x="187126" y="6249934"/>
            <a:ext cx="70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Users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2181CBE-AB6F-0E44-8CBB-D077372DC271}"/>
              </a:ext>
            </a:extLst>
          </p:cNvPr>
          <p:cNvCxnSpPr>
            <a:cxnSpLocks/>
            <a:stCxn id="13" idx="3"/>
            <a:endCxn id="11" idx="1"/>
          </p:cNvCxnSpPr>
          <p:nvPr/>
        </p:nvCxnSpPr>
        <p:spPr>
          <a:xfrm>
            <a:off x="3409935" y="5907939"/>
            <a:ext cx="620432" cy="178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AECE558-665D-0041-900F-4F65DE840CAE}"/>
              </a:ext>
            </a:extLst>
          </p:cNvPr>
          <p:cNvCxnSpPr>
            <a:cxnSpLocks/>
            <a:stCxn id="11" idx="3"/>
            <a:endCxn id="60" idx="1"/>
          </p:cNvCxnSpPr>
          <p:nvPr/>
        </p:nvCxnSpPr>
        <p:spPr>
          <a:xfrm flipV="1">
            <a:off x="5066376" y="5465348"/>
            <a:ext cx="1220850" cy="444373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C527E643-B12E-2040-A5FB-9EF6DADB0393}"/>
              </a:ext>
            </a:extLst>
          </p:cNvPr>
          <p:cNvSpPr/>
          <p:nvPr/>
        </p:nvSpPr>
        <p:spPr>
          <a:xfrm>
            <a:off x="6287226" y="3707027"/>
            <a:ext cx="3428098" cy="263229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0" name="Google Shape;660;p35">
            <a:extLst>
              <a:ext uri="{FF2B5EF4-FFF2-40B4-BE49-F238E27FC236}">
                <a16:creationId xmlns:a16="http://schemas.microsoft.com/office/drawing/2014/main" id="{D66C3FA6-C9EA-E64D-83D2-975F3204B846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287226" y="4987088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37;p35">
            <a:extLst>
              <a:ext uri="{FF2B5EF4-FFF2-40B4-BE49-F238E27FC236}">
                <a16:creationId xmlns:a16="http://schemas.microsoft.com/office/drawing/2014/main" id="{845DE65D-3C81-944A-B815-81493A6BD492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527706" y="4975271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38;p35">
            <a:extLst>
              <a:ext uri="{FF2B5EF4-FFF2-40B4-BE49-F238E27FC236}">
                <a16:creationId xmlns:a16="http://schemas.microsoft.com/office/drawing/2014/main" id="{A75D0226-CC3E-3447-B97F-8E054A542305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8755639" y="4937107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4E523F13-3925-EB48-BFCB-4B38FF34D0E6}"/>
              </a:ext>
            </a:extLst>
          </p:cNvPr>
          <p:cNvCxnSpPr>
            <a:cxnSpLocks/>
          </p:cNvCxnSpPr>
          <p:nvPr/>
        </p:nvCxnSpPr>
        <p:spPr>
          <a:xfrm>
            <a:off x="7222291" y="5610668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F3653B46-CFBC-734A-8C23-8D2CBB9A056F}"/>
              </a:ext>
            </a:extLst>
          </p:cNvPr>
          <p:cNvCxnSpPr>
            <a:cxnSpLocks/>
          </p:cNvCxnSpPr>
          <p:nvPr/>
        </p:nvCxnSpPr>
        <p:spPr>
          <a:xfrm flipH="1">
            <a:off x="8432193" y="5610668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F1EF0B3C-CE79-284C-B07B-D49E535F5B4C}"/>
              </a:ext>
            </a:extLst>
          </p:cNvPr>
          <p:cNvSpPr txBox="1"/>
          <p:nvPr/>
        </p:nvSpPr>
        <p:spPr>
          <a:xfrm>
            <a:off x="7294133" y="5962641"/>
            <a:ext cx="14965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Nginx App1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4DB36D9C-7373-F247-A1AC-A3FEB1CA7448}"/>
              </a:ext>
            </a:extLst>
          </p:cNvPr>
          <p:cNvSpPr txBox="1"/>
          <p:nvPr/>
        </p:nvSpPr>
        <p:spPr>
          <a:xfrm>
            <a:off x="343322" y="5133595"/>
            <a:ext cx="16674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http://&lt;public-</a:t>
            </a:r>
            <a:r>
              <a:rPr lang="en-US" sz="1600" dirty="0" err="1"/>
              <a:t>ip</a:t>
            </a:r>
            <a:r>
              <a:rPr lang="en-US" sz="1600" dirty="0"/>
              <a:t>&gt;</a:t>
            </a:r>
          </a:p>
        </p:txBody>
      </p:sp>
      <p:pic>
        <p:nvPicPr>
          <p:cNvPr id="86" name="Graphic 85">
            <a:extLst>
              <a:ext uri="{FF2B5EF4-FFF2-40B4-BE49-F238E27FC236}">
                <a16:creationId xmlns:a16="http://schemas.microsoft.com/office/drawing/2014/main" id="{93D2E742-8790-694F-822B-4349D8DC66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50722" y="2045997"/>
            <a:ext cx="1123937" cy="1123937"/>
          </a:xfrm>
          <a:prstGeom prst="rect">
            <a:avLst/>
          </a:prstGeom>
        </p:spPr>
      </p:pic>
      <p:sp>
        <p:nvSpPr>
          <p:cNvPr id="88" name="TextBox 87">
            <a:extLst>
              <a:ext uri="{FF2B5EF4-FFF2-40B4-BE49-F238E27FC236}">
                <a16:creationId xmlns:a16="http://schemas.microsoft.com/office/drawing/2014/main" id="{16DA3280-5534-3C44-B7EA-04C42B735F93}"/>
              </a:ext>
            </a:extLst>
          </p:cNvPr>
          <p:cNvSpPr txBox="1"/>
          <p:nvPr/>
        </p:nvSpPr>
        <p:spPr>
          <a:xfrm>
            <a:off x="11037839" y="2151566"/>
            <a:ext cx="22067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Azure AKS Cluster</a:t>
            </a:r>
          </a:p>
          <a:p>
            <a:pPr algn="ctr"/>
            <a:r>
              <a:rPr lang="en-US" dirty="0"/>
              <a:t>Control Plane</a:t>
            </a: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3939580E-1453-5946-9651-8A3427C5A7B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976836" y="2464499"/>
            <a:ext cx="1063211" cy="1063211"/>
          </a:xfrm>
          <a:prstGeom prst="rect">
            <a:avLst/>
          </a:prstGeom>
        </p:spPr>
      </p:pic>
      <p:sp>
        <p:nvSpPr>
          <p:cNvPr id="90" name="TextBox 89">
            <a:extLst>
              <a:ext uri="{FF2B5EF4-FFF2-40B4-BE49-F238E27FC236}">
                <a16:creationId xmlns:a16="http://schemas.microsoft.com/office/drawing/2014/main" id="{6CCE0DE9-EF16-0E47-A811-6CAE95BCA73B}"/>
              </a:ext>
            </a:extLst>
          </p:cNvPr>
          <p:cNvSpPr txBox="1"/>
          <p:nvPr/>
        </p:nvSpPr>
        <p:spPr>
          <a:xfrm>
            <a:off x="2629717" y="1989819"/>
            <a:ext cx="16952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Azure Container</a:t>
            </a:r>
          </a:p>
          <a:p>
            <a:pPr algn="ctr"/>
            <a:r>
              <a:rPr lang="en-US" sz="1800" dirty="0"/>
              <a:t>Registry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F611D4D-C3E5-F648-9222-11521C5A709B}"/>
              </a:ext>
            </a:extLst>
          </p:cNvPr>
          <p:cNvSpPr txBox="1"/>
          <p:nvPr/>
        </p:nvSpPr>
        <p:spPr>
          <a:xfrm>
            <a:off x="4493131" y="2967354"/>
            <a:ext cx="338541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Pull Docker Image from ACR</a:t>
            </a:r>
          </a:p>
        </p:txBody>
      </p:sp>
      <p:sp>
        <p:nvSpPr>
          <p:cNvPr id="97" name="Title 3">
            <a:extLst>
              <a:ext uri="{FF2B5EF4-FFF2-40B4-BE49-F238E27FC236}">
                <a16:creationId xmlns:a16="http://schemas.microsoft.com/office/drawing/2014/main" id="{376213D1-E3B2-0246-B45F-0991D269CD9C}"/>
              </a:ext>
            </a:extLst>
          </p:cNvPr>
          <p:cNvSpPr txBox="1">
            <a:spLocks/>
          </p:cNvSpPr>
          <p:nvPr/>
        </p:nvSpPr>
        <p:spPr>
          <a:xfrm>
            <a:off x="590805" y="-238959"/>
            <a:ext cx="13591564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 fontScale="92500"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Pull Docker Images from ACR using </a:t>
            </a:r>
            <a:r>
              <a:rPr lang="en-US" dirty="0">
                <a:solidFill>
                  <a:srgbClr val="00B050"/>
                </a:solidFill>
              </a:rPr>
              <a:t>Service Principal</a:t>
            </a:r>
          </a:p>
        </p:txBody>
      </p:sp>
      <p:pic>
        <p:nvPicPr>
          <p:cNvPr id="45" name="Graphic 44" descr="Programmer">
            <a:extLst>
              <a:ext uri="{FF2B5EF4-FFF2-40B4-BE49-F238E27FC236}">
                <a16:creationId xmlns:a16="http://schemas.microsoft.com/office/drawing/2014/main" id="{CB11EF2A-0854-014B-8BE2-95B4F6483DD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56797" y="925433"/>
            <a:ext cx="914400" cy="914400"/>
          </a:xfrm>
          <a:prstGeom prst="rect">
            <a:avLst/>
          </a:prstGeom>
        </p:spPr>
      </p:pic>
      <p:sp>
        <p:nvSpPr>
          <p:cNvPr id="102" name="TextBox 101">
            <a:extLst>
              <a:ext uri="{FF2B5EF4-FFF2-40B4-BE49-F238E27FC236}">
                <a16:creationId xmlns:a16="http://schemas.microsoft.com/office/drawing/2014/main" id="{7E5A4F66-E03A-8A4A-8089-1D1AC47B72EF}"/>
              </a:ext>
            </a:extLst>
          </p:cNvPr>
          <p:cNvSpPr txBox="1"/>
          <p:nvPr/>
        </p:nvSpPr>
        <p:spPr>
          <a:xfrm>
            <a:off x="157073" y="656489"/>
            <a:ext cx="1858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Docker Developer</a:t>
            </a:r>
          </a:p>
        </p:txBody>
      </p: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id="{505D661A-E57B-F34C-BAD9-2724F0A8AE83}"/>
              </a:ext>
            </a:extLst>
          </p:cNvPr>
          <p:cNvCxnSpPr>
            <a:stCxn id="45" idx="2"/>
            <a:endCxn id="21" idx="1"/>
          </p:cNvCxnSpPr>
          <p:nvPr/>
        </p:nvCxnSpPr>
        <p:spPr>
          <a:xfrm rot="16200000" flipH="1">
            <a:off x="1317280" y="1336549"/>
            <a:ext cx="1156272" cy="2162839"/>
          </a:xfrm>
          <a:prstGeom prst="bentConnector2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A18A4EF2-86D8-9C4F-9C44-EF44596370FC}"/>
              </a:ext>
            </a:extLst>
          </p:cNvPr>
          <p:cNvSpPr txBox="1"/>
          <p:nvPr/>
        </p:nvSpPr>
        <p:spPr>
          <a:xfrm>
            <a:off x="908473" y="2618459"/>
            <a:ext cx="187102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Build and Push</a:t>
            </a:r>
          </a:p>
          <a:p>
            <a:r>
              <a:rPr lang="en-US" dirty="0">
                <a:solidFill>
                  <a:srgbClr val="0070C0"/>
                </a:solidFill>
              </a:rPr>
              <a:t>Docker Image</a:t>
            </a:r>
          </a:p>
        </p:txBody>
      </p:sp>
      <p:pic>
        <p:nvPicPr>
          <p:cNvPr id="39" name="Google Shape;171;p19">
            <a:extLst>
              <a:ext uri="{FF2B5EF4-FFF2-40B4-BE49-F238E27FC236}">
                <a16:creationId xmlns:a16="http://schemas.microsoft.com/office/drawing/2014/main" id="{7A8AD394-DFA4-B548-8551-24127EA3237D}"/>
              </a:ext>
            </a:extLst>
          </p:cNvPr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8637644" y="3812348"/>
            <a:ext cx="1011913" cy="981508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38D47A2-3E10-7B4D-ADA2-9AEFF726A905}"/>
              </a:ext>
            </a:extLst>
          </p:cNvPr>
          <p:cNvSpPr/>
          <p:nvPr/>
        </p:nvSpPr>
        <p:spPr>
          <a:xfrm>
            <a:off x="10145942" y="3812348"/>
            <a:ext cx="2829697" cy="33250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docker-server (ACR)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819D037-3BCF-1D49-9C16-693B379BD2AB}"/>
              </a:ext>
            </a:extLst>
          </p:cNvPr>
          <p:cNvSpPr/>
          <p:nvPr/>
        </p:nvSpPr>
        <p:spPr>
          <a:xfrm>
            <a:off x="10150380" y="4286494"/>
            <a:ext cx="2829697" cy="33250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docker-username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BA1491B2-478D-8C4C-B8FF-C4A070CB68E0}"/>
              </a:ext>
            </a:extLst>
          </p:cNvPr>
          <p:cNvSpPr/>
          <p:nvPr/>
        </p:nvSpPr>
        <p:spPr>
          <a:xfrm>
            <a:off x="10157642" y="4794872"/>
            <a:ext cx="2829697" cy="33250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docker-password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D5F4EB0-40C9-0A42-91DF-38FC6A553DE8}"/>
              </a:ext>
            </a:extLst>
          </p:cNvPr>
          <p:cNvCxnSpPr>
            <a:stCxn id="39" idx="3"/>
            <a:endCxn id="4" idx="1"/>
          </p:cNvCxnSpPr>
          <p:nvPr/>
        </p:nvCxnSpPr>
        <p:spPr>
          <a:xfrm flipV="1">
            <a:off x="9649557" y="3978600"/>
            <a:ext cx="496385" cy="32450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DE4C0CB-C7C2-AD46-B056-40D0491B156C}"/>
              </a:ext>
            </a:extLst>
          </p:cNvPr>
          <p:cNvCxnSpPr>
            <a:stCxn id="39" idx="3"/>
            <a:endCxn id="43" idx="1"/>
          </p:cNvCxnSpPr>
          <p:nvPr/>
        </p:nvCxnSpPr>
        <p:spPr>
          <a:xfrm>
            <a:off x="9649557" y="4303102"/>
            <a:ext cx="500823" cy="149644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749AA05-9FE3-1F41-8FEB-59ADDB6EF17D}"/>
              </a:ext>
            </a:extLst>
          </p:cNvPr>
          <p:cNvCxnSpPr>
            <a:stCxn id="39" idx="3"/>
            <a:endCxn id="44" idx="1"/>
          </p:cNvCxnSpPr>
          <p:nvPr/>
        </p:nvCxnSpPr>
        <p:spPr>
          <a:xfrm>
            <a:off x="9649557" y="4303102"/>
            <a:ext cx="508085" cy="65802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ADD88AA-C567-5F44-9D74-AAECBB2E5446}"/>
              </a:ext>
            </a:extLst>
          </p:cNvPr>
          <p:cNvCxnSpPr>
            <a:stCxn id="61" idx="3"/>
            <a:endCxn id="39" idx="2"/>
          </p:cNvCxnSpPr>
          <p:nvPr/>
        </p:nvCxnSpPr>
        <p:spPr>
          <a:xfrm flipV="1">
            <a:off x="8487391" y="4793856"/>
            <a:ext cx="656210" cy="661255"/>
          </a:xfrm>
          <a:prstGeom prst="straightConnector1">
            <a:avLst/>
          </a:prstGeom>
          <a:ln w="254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3C958D6F-959A-D847-83FD-9F347461DAC9}"/>
              </a:ext>
            </a:extLst>
          </p:cNvPr>
          <p:cNvCxnSpPr>
            <a:cxnSpLocks/>
            <a:endCxn id="21" idx="3"/>
          </p:cNvCxnSpPr>
          <p:nvPr/>
        </p:nvCxnSpPr>
        <p:spPr>
          <a:xfrm rot="10800000">
            <a:off x="4040047" y="2996106"/>
            <a:ext cx="3961228" cy="2348775"/>
          </a:xfrm>
          <a:prstGeom prst="bentConnector3">
            <a:avLst>
              <a:gd name="adj1" fmla="val -535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AC53C6AF-D7D5-D345-A539-2E9385D54C6C}"/>
              </a:ext>
            </a:extLst>
          </p:cNvPr>
          <p:cNvSpPr/>
          <p:nvPr/>
        </p:nvSpPr>
        <p:spPr>
          <a:xfrm>
            <a:off x="6128951" y="3527710"/>
            <a:ext cx="3781168" cy="3231436"/>
          </a:xfrm>
          <a:prstGeom prst="rect">
            <a:avLst/>
          </a:prstGeom>
          <a:noFill/>
          <a:ln w="508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687F69-0C65-C749-B564-61536D37FC47}"/>
              </a:ext>
            </a:extLst>
          </p:cNvPr>
          <p:cNvSpPr txBox="1"/>
          <p:nvPr/>
        </p:nvSpPr>
        <p:spPr>
          <a:xfrm>
            <a:off x="6978071" y="6344758"/>
            <a:ext cx="222964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Virtual Node - ACI</a:t>
            </a:r>
          </a:p>
        </p:txBody>
      </p:sp>
      <p:sp>
        <p:nvSpPr>
          <p:cNvPr id="47" name="Title 3">
            <a:extLst>
              <a:ext uri="{FF2B5EF4-FFF2-40B4-BE49-F238E27FC236}">
                <a16:creationId xmlns:a16="http://schemas.microsoft.com/office/drawing/2014/main" id="{F696BA9E-D8AA-8647-9501-BE5C7D516904}"/>
              </a:ext>
            </a:extLst>
          </p:cNvPr>
          <p:cNvSpPr txBox="1">
            <a:spLocks/>
          </p:cNvSpPr>
          <p:nvPr/>
        </p:nvSpPr>
        <p:spPr>
          <a:xfrm>
            <a:off x="199484" y="443784"/>
            <a:ext cx="13864826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00B050"/>
                </a:solidFill>
              </a:rPr>
              <a:t>Run on Azure Virtual Nodes</a:t>
            </a:r>
          </a:p>
        </p:txBody>
      </p:sp>
    </p:spTree>
    <p:extLst>
      <p:ext uri="{BB962C8B-B14F-4D97-AF65-F5344CB8AC3E}">
        <p14:creationId xmlns:p14="http://schemas.microsoft.com/office/powerpoint/2010/main" val="2726337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6" grpId="0"/>
    </p:bld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5202" y="2193243"/>
            <a:ext cx="3675198" cy="35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6677" y="2397634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Azure DevOps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70C0"/>
                </a:solidFill>
              </a:rPr>
              <a:t>Introduction</a:t>
            </a:r>
            <a:endParaRPr lang="en-US" sz="6500" b="1" dirty="0">
              <a:solidFill>
                <a:srgbClr val="0070C0"/>
              </a:solidFill>
            </a:endParaRPr>
          </a:p>
          <a:p>
            <a:pPr marL="0" indent="0" algn="ctr">
              <a:buNone/>
            </a:pPr>
            <a:endParaRPr lang="en-US" sz="6500" b="1" dirty="0">
              <a:solidFill>
                <a:srgbClr val="00B050"/>
              </a:solidFill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205A956-1A7D-F547-826E-6857A23251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9170" y="2430570"/>
            <a:ext cx="3368459" cy="3368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696293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9A2B51D-7439-5544-8B3B-A2020233954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17E311-84DF-8D4F-9AAD-C0B6A0765C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37661F7-3B09-5242-BC0F-E6C47B903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582067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5202" y="2193243"/>
            <a:ext cx="3675198" cy="35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6677" y="2397634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Azure DevOps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70C0"/>
                </a:solidFill>
              </a:rPr>
              <a:t>Build &amp; Push 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70C0"/>
                </a:solidFill>
              </a:rPr>
              <a:t>Docker Image to ACR</a:t>
            </a:r>
            <a:endParaRPr lang="en-US" sz="6500" b="1" dirty="0">
              <a:solidFill>
                <a:srgbClr val="0070C0"/>
              </a:solidFill>
            </a:endParaRPr>
          </a:p>
          <a:p>
            <a:pPr marL="0" indent="0" algn="ctr">
              <a:buNone/>
            </a:pPr>
            <a:endParaRPr lang="en-US" sz="6500" b="1" dirty="0">
              <a:solidFill>
                <a:srgbClr val="00B050"/>
              </a:solidFill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205A956-1A7D-F547-826E-6857A23251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9170" y="2430570"/>
            <a:ext cx="3368459" cy="33684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79B55CA-0FDD-684F-8615-68495E5890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474" y="50243"/>
            <a:ext cx="1088068" cy="1088068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53CDCC66-6D6A-CE4D-BE8B-2D8DDB09571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40988" y="66002"/>
            <a:ext cx="927355" cy="92735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1F50E0D-5DC8-D747-B787-6A10C486F21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67562" y="124299"/>
            <a:ext cx="927355" cy="927355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5FCE009A-770A-224C-896B-40A246E7FC0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2861041" y="82107"/>
            <a:ext cx="927355" cy="92735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248D248-BDE8-984A-BA47-1CA718FE3894}"/>
              </a:ext>
            </a:extLst>
          </p:cNvPr>
          <p:cNvSpPr txBox="1"/>
          <p:nvPr/>
        </p:nvSpPr>
        <p:spPr>
          <a:xfrm>
            <a:off x="546308" y="1138311"/>
            <a:ext cx="8963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/>
              <a:t>Github</a:t>
            </a:r>
            <a:endParaRPr lang="en-US" sz="2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2DDE7A3-C7B8-FA40-9661-9A0B95A1C928}"/>
              </a:ext>
            </a:extLst>
          </p:cNvPr>
          <p:cNvSpPr txBox="1"/>
          <p:nvPr/>
        </p:nvSpPr>
        <p:spPr>
          <a:xfrm>
            <a:off x="4096015" y="1051654"/>
            <a:ext cx="98841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Azure</a:t>
            </a:r>
          </a:p>
          <a:p>
            <a:pPr algn="ctr"/>
            <a:r>
              <a:rPr lang="en-US" sz="2000" dirty="0"/>
              <a:t>DevOps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F58F323-073D-204A-87E6-4C7658CF2E0B}"/>
              </a:ext>
            </a:extLst>
          </p:cNvPr>
          <p:cNvSpPr txBox="1"/>
          <p:nvPr/>
        </p:nvSpPr>
        <p:spPr>
          <a:xfrm>
            <a:off x="8725531" y="1101136"/>
            <a:ext cx="11224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Azure</a:t>
            </a:r>
          </a:p>
          <a:p>
            <a:pPr algn="ctr"/>
            <a:r>
              <a:rPr lang="en-US" sz="2000" dirty="0"/>
              <a:t>Pipelines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86C6EC4-3EDE-304D-ADEA-ECC96C53604C}"/>
              </a:ext>
            </a:extLst>
          </p:cNvPr>
          <p:cNvSpPr txBox="1"/>
          <p:nvPr/>
        </p:nvSpPr>
        <p:spPr>
          <a:xfrm>
            <a:off x="12430082" y="1051654"/>
            <a:ext cx="20982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Azure</a:t>
            </a:r>
          </a:p>
          <a:p>
            <a:pPr algn="ctr"/>
            <a:r>
              <a:rPr lang="en-US" sz="2000" dirty="0"/>
              <a:t>Container Registry</a:t>
            </a:r>
          </a:p>
        </p:txBody>
      </p:sp>
    </p:spTree>
    <p:extLst>
      <p:ext uri="{BB962C8B-B14F-4D97-AF65-F5344CB8AC3E}">
        <p14:creationId xmlns:p14="http://schemas.microsoft.com/office/powerpoint/2010/main" val="2393653699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826CD7-5501-0847-AF6B-577EAE0A7B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97" name="Title 3">
            <a:extLst>
              <a:ext uri="{FF2B5EF4-FFF2-40B4-BE49-F238E27FC236}">
                <a16:creationId xmlns:a16="http://schemas.microsoft.com/office/drawing/2014/main" id="{376213D1-E3B2-0246-B45F-0991D269CD9C}"/>
              </a:ext>
            </a:extLst>
          </p:cNvPr>
          <p:cNvSpPr txBox="1">
            <a:spLocks/>
          </p:cNvSpPr>
          <p:nvPr/>
        </p:nvSpPr>
        <p:spPr>
          <a:xfrm>
            <a:off x="1118917" y="-7819"/>
            <a:ext cx="12618720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Azure DevOps Pipelines – </a:t>
            </a:r>
            <a:r>
              <a:rPr lang="en-US" sz="4000" dirty="0">
                <a:solidFill>
                  <a:srgbClr val="00B050"/>
                </a:solidFill>
              </a:rPr>
              <a:t>Build &amp; Push Docker Image to ACR</a:t>
            </a:r>
          </a:p>
        </p:txBody>
      </p:sp>
      <p:pic>
        <p:nvPicPr>
          <p:cNvPr id="45" name="Graphic 44" descr="Programmer">
            <a:extLst>
              <a:ext uri="{FF2B5EF4-FFF2-40B4-BE49-F238E27FC236}">
                <a16:creationId xmlns:a16="http://schemas.microsoft.com/office/drawing/2014/main" id="{CB11EF2A-0854-014B-8BE2-95B4F6483D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1488" y="5600647"/>
            <a:ext cx="977137" cy="97713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BC4ED53-86CF-3040-B9FD-6F29A5226B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674" y="3010487"/>
            <a:ext cx="1088068" cy="1088068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10EE702-51E9-264B-8B4F-103E80430676}"/>
              </a:ext>
            </a:extLst>
          </p:cNvPr>
          <p:cNvCxnSpPr>
            <a:cxnSpLocks/>
            <a:stCxn id="45" idx="0"/>
            <a:endCxn id="4" idx="2"/>
          </p:cNvCxnSpPr>
          <p:nvPr/>
        </p:nvCxnSpPr>
        <p:spPr>
          <a:xfrm flipH="1" flipV="1">
            <a:off x="690708" y="4098555"/>
            <a:ext cx="19349" cy="1502092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Graphic 16">
            <a:extLst>
              <a:ext uri="{FF2B5EF4-FFF2-40B4-BE49-F238E27FC236}">
                <a16:creationId xmlns:a16="http://schemas.microsoft.com/office/drawing/2014/main" id="{BFFD6F9E-D149-4A4C-B424-530FA830AF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164655" y="2231480"/>
            <a:ext cx="766642" cy="76664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51A8B68-B5B7-E149-A3F9-FDC164E4B6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04392" y="3061696"/>
            <a:ext cx="985651" cy="985651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B61A1D4B-DC29-5D46-BDB4-D7B15672D64D}"/>
              </a:ext>
            </a:extLst>
          </p:cNvPr>
          <p:cNvSpPr/>
          <p:nvPr/>
        </p:nvSpPr>
        <p:spPr>
          <a:xfrm>
            <a:off x="1830686" y="1496837"/>
            <a:ext cx="5771874" cy="4000535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F47A8D4-785B-B54C-91F0-C77561B5F75C}"/>
              </a:ext>
            </a:extLst>
          </p:cNvPr>
          <p:cNvSpPr txBox="1"/>
          <p:nvPr/>
        </p:nvSpPr>
        <p:spPr>
          <a:xfrm>
            <a:off x="1938873" y="1530195"/>
            <a:ext cx="16843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 Cloud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4BD65B8E-A73A-6B47-9D25-673B6E40A907}"/>
              </a:ext>
            </a:extLst>
          </p:cNvPr>
          <p:cNvSpPr/>
          <p:nvPr/>
        </p:nvSpPr>
        <p:spPr>
          <a:xfrm>
            <a:off x="2071164" y="2183914"/>
            <a:ext cx="3314988" cy="2820729"/>
          </a:xfrm>
          <a:prstGeom prst="rect">
            <a:avLst/>
          </a:prstGeom>
          <a:noFill/>
          <a:ln w="38100">
            <a:solidFill>
              <a:srgbClr val="0020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C3B094D-A3FA-9F4D-8F26-F4D23DBAC7A3}"/>
              </a:ext>
            </a:extLst>
          </p:cNvPr>
          <p:cNvSpPr txBox="1"/>
          <p:nvPr/>
        </p:nvSpPr>
        <p:spPr>
          <a:xfrm>
            <a:off x="2964861" y="2328923"/>
            <a:ext cx="204702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 DevOps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8ED9DDA-73A6-9846-8554-7320D380815B}"/>
              </a:ext>
            </a:extLst>
          </p:cNvPr>
          <p:cNvSpPr txBox="1"/>
          <p:nvPr/>
        </p:nvSpPr>
        <p:spPr>
          <a:xfrm>
            <a:off x="2834373" y="4154043"/>
            <a:ext cx="204702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 Pipelines</a:t>
            </a:r>
          </a:p>
          <a:p>
            <a:r>
              <a:rPr lang="en-US" dirty="0"/>
              <a:t>(Build &amp; Push)	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B85D1E5-AB5D-204A-A2F7-A5D2D201F588}"/>
              </a:ext>
            </a:extLst>
          </p:cNvPr>
          <p:cNvSpPr txBox="1"/>
          <p:nvPr/>
        </p:nvSpPr>
        <p:spPr>
          <a:xfrm>
            <a:off x="177148" y="2759810"/>
            <a:ext cx="115108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Github</a:t>
            </a:r>
            <a:endParaRPr 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3459D8C-EF4B-1442-8B30-9F34BAB73744}"/>
              </a:ext>
            </a:extLst>
          </p:cNvPr>
          <p:cNvSpPr txBox="1"/>
          <p:nvPr/>
        </p:nvSpPr>
        <p:spPr>
          <a:xfrm>
            <a:off x="91655" y="6623027"/>
            <a:ext cx="144913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Developer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30CCB5C-1CBD-004A-B178-595A41F8CC34}"/>
              </a:ext>
            </a:extLst>
          </p:cNvPr>
          <p:cNvCxnSpPr>
            <a:cxnSpLocks/>
            <a:stCxn id="4" idx="3"/>
            <a:endCxn id="18" idx="1"/>
          </p:cNvCxnSpPr>
          <p:nvPr/>
        </p:nvCxnSpPr>
        <p:spPr>
          <a:xfrm>
            <a:off x="1234742" y="3554521"/>
            <a:ext cx="2069650" cy="1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Graphic 55">
            <a:extLst>
              <a:ext uri="{FF2B5EF4-FFF2-40B4-BE49-F238E27FC236}">
                <a16:creationId xmlns:a16="http://schemas.microsoft.com/office/drawing/2014/main" id="{B98F005A-4D16-564A-BB67-DAA0508A756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887768" y="3024850"/>
            <a:ext cx="1063211" cy="1063211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16EBC213-F38E-0C4F-A36D-755A074D583A}"/>
              </a:ext>
            </a:extLst>
          </p:cNvPr>
          <p:cNvSpPr txBox="1"/>
          <p:nvPr/>
        </p:nvSpPr>
        <p:spPr>
          <a:xfrm>
            <a:off x="5451121" y="4088061"/>
            <a:ext cx="20470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Azure Container Registry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A302AAA-89EF-5641-9EFD-24A1A0199BF7}"/>
              </a:ext>
            </a:extLst>
          </p:cNvPr>
          <p:cNvCxnSpPr>
            <a:cxnSpLocks/>
            <a:stCxn id="18" idx="3"/>
            <a:endCxn id="56" idx="1"/>
          </p:cNvCxnSpPr>
          <p:nvPr/>
        </p:nvCxnSpPr>
        <p:spPr>
          <a:xfrm>
            <a:off x="4290043" y="3554522"/>
            <a:ext cx="1597725" cy="1934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5B774A19-E7B6-7142-8918-B97D95AEAFC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723189" y="1342246"/>
            <a:ext cx="5356028" cy="5972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069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49" grpId="0"/>
      <p:bldP spid="50" grpId="0" animBg="1"/>
      <p:bldP spid="51" grpId="0"/>
      <p:bldP spid="52" grpId="0"/>
      <p:bldP spid="53" grpId="0"/>
      <p:bldP spid="54" grpId="0"/>
      <p:bldP spid="57" grpId="0"/>
    </p:bld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92C723F-6F49-3742-906E-F53D222BE49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F044E29-CC80-F047-8635-05A2D9C4E6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006" y="272807"/>
            <a:ext cx="13319543" cy="1188851"/>
          </a:xfrm>
        </p:spPr>
        <p:txBody>
          <a:bodyPr>
            <a:noAutofit/>
          </a:bodyPr>
          <a:lstStyle/>
          <a:p>
            <a:r>
              <a:rPr lang="en-US" sz="4200" dirty="0"/>
              <a:t>Azure DevOps Pipelines – </a:t>
            </a:r>
            <a:r>
              <a:rPr lang="en-US" sz="4200" dirty="0">
                <a:solidFill>
                  <a:srgbClr val="00B050"/>
                </a:solidFill>
              </a:rPr>
              <a:t>Build &amp; Push Docker Image to ACR</a:t>
            </a:r>
            <a:endParaRPr lang="en-US" sz="4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C4BFC5-3FC5-C04E-92B6-39421A9733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006" y="1709289"/>
            <a:ext cx="13765377" cy="4811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697276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5202" y="2193243"/>
            <a:ext cx="3675198" cy="35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03668" y="2193243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Azure DevOps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70C0"/>
                </a:solidFill>
              </a:rPr>
              <a:t>Build &amp; Push 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70C0"/>
                </a:solidFill>
              </a:rPr>
              <a:t>Docker Image to ACR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Deploy to AKS</a:t>
            </a:r>
            <a:endParaRPr lang="en-US" sz="6500" b="1" dirty="0">
              <a:solidFill>
                <a:srgbClr val="00B050"/>
              </a:solidFill>
            </a:endParaRPr>
          </a:p>
          <a:p>
            <a:pPr marL="0" indent="0" algn="ctr">
              <a:buNone/>
            </a:pPr>
            <a:endParaRPr lang="en-US" sz="6500" b="1" dirty="0">
              <a:solidFill>
                <a:srgbClr val="00B050"/>
              </a:solidFill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205A956-1A7D-F547-826E-6857A23251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9170" y="2430570"/>
            <a:ext cx="3368459" cy="336845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5A62975-7495-AE4B-BD76-CA48D1F5BE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474" y="50243"/>
            <a:ext cx="1088068" cy="1088068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66BD6721-16E0-A74B-85E7-7527FB1792E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40988" y="66002"/>
            <a:ext cx="927355" cy="92735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ABF7EBC-10E7-6347-937F-9ED9616F7B9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67562" y="124299"/>
            <a:ext cx="927355" cy="927355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B97D7BFC-FF34-D34A-BC29-B1E11422F2A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2861041" y="82107"/>
            <a:ext cx="927355" cy="92735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5CCA8721-7351-6D49-96BF-A6B38332D4A7}"/>
              </a:ext>
            </a:extLst>
          </p:cNvPr>
          <p:cNvSpPr txBox="1"/>
          <p:nvPr/>
        </p:nvSpPr>
        <p:spPr>
          <a:xfrm>
            <a:off x="546308" y="1138311"/>
            <a:ext cx="8963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/>
              <a:t>Github</a:t>
            </a:r>
            <a:endParaRPr lang="en-US" sz="20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4C52EA2-5CA9-EA4F-A0F7-DFE02530555C}"/>
              </a:ext>
            </a:extLst>
          </p:cNvPr>
          <p:cNvSpPr txBox="1"/>
          <p:nvPr/>
        </p:nvSpPr>
        <p:spPr>
          <a:xfrm>
            <a:off x="4096015" y="1051654"/>
            <a:ext cx="98841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Azure</a:t>
            </a:r>
          </a:p>
          <a:p>
            <a:pPr algn="ctr"/>
            <a:r>
              <a:rPr lang="en-US" sz="2000" dirty="0"/>
              <a:t>DevOps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BB38B42-004D-1946-8A01-75855DD2A25A}"/>
              </a:ext>
            </a:extLst>
          </p:cNvPr>
          <p:cNvSpPr txBox="1"/>
          <p:nvPr/>
        </p:nvSpPr>
        <p:spPr>
          <a:xfrm>
            <a:off x="8725531" y="1101136"/>
            <a:ext cx="11224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Azure</a:t>
            </a:r>
          </a:p>
          <a:p>
            <a:pPr algn="ctr"/>
            <a:r>
              <a:rPr lang="en-US" sz="2000" dirty="0"/>
              <a:t>Pipelines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83C7247-8057-8044-ADB7-581A61D7F1D3}"/>
              </a:ext>
            </a:extLst>
          </p:cNvPr>
          <p:cNvSpPr txBox="1"/>
          <p:nvPr/>
        </p:nvSpPr>
        <p:spPr>
          <a:xfrm>
            <a:off x="12430082" y="1051654"/>
            <a:ext cx="20982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Azure</a:t>
            </a:r>
          </a:p>
          <a:p>
            <a:pPr algn="ctr"/>
            <a:r>
              <a:rPr lang="en-US" sz="2000" dirty="0"/>
              <a:t>Container Registry</a:t>
            </a:r>
          </a:p>
        </p:txBody>
      </p:sp>
    </p:spTree>
    <p:extLst>
      <p:ext uri="{BB962C8B-B14F-4D97-AF65-F5344CB8AC3E}">
        <p14:creationId xmlns:p14="http://schemas.microsoft.com/office/powerpoint/2010/main" val="3368303307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826CD7-5501-0847-AF6B-577EAE0A7B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97" name="Title 3">
            <a:extLst>
              <a:ext uri="{FF2B5EF4-FFF2-40B4-BE49-F238E27FC236}">
                <a16:creationId xmlns:a16="http://schemas.microsoft.com/office/drawing/2014/main" id="{376213D1-E3B2-0246-B45F-0991D269CD9C}"/>
              </a:ext>
            </a:extLst>
          </p:cNvPr>
          <p:cNvSpPr txBox="1">
            <a:spLocks/>
          </p:cNvSpPr>
          <p:nvPr/>
        </p:nvSpPr>
        <p:spPr>
          <a:xfrm>
            <a:off x="1039404" y="-245493"/>
            <a:ext cx="12618720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500" dirty="0"/>
              <a:t>Azure DevOps – </a:t>
            </a:r>
            <a:r>
              <a:rPr lang="en-US" sz="3500" dirty="0">
                <a:solidFill>
                  <a:srgbClr val="00B050"/>
                </a:solidFill>
              </a:rPr>
              <a:t>Build &amp; Push Docker Image to ACR &amp; Deploy to AKS </a:t>
            </a:r>
          </a:p>
        </p:txBody>
      </p:sp>
      <p:pic>
        <p:nvPicPr>
          <p:cNvPr id="45" name="Graphic 44" descr="Programmer">
            <a:extLst>
              <a:ext uri="{FF2B5EF4-FFF2-40B4-BE49-F238E27FC236}">
                <a16:creationId xmlns:a16="http://schemas.microsoft.com/office/drawing/2014/main" id="{CB11EF2A-0854-014B-8BE2-95B4F6483D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6708" y="387251"/>
            <a:ext cx="977137" cy="97713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BC4ED53-86CF-3040-B9FD-6F29A5226B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726" y="2252210"/>
            <a:ext cx="1088068" cy="1088068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10EE702-51E9-264B-8B4F-103E80430676}"/>
              </a:ext>
            </a:extLst>
          </p:cNvPr>
          <p:cNvCxnSpPr>
            <a:cxnSpLocks/>
            <a:stCxn id="45" idx="2"/>
            <a:endCxn id="4" idx="0"/>
          </p:cNvCxnSpPr>
          <p:nvPr/>
        </p:nvCxnSpPr>
        <p:spPr>
          <a:xfrm flipH="1">
            <a:off x="639760" y="1364388"/>
            <a:ext cx="5517" cy="88782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Graphic 16">
            <a:extLst>
              <a:ext uri="{FF2B5EF4-FFF2-40B4-BE49-F238E27FC236}">
                <a16:creationId xmlns:a16="http://schemas.microsoft.com/office/drawing/2014/main" id="{BFFD6F9E-D149-4A4C-B424-530FA830AF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758411" y="814818"/>
            <a:ext cx="683045" cy="68304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51A8B68-B5B7-E149-A3F9-FDC164E4B6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68015" y="1608513"/>
            <a:ext cx="540437" cy="540437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B61A1D4B-DC29-5D46-BDB4-D7B15672D64D}"/>
              </a:ext>
            </a:extLst>
          </p:cNvPr>
          <p:cNvSpPr/>
          <p:nvPr/>
        </p:nvSpPr>
        <p:spPr>
          <a:xfrm>
            <a:off x="1580812" y="742122"/>
            <a:ext cx="12882370" cy="6814378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F47A8D4-785B-B54C-91F0-C77561B5F75C}"/>
              </a:ext>
            </a:extLst>
          </p:cNvPr>
          <p:cNvSpPr txBox="1"/>
          <p:nvPr/>
        </p:nvSpPr>
        <p:spPr>
          <a:xfrm>
            <a:off x="12778878" y="727914"/>
            <a:ext cx="16843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 Cloud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4BD65B8E-A73A-6B47-9D25-673B6E40A907}"/>
              </a:ext>
            </a:extLst>
          </p:cNvPr>
          <p:cNvSpPr/>
          <p:nvPr/>
        </p:nvSpPr>
        <p:spPr>
          <a:xfrm>
            <a:off x="1747720" y="893180"/>
            <a:ext cx="8216087" cy="2582110"/>
          </a:xfrm>
          <a:prstGeom prst="rect">
            <a:avLst/>
          </a:prstGeom>
          <a:noFill/>
          <a:ln w="38100">
            <a:solidFill>
              <a:srgbClr val="0020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C3B094D-A3FA-9F4D-8F26-F4D23DBAC7A3}"/>
              </a:ext>
            </a:extLst>
          </p:cNvPr>
          <p:cNvSpPr txBox="1"/>
          <p:nvPr/>
        </p:nvSpPr>
        <p:spPr>
          <a:xfrm>
            <a:off x="2535744" y="880790"/>
            <a:ext cx="204702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 DevOps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8ED9DDA-73A6-9846-8554-7320D380815B}"/>
              </a:ext>
            </a:extLst>
          </p:cNvPr>
          <p:cNvSpPr txBox="1"/>
          <p:nvPr/>
        </p:nvSpPr>
        <p:spPr>
          <a:xfrm>
            <a:off x="2583935" y="1544266"/>
            <a:ext cx="204702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 Pipelines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B85D1E5-AB5D-204A-A2F7-A5D2D201F588}"/>
              </a:ext>
            </a:extLst>
          </p:cNvPr>
          <p:cNvSpPr txBox="1"/>
          <p:nvPr/>
        </p:nvSpPr>
        <p:spPr>
          <a:xfrm>
            <a:off x="174961" y="3263156"/>
            <a:ext cx="115108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Github</a:t>
            </a:r>
            <a:endParaRPr 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3459D8C-EF4B-1442-8B30-9F34BAB73744}"/>
              </a:ext>
            </a:extLst>
          </p:cNvPr>
          <p:cNvSpPr txBox="1"/>
          <p:nvPr/>
        </p:nvSpPr>
        <p:spPr>
          <a:xfrm>
            <a:off x="26875" y="1250607"/>
            <a:ext cx="144913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Developer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30CCB5C-1CBD-004A-B178-595A41F8CC34}"/>
              </a:ext>
            </a:extLst>
          </p:cNvPr>
          <p:cNvCxnSpPr>
            <a:cxnSpLocks/>
            <a:stCxn id="4" idx="3"/>
            <a:endCxn id="9" idx="1"/>
          </p:cNvCxnSpPr>
          <p:nvPr/>
        </p:nvCxnSpPr>
        <p:spPr>
          <a:xfrm>
            <a:off x="1183794" y="2796244"/>
            <a:ext cx="902538" cy="7975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Graphic 55">
            <a:extLst>
              <a:ext uri="{FF2B5EF4-FFF2-40B4-BE49-F238E27FC236}">
                <a16:creationId xmlns:a16="http://schemas.microsoft.com/office/drawing/2014/main" id="{B98F005A-4D16-564A-BB67-DAA0508A756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918023" y="5717059"/>
            <a:ext cx="1063211" cy="1063211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16EBC213-F38E-0C4F-A36D-755A074D583A}"/>
              </a:ext>
            </a:extLst>
          </p:cNvPr>
          <p:cNvSpPr txBox="1"/>
          <p:nvPr/>
        </p:nvSpPr>
        <p:spPr>
          <a:xfrm>
            <a:off x="1623060" y="6729819"/>
            <a:ext cx="20470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Azure Container Registry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A302AAA-89EF-5641-9EFD-24A1A0199BF7}"/>
              </a:ext>
            </a:extLst>
          </p:cNvPr>
          <p:cNvCxnSpPr>
            <a:cxnSpLocks/>
            <a:endCxn id="56" idx="0"/>
          </p:cNvCxnSpPr>
          <p:nvPr/>
        </p:nvCxnSpPr>
        <p:spPr>
          <a:xfrm flipH="1">
            <a:off x="2449629" y="3161710"/>
            <a:ext cx="12995" cy="2555349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45F807A5-61A6-374E-AFDC-C13D1FD2A6BC}"/>
              </a:ext>
            </a:extLst>
          </p:cNvPr>
          <p:cNvSpPr/>
          <p:nvPr/>
        </p:nvSpPr>
        <p:spPr>
          <a:xfrm>
            <a:off x="1892532" y="1544266"/>
            <a:ext cx="7734944" cy="1701725"/>
          </a:xfrm>
          <a:prstGeom prst="rect">
            <a:avLst/>
          </a:prstGeom>
          <a:noFill/>
          <a:ln w="38100">
            <a:solidFill>
              <a:srgbClr val="0020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D0B3CCB-5EC3-B443-AE07-66B7967DF09D}"/>
              </a:ext>
            </a:extLst>
          </p:cNvPr>
          <p:cNvSpPr/>
          <p:nvPr/>
        </p:nvSpPr>
        <p:spPr>
          <a:xfrm>
            <a:off x="2086332" y="2441015"/>
            <a:ext cx="2470913" cy="726408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Stage-1: Build &amp; Push to ACR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4DDF7541-098B-BA49-B119-2263D48C805C}"/>
              </a:ext>
            </a:extLst>
          </p:cNvPr>
          <p:cNvSpPr/>
          <p:nvPr/>
        </p:nvSpPr>
        <p:spPr>
          <a:xfrm>
            <a:off x="6993640" y="2421934"/>
            <a:ext cx="2470913" cy="726408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Stage-2: Deploy to AKS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AD86399-09A9-B44E-988A-E6A59BC42BC8}"/>
              </a:ext>
            </a:extLst>
          </p:cNvPr>
          <p:cNvSpPr/>
          <p:nvPr/>
        </p:nvSpPr>
        <p:spPr>
          <a:xfrm>
            <a:off x="3733781" y="3694043"/>
            <a:ext cx="10274319" cy="3621157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77A690A1-484B-F246-BA26-05CD7BA602E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3322351" y="3742101"/>
            <a:ext cx="597357" cy="597357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B1D14ADD-2D62-2942-8888-E25FBEFF5841}"/>
              </a:ext>
            </a:extLst>
          </p:cNvPr>
          <p:cNvSpPr txBox="1"/>
          <p:nvPr/>
        </p:nvSpPr>
        <p:spPr>
          <a:xfrm>
            <a:off x="11063194" y="3742101"/>
            <a:ext cx="22067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AKS Cluster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41E47F5-4998-D946-86E5-EAF5B252FF70}"/>
              </a:ext>
            </a:extLst>
          </p:cNvPr>
          <p:cNvGrpSpPr/>
          <p:nvPr/>
        </p:nvGrpSpPr>
        <p:grpSpPr>
          <a:xfrm>
            <a:off x="6657309" y="4285275"/>
            <a:ext cx="3428098" cy="1684438"/>
            <a:chOff x="5441025" y="4551260"/>
            <a:chExt cx="3428098" cy="1684438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E44A78AF-D4D3-CC47-B413-FE37ECA2F2D0}"/>
                </a:ext>
              </a:extLst>
            </p:cNvPr>
            <p:cNvSpPr/>
            <p:nvPr/>
          </p:nvSpPr>
          <p:spPr>
            <a:xfrm>
              <a:off x="5441025" y="4573632"/>
              <a:ext cx="3428098" cy="166206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2" name="Google Shape;660;p35">
              <a:extLst>
                <a:ext uri="{FF2B5EF4-FFF2-40B4-BE49-F238E27FC236}">
                  <a16:creationId xmlns:a16="http://schemas.microsoft.com/office/drawing/2014/main" id="{483B62BC-9A86-844A-9A35-54B3561943B2}"/>
                </a:ext>
              </a:extLst>
            </p:cNvPr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441025" y="5249442"/>
              <a:ext cx="956530" cy="9565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" name="Google Shape;637;p35">
              <a:extLst>
                <a:ext uri="{FF2B5EF4-FFF2-40B4-BE49-F238E27FC236}">
                  <a16:creationId xmlns:a16="http://schemas.microsoft.com/office/drawing/2014/main" id="{B739D633-EF45-2E43-9AC0-A1DA9F418FD1}"/>
                </a:ext>
              </a:extLst>
            </p:cNvPr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6681505" y="5237625"/>
              <a:ext cx="959685" cy="9596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" name="Google Shape;638;p35">
              <a:extLst>
                <a:ext uri="{FF2B5EF4-FFF2-40B4-BE49-F238E27FC236}">
                  <a16:creationId xmlns:a16="http://schemas.microsoft.com/office/drawing/2014/main" id="{91F37C0B-54FF-DA49-A212-1B4FB2C9FE36}"/>
                </a:ext>
              </a:extLst>
            </p:cNvPr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7909438" y="5199461"/>
              <a:ext cx="959685" cy="95968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5DF32AED-5FC5-C74F-8872-BB1F0CB29F01}"/>
                </a:ext>
              </a:extLst>
            </p:cNvPr>
            <p:cNvCxnSpPr>
              <a:cxnSpLocks/>
            </p:cNvCxnSpPr>
            <p:nvPr/>
          </p:nvCxnSpPr>
          <p:spPr>
            <a:xfrm>
              <a:off x="6376090" y="5873022"/>
              <a:ext cx="305415" cy="0"/>
            </a:xfrm>
            <a:prstGeom prst="straightConnector1">
              <a:avLst/>
            </a:prstGeom>
            <a:ln w="254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73DEEED7-14A1-C745-BAB3-70B3917100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85992" y="5873022"/>
              <a:ext cx="415196" cy="7996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B822AAA-BC3E-874F-886A-BDA54E53C4AD}"/>
                </a:ext>
              </a:extLst>
            </p:cNvPr>
            <p:cNvSpPr txBox="1"/>
            <p:nvPr/>
          </p:nvSpPr>
          <p:spPr>
            <a:xfrm>
              <a:off x="6652321" y="4939290"/>
              <a:ext cx="113813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Nginx App1</a:t>
              </a:r>
            </a:p>
          </p:txBody>
        </p:sp>
        <p:pic>
          <p:nvPicPr>
            <p:cNvPr id="38" name="Google Shape;635;p35">
              <a:extLst>
                <a:ext uri="{FF2B5EF4-FFF2-40B4-BE49-F238E27FC236}">
                  <a16:creationId xmlns:a16="http://schemas.microsoft.com/office/drawing/2014/main" id="{63693371-D168-0D44-82EB-44D69922911E}"/>
                </a:ext>
              </a:extLst>
            </p:cNvPr>
            <p:cNvPicPr preferRelativeResize="0"/>
            <p:nvPr/>
          </p:nvPicPr>
          <p:blipFill>
            <a:blip r:embed="rId15">
              <a:alphaModFix/>
            </a:blip>
            <a:stretch>
              <a:fillRect/>
            </a:stretch>
          </p:blipFill>
          <p:spPr>
            <a:xfrm>
              <a:off x="5463362" y="4573632"/>
              <a:ext cx="597903" cy="57468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020308C-CAE0-A44F-91CF-6BBB1ED36FE7}"/>
                </a:ext>
              </a:extLst>
            </p:cNvPr>
            <p:cNvSpPr txBox="1"/>
            <p:nvPr/>
          </p:nvSpPr>
          <p:spPr>
            <a:xfrm>
              <a:off x="5962304" y="4551260"/>
              <a:ext cx="176420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default namespace</a:t>
              </a:r>
            </a:p>
          </p:txBody>
        </p:sp>
      </p:grp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941D8250-B563-AE42-B70D-6E819350DD5B}"/>
              </a:ext>
            </a:extLst>
          </p:cNvPr>
          <p:cNvCxnSpPr>
            <a:cxnSpLocks/>
            <a:stCxn id="9" idx="3"/>
            <a:endCxn id="27" idx="1"/>
          </p:cNvCxnSpPr>
          <p:nvPr/>
        </p:nvCxnSpPr>
        <p:spPr>
          <a:xfrm flipV="1">
            <a:off x="4557245" y="2785138"/>
            <a:ext cx="2436395" cy="19081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756806A1-4B48-304D-A3CE-C3867BF9F611}"/>
              </a:ext>
            </a:extLst>
          </p:cNvPr>
          <p:cNvCxnSpPr>
            <a:cxnSpLocks/>
            <a:stCxn id="27" idx="2"/>
          </p:cNvCxnSpPr>
          <p:nvPr/>
        </p:nvCxnSpPr>
        <p:spPr>
          <a:xfrm>
            <a:off x="8229097" y="3148342"/>
            <a:ext cx="0" cy="1159305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6687A649-64D8-DC46-9840-79B641526496}"/>
              </a:ext>
            </a:extLst>
          </p:cNvPr>
          <p:cNvCxnSpPr>
            <a:stCxn id="56" idx="3"/>
            <a:endCxn id="33" idx="2"/>
          </p:cNvCxnSpPr>
          <p:nvPr/>
        </p:nvCxnSpPr>
        <p:spPr>
          <a:xfrm flipV="1">
            <a:off x="2981234" y="5931320"/>
            <a:ext cx="5396398" cy="317345"/>
          </a:xfrm>
          <a:prstGeom prst="bentConnector2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3A5419BF-D689-B94E-8410-FCA6EAD3FBEE}"/>
              </a:ext>
            </a:extLst>
          </p:cNvPr>
          <p:cNvSpPr/>
          <p:nvPr/>
        </p:nvSpPr>
        <p:spPr>
          <a:xfrm>
            <a:off x="1269590" y="2430795"/>
            <a:ext cx="395506" cy="33855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0EDE66B9-0F85-A844-8082-FC6A17FE6929}"/>
              </a:ext>
            </a:extLst>
          </p:cNvPr>
          <p:cNvSpPr/>
          <p:nvPr/>
        </p:nvSpPr>
        <p:spPr>
          <a:xfrm>
            <a:off x="154856" y="1797253"/>
            <a:ext cx="395506" cy="33855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C46F67F9-DC56-4142-B639-B7A143322C93}"/>
              </a:ext>
            </a:extLst>
          </p:cNvPr>
          <p:cNvSpPr/>
          <p:nvPr/>
        </p:nvSpPr>
        <p:spPr>
          <a:xfrm>
            <a:off x="2492412" y="4447010"/>
            <a:ext cx="395506" cy="33855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4D0A2776-06F9-A741-918F-EA38E5F3525C}"/>
              </a:ext>
            </a:extLst>
          </p:cNvPr>
          <p:cNvSpPr/>
          <p:nvPr/>
        </p:nvSpPr>
        <p:spPr>
          <a:xfrm>
            <a:off x="5481680" y="2410658"/>
            <a:ext cx="395506" cy="33855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36D0F1E6-AD49-934E-A4AD-61E1D6C13A24}"/>
              </a:ext>
            </a:extLst>
          </p:cNvPr>
          <p:cNvSpPr/>
          <p:nvPr/>
        </p:nvSpPr>
        <p:spPr>
          <a:xfrm>
            <a:off x="8283828" y="3766258"/>
            <a:ext cx="395506" cy="33855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0C3CF4F8-B23A-A447-9A85-D1376C23691E}"/>
              </a:ext>
            </a:extLst>
          </p:cNvPr>
          <p:cNvSpPr/>
          <p:nvPr/>
        </p:nvSpPr>
        <p:spPr>
          <a:xfrm>
            <a:off x="5263343" y="5824528"/>
            <a:ext cx="395506" cy="33855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2350385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49" grpId="0"/>
      <p:bldP spid="50" grpId="0" animBg="1"/>
      <p:bldP spid="51" grpId="0"/>
      <p:bldP spid="52" grpId="0"/>
      <p:bldP spid="53" grpId="0"/>
      <p:bldP spid="54" grpId="0"/>
      <p:bldP spid="57" grpId="0"/>
      <p:bldP spid="20" grpId="0" animBg="1"/>
      <p:bldP spid="9" grpId="0" animBg="1"/>
      <p:bldP spid="9" grpId="1" animBg="1"/>
      <p:bldP spid="27" grpId="0" animBg="1"/>
      <p:bldP spid="27" grpId="1" animBg="1"/>
      <p:bldP spid="26" grpId="0" animBg="1"/>
      <p:bldP spid="29" grpId="0"/>
      <p:bldP spid="24" grpId="0" animBg="1"/>
      <p:bldP spid="55" grpId="0" animBg="1"/>
      <p:bldP spid="58" grpId="0" animBg="1"/>
      <p:bldP spid="59" grpId="0" animBg="1"/>
      <p:bldP spid="60" grpId="0" animBg="1"/>
      <p:bldP spid="61" grpId="0" animBg="1"/>
    </p:bld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5202" y="1875346"/>
            <a:ext cx="3675198" cy="35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14059" y="1988063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Azure DevOps</a:t>
            </a:r>
          </a:p>
          <a:p>
            <a:pPr marL="0" indent="0" algn="ctr">
              <a:buNone/>
            </a:pPr>
            <a:r>
              <a:rPr lang="en-US" sz="5500" b="1" dirty="0">
                <a:solidFill>
                  <a:srgbClr val="0070C0"/>
                </a:solidFill>
              </a:rPr>
              <a:t>Build &amp; Push </a:t>
            </a:r>
          </a:p>
          <a:p>
            <a:pPr marL="0" indent="0" algn="ctr">
              <a:buNone/>
            </a:pPr>
            <a:r>
              <a:rPr lang="en-US" sz="5500" b="1" dirty="0">
                <a:solidFill>
                  <a:srgbClr val="0070C0"/>
                </a:solidFill>
              </a:rPr>
              <a:t>Docker Image to ACR, Publish Artifacts</a:t>
            </a:r>
          </a:p>
          <a:p>
            <a:pPr marL="0" indent="0" algn="ctr">
              <a:buNone/>
            </a:pPr>
            <a:r>
              <a:rPr lang="en-US" sz="5500" b="1" dirty="0">
                <a:solidFill>
                  <a:srgbClr val="C00000"/>
                </a:solidFill>
              </a:rPr>
              <a:t>STARTER PIPELINE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205A956-1A7D-F547-826E-6857A23251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9170" y="2074720"/>
            <a:ext cx="3368459" cy="336845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5A62975-7495-AE4B-BD76-CA48D1F5BE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474" y="50243"/>
            <a:ext cx="1088068" cy="1088068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66BD6721-16E0-A74B-85E7-7527FB1792E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40988" y="66002"/>
            <a:ext cx="927355" cy="92735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ABF7EBC-10E7-6347-937F-9ED9616F7B9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67562" y="124299"/>
            <a:ext cx="927355" cy="927355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B97D7BFC-FF34-D34A-BC29-B1E11422F2A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2861041" y="82107"/>
            <a:ext cx="927355" cy="92735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5CCA8721-7351-6D49-96BF-A6B38332D4A7}"/>
              </a:ext>
            </a:extLst>
          </p:cNvPr>
          <p:cNvSpPr txBox="1"/>
          <p:nvPr/>
        </p:nvSpPr>
        <p:spPr>
          <a:xfrm>
            <a:off x="546308" y="1138311"/>
            <a:ext cx="8963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/>
              <a:t>Github</a:t>
            </a:r>
            <a:endParaRPr lang="en-US" sz="20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4C52EA2-5CA9-EA4F-A0F7-DFE02530555C}"/>
              </a:ext>
            </a:extLst>
          </p:cNvPr>
          <p:cNvSpPr txBox="1"/>
          <p:nvPr/>
        </p:nvSpPr>
        <p:spPr>
          <a:xfrm>
            <a:off x="4096015" y="1051654"/>
            <a:ext cx="98841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Azure</a:t>
            </a:r>
          </a:p>
          <a:p>
            <a:pPr algn="ctr"/>
            <a:r>
              <a:rPr lang="en-US" sz="2000" dirty="0"/>
              <a:t>DevOps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BB38B42-004D-1946-8A01-75855DD2A25A}"/>
              </a:ext>
            </a:extLst>
          </p:cNvPr>
          <p:cNvSpPr txBox="1"/>
          <p:nvPr/>
        </p:nvSpPr>
        <p:spPr>
          <a:xfrm>
            <a:off x="8725531" y="1101136"/>
            <a:ext cx="11224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Azure</a:t>
            </a:r>
          </a:p>
          <a:p>
            <a:pPr algn="ctr"/>
            <a:r>
              <a:rPr lang="en-US" sz="2000" dirty="0"/>
              <a:t>Pipelines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83C7247-8057-8044-ADB7-581A61D7F1D3}"/>
              </a:ext>
            </a:extLst>
          </p:cNvPr>
          <p:cNvSpPr txBox="1"/>
          <p:nvPr/>
        </p:nvSpPr>
        <p:spPr>
          <a:xfrm>
            <a:off x="12430082" y="1051654"/>
            <a:ext cx="20982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Azure</a:t>
            </a:r>
          </a:p>
          <a:p>
            <a:pPr algn="ctr"/>
            <a:r>
              <a:rPr lang="en-US" sz="2000" dirty="0"/>
              <a:t>Container Registry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9D224D3-1CEB-D343-A80C-E1A5095C142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188315" y="6423131"/>
            <a:ext cx="1179436" cy="1153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615220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7D11355-C1AC-ED4A-ABEC-7FA40003EBF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8CAEC8C-7A75-E949-B668-088493509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Pipelines – Key Concepts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A7FAB97-0018-3140-A6CE-26667009C8A1}"/>
              </a:ext>
            </a:extLst>
          </p:cNvPr>
          <p:cNvSpPr/>
          <p:nvPr/>
        </p:nvSpPr>
        <p:spPr>
          <a:xfrm>
            <a:off x="2871858" y="2090311"/>
            <a:ext cx="2697381" cy="446782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8FCD353-0888-6C47-8C45-14ACF3D909CA}"/>
              </a:ext>
            </a:extLst>
          </p:cNvPr>
          <p:cNvSpPr/>
          <p:nvPr/>
        </p:nvSpPr>
        <p:spPr>
          <a:xfrm>
            <a:off x="6199011" y="2090311"/>
            <a:ext cx="2280212" cy="446782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9D236EB-79F4-9344-9CE8-A1592D3BEEFD}"/>
              </a:ext>
            </a:extLst>
          </p:cNvPr>
          <p:cNvSpPr/>
          <p:nvPr/>
        </p:nvSpPr>
        <p:spPr>
          <a:xfrm>
            <a:off x="8967288" y="2090311"/>
            <a:ext cx="5329631" cy="446782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49449E2-BAB7-AB44-94E0-016B5E7D4F63}"/>
              </a:ext>
            </a:extLst>
          </p:cNvPr>
          <p:cNvSpPr/>
          <p:nvPr/>
        </p:nvSpPr>
        <p:spPr>
          <a:xfrm>
            <a:off x="92066" y="2808952"/>
            <a:ext cx="1488311" cy="643134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Trigger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B94ED73-1BDB-1E49-9838-7E38140FA5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605" y="4252743"/>
            <a:ext cx="1088068" cy="108806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017CB33-6CE1-D64C-977C-5EB3F2B1E77A}"/>
              </a:ext>
            </a:extLst>
          </p:cNvPr>
          <p:cNvSpPr txBox="1"/>
          <p:nvPr/>
        </p:nvSpPr>
        <p:spPr>
          <a:xfrm>
            <a:off x="1363673" y="4614026"/>
            <a:ext cx="8963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/>
              <a:t>Github</a:t>
            </a:r>
            <a:endParaRPr lang="en-US" sz="2000" dirty="0"/>
          </a:p>
        </p:txBody>
      </p:sp>
      <p:pic>
        <p:nvPicPr>
          <p:cNvPr id="12" name="Graphic 11" descr="User">
            <a:extLst>
              <a:ext uri="{FF2B5EF4-FFF2-40B4-BE49-F238E27FC236}">
                <a16:creationId xmlns:a16="http://schemas.microsoft.com/office/drawing/2014/main" id="{B70F14E4-B43A-D847-9DE2-C349F6941E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3480" y="6306128"/>
            <a:ext cx="914400" cy="914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6A5A3FB-DA4A-4E49-B328-6376FFFE39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23722" y="64518"/>
            <a:ext cx="1188851" cy="118885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22C6857-A649-8340-93AE-834744A5A55A}"/>
              </a:ext>
            </a:extLst>
          </p:cNvPr>
          <p:cNvSpPr txBox="1"/>
          <p:nvPr/>
        </p:nvSpPr>
        <p:spPr>
          <a:xfrm>
            <a:off x="1286757" y="6682997"/>
            <a:ext cx="12564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Developer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E0E43A-0315-7E4F-A671-02D6098C86AE}"/>
              </a:ext>
            </a:extLst>
          </p:cNvPr>
          <p:cNvSpPr txBox="1"/>
          <p:nvPr/>
        </p:nvSpPr>
        <p:spPr>
          <a:xfrm>
            <a:off x="3693725" y="2177590"/>
            <a:ext cx="112883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Pipeline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70590E-49B0-7C40-92D1-204E5036C5B4}"/>
              </a:ext>
            </a:extLst>
          </p:cNvPr>
          <p:cNvSpPr txBox="1"/>
          <p:nvPr/>
        </p:nvSpPr>
        <p:spPr>
          <a:xfrm>
            <a:off x="6808718" y="2162751"/>
            <a:ext cx="93711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Stages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31C4F0B-0CB0-964B-9E00-441F8B93226B}"/>
              </a:ext>
            </a:extLst>
          </p:cNvPr>
          <p:cNvSpPr txBox="1"/>
          <p:nvPr/>
        </p:nvSpPr>
        <p:spPr>
          <a:xfrm>
            <a:off x="11074097" y="2163660"/>
            <a:ext cx="81624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Steps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985A7ACB-6063-E942-A917-09E1E00F16FE}"/>
              </a:ext>
            </a:extLst>
          </p:cNvPr>
          <p:cNvSpPr/>
          <p:nvPr/>
        </p:nvSpPr>
        <p:spPr>
          <a:xfrm>
            <a:off x="3138447" y="2849557"/>
            <a:ext cx="2201226" cy="59153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Stage-1: Build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84FF4711-4E01-C341-91AC-80B0DA73B586}"/>
              </a:ext>
            </a:extLst>
          </p:cNvPr>
          <p:cNvSpPr/>
          <p:nvPr/>
        </p:nvSpPr>
        <p:spPr>
          <a:xfrm>
            <a:off x="3117418" y="3835441"/>
            <a:ext cx="2201226" cy="59153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Stage-2: AA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D3953E43-A38C-7E4D-A939-F6A06BBECA0C}"/>
              </a:ext>
            </a:extLst>
          </p:cNvPr>
          <p:cNvSpPr/>
          <p:nvPr/>
        </p:nvSpPr>
        <p:spPr>
          <a:xfrm>
            <a:off x="3117418" y="4787704"/>
            <a:ext cx="2201226" cy="59153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Stage-3: BB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E56B1960-0323-1D4A-B89D-0604A6A72183}"/>
              </a:ext>
            </a:extLst>
          </p:cNvPr>
          <p:cNvSpPr/>
          <p:nvPr/>
        </p:nvSpPr>
        <p:spPr>
          <a:xfrm>
            <a:off x="6428578" y="2866861"/>
            <a:ext cx="1851946" cy="122587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437BD1F-AA70-1640-82D0-76FBF96FE311}"/>
              </a:ext>
            </a:extLst>
          </p:cNvPr>
          <p:cNvSpPr/>
          <p:nvPr/>
        </p:nvSpPr>
        <p:spPr>
          <a:xfrm>
            <a:off x="6579045" y="3441091"/>
            <a:ext cx="1551008" cy="524318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Job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74B0BE38-E8FC-C942-A013-50877EDC70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5621" y="2987508"/>
            <a:ext cx="406400" cy="3683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6DF4DFA-B567-254C-86C7-3516C2054D5B}"/>
              </a:ext>
            </a:extLst>
          </p:cNvPr>
          <p:cNvSpPr txBox="1"/>
          <p:nvPr/>
        </p:nvSpPr>
        <p:spPr>
          <a:xfrm>
            <a:off x="7032021" y="2962704"/>
            <a:ext cx="85933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Agent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5598357C-4FC5-9B47-B86E-A1DCA2461A95}"/>
              </a:ext>
            </a:extLst>
          </p:cNvPr>
          <p:cNvSpPr/>
          <p:nvPr/>
        </p:nvSpPr>
        <p:spPr>
          <a:xfrm>
            <a:off x="6428578" y="4355230"/>
            <a:ext cx="1851946" cy="122587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ED4B947-F02C-3A45-A2BE-12FA60C186C5}"/>
              </a:ext>
            </a:extLst>
          </p:cNvPr>
          <p:cNvSpPr/>
          <p:nvPr/>
        </p:nvSpPr>
        <p:spPr>
          <a:xfrm>
            <a:off x="6579045" y="4929460"/>
            <a:ext cx="1551008" cy="524318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Job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57DB9DAA-C6F6-2745-88B7-88D2D9A2AC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5621" y="4475877"/>
            <a:ext cx="406400" cy="36830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785DA040-BCCD-B042-B9DC-DCF1AF4CF8B6}"/>
              </a:ext>
            </a:extLst>
          </p:cNvPr>
          <p:cNvSpPr txBox="1"/>
          <p:nvPr/>
        </p:nvSpPr>
        <p:spPr>
          <a:xfrm>
            <a:off x="7032021" y="4451073"/>
            <a:ext cx="85933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Agent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5229728-7F7C-7940-862E-C19F0F78798A}"/>
              </a:ext>
            </a:extLst>
          </p:cNvPr>
          <p:cNvSpPr/>
          <p:nvPr/>
        </p:nvSpPr>
        <p:spPr>
          <a:xfrm>
            <a:off x="6579045" y="5814304"/>
            <a:ext cx="1551008" cy="524318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Job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68DA0A08-7C69-F043-8D22-561B9114A187}"/>
              </a:ext>
            </a:extLst>
          </p:cNvPr>
          <p:cNvSpPr/>
          <p:nvPr/>
        </p:nvSpPr>
        <p:spPr>
          <a:xfrm>
            <a:off x="9304749" y="2851274"/>
            <a:ext cx="4795715" cy="591534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/>
              <a:t>Step-1: </a:t>
            </a:r>
            <a:r>
              <a:rPr lang="en-IN" sz="2000" dirty="0"/>
              <a:t>script: echo Hello, world!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4CFBC30A-3DBD-B34A-9B2A-0B45EF152B58}"/>
              </a:ext>
            </a:extLst>
          </p:cNvPr>
          <p:cNvSpPr/>
          <p:nvPr/>
        </p:nvSpPr>
        <p:spPr>
          <a:xfrm>
            <a:off x="9304749" y="3859539"/>
            <a:ext cx="4795715" cy="591534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/>
              <a:t>Step-2: </a:t>
            </a:r>
            <a:r>
              <a:rPr lang="en-IN" sz="2000" dirty="0"/>
              <a:t>Task-1:  Docker Build &amp; Push to ACR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47A9FE28-FDFD-2540-945D-CE9B34521E0B}"/>
              </a:ext>
            </a:extLst>
          </p:cNvPr>
          <p:cNvSpPr/>
          <p:nvPr/>
        </p:nvSpPr>
        <p:spPr>
          <a:xfrm>
            <a:off x="9304749" y="4846218"/>
            <a:ext cx="4795715" cy="591534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/>
              <a:t>Step-3: </a:t>
            </a:r>
            <a:r>
              <a:rPr lang="en-IN" sz="2000" dirty="0"/>
              <a:t>Task-2: Copy Files to Build Artifact Directory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000B8448-264C-2C47-9B8D-59E507CDF99D}"/>
              </a:ext>
            </a:extLst>
          </p:cNvPr>
          <p:cNvSpPr/>
          <p:nvPr/>
        </p:nvSpPr>
        <p:spPr>
          <a:xfrm>
            <a:off x="9304749" y="5722874"/>
            <a:ext cx="4795715" cy="591534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/>
              <a:t>Step-4: </a:t>
            </a:r>
            <a:r>
              <a:rPr lang="en-IN" sz="2000" dirty="0"/>
              <a:t>Task-3: Publish Artifacts to Azure Pipelines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1476FB1D-F23B-5A42-8BCE-6C4E56A57FA3}"/>
              </a:ext>
            </a:extLst>
          </p:cNvPr>
          <p:cNvSpPr/>
          <p:nvPr/>
        </p:nvSpPr>
        <p:spPr>
          <a:xfrm>
            <a:off x="3132202" y="5724616"/>
            <a:ext cx="2201226" cy="59153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Stage-4: CC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C5E00E26-01F0-7B40-ACA0-67691EE5D915}"/>
              </a:ext>
            </a:extLst>
          </p:cNvPr>
          <p:cNvCxnSpPr>
            <a:stCxn id="12" idx="0"/>
            <a:endCxn id="9" idx="2"/>
          </p:cNvCxnSpPr>
          <p:nvPr/>
        </p:nvCxnSpPr>
        <p:spPr>
          <a:xfrm flipV="1">
            <a:off x="790680" y="5340811"/>
            <a:ext cx="28959" cy="965317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8748046-4B17-3546-9BD2-297F1F1A3D2B}"/>
              </a:ext>
            </a:extLst>
          </p:cNvPr>
          <p:cNvCxnSpPr>
            <a:cxnSpLocks/>
            <a:stCxn id="9" idx="0"/>
            <a:endCxn id="8" idx="4"/>
          </p:cNvCxnSpPr>
          <p:nvPr/>
        </p:nvCxnSpPr>
        <p:spPr>
          <a:xfrm flipV="1">
            <a:off x="819639" y="3452086"/>
            <a:ext cx="16583" cy="800657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1393FDFE-9A7B-2A45-B775-80B17FBC7224}"/>
              </a:ext>
            </a:extLst>
          </p:cNvPr>
          <p:cNvCxnSpPr>
            <a:stCxn id="8" idx="6"/>
            <a:endCxn id="18" idx="1"/>
          </p:cNvCxnSpPr>
          <p:nvPr/>
        </p:nvCxnSpPr>
        <p:spPr>
          <a:xfrm>
            <a:off x="1580377" y="3130519"/>
            <a:ext cx="1558070" cy="14805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D878F3CC-6AD1-3A4E-99D1-53DC58F64B2E}"/>
              </a:ext>
            </a:extLst>
          </p:cNvPr>
          <p:cNvCxnSpPr>
            <a:stCxn id="18" idx="3"/>
            <a:endCxn id="22" idx="1"/>
          </p:cNvCxnSpPr>
          <p:nvPr/>
        </p:nvCxnSpPr>
        <p:spPr>
          <a:xfrm>
            <a:off x="5339673" y="3145324"/>
            <a:ext cx="1239372" cy="557926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61C0740F-508E-D941-B2FD-9C0C38CB4C46}"/>
              </a:ext>
            </a:extLst>
          </p:cNvPr>
          <p:cNvCxnSpPr>
            <a:cxnSpLocks/>
            <a:endCxn id="30" idx="1"/>
          </p:cNvCxnSpPr>
          <p:nvPr/>
        </p:nvCxnSpPr>
        <p:spPr>
          <a:xfrm flipV="1">
            <a:off x="8130053" y="3147041"/>
            <a:ext cx="1174696" cy="567274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95FF2880-949B-6D47-906E-600903F71977}"/>
              </a:ext>
            </a:extLst>
          </p:cNvPr>
          <p:cNvCxnSpPr>
            <a:cxnSpLocks/>
            <a:stCxn id="30" idx="2"/>
            <a:endCxn id="31" idx="0"/>
          </p:cNvCxnSpPr>
          <p:nvPr/>
        </p:nvCxnSpPr>
        <p:spPr>
          <a:xfrm>
            <a:off x="11702607" y="3442808"/>
            <a:ext cx="0" cy="416731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D3B5D9DD-80B3-A94E-B68D-69F9C6F12900}"/>
              </a:ext>
            </a:extLst>
          </p:cNvPr>
          <p:cNvCxnSpPr>
            <a:cxnSpLocks/>
            <a:stCxn id="31" idx="2"/>
            <a:endCxn id="32" idx="0"/>
          </p:cNvCxnSpPr>
          <p:nvPr/>
        </p:nvCxnSpPr>
        <p:spPr>
          <a:xfrm>
            <a:off x="11702607" y="4451073"/>
            <a:ext cx="0" cy="395145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FB60B9A0-7B9A-9845-A8C8-80F76B39F432}"/>
              </a:ext>
            </a:extLst>
          </p:cNvPr>
          <p:cNvCxnSpPr>
            <a:cxnSpLocks/>
            <a:stCxn id="32" idx="2"/>
            <a:endCxn id="33" idx="0"/>
          </p:cNvCxnSpPr>
          <p:nvPr/>
        </p:nvCxnSpPr>
        <p:spPr>
          <a:xfrm>
            <a:off x="11702607" y="5437752"/>
            <a:ext cx="0" cy="285122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5975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10" grpId="0"/>
      <p:bldP spid="14" grpId="0"/>
      <p:bldP spid="15" grpId="0"/>
      <p:bldP spid="16" grpId="0"/>
      <p:bldP spid="17" grpId="0"/>
      <p:bldP spid="18" grpId="0" animBg="1"/>
      <p:bldP spid="19" grpId="0" animBg="1"/>
      <p:bldP spid="20" grpId="0" animBg="1"/>
      <p:bldP spid="21" grpId="0" animBg="1"/>
      <p:bldP spid="22" grpId="0" animBg="1"/>
      <p:bldP spid="24" grpId="0"/>
      <p:bldP spid="25" grpId="0" animBg="1"/>
      <p:bldP spid="26" grpId="0" animBg="1"/>
      <p:bldP spid="28" grpId="0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8819D0E-61B2-4717-949A-53CE5D35827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</a:t>
            </a:r>
            <a:r>
              <a:rPr lang="en-US" dirty="0" err="1"/>
              <a:t>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8840114-9439-4B2E-A512-1F12425EB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407" y="-145598"/>
            <a:ext cx="12618720" cy="1188851"/>
          </a:xfrm>
        </p:spPr>
        <p:txBody>
          <a:bodyPr/>
          <a:lstStyle/>
          <a:p>
            <a:r>
              <a:rPr lang="en-IN" dirty="0"/>
              <a:t>Kubernetes Architecture - </a:t>
            </a:r>
            <a:r>
              <a:rPr lang="en-IN" dirty="0">
                <a:solidFill>
                  <a:srgbClr val="00B050"/>
                </a:solidFill>
              </a:rPr>
              <a:t>Master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19EBDD3-C074-4FD1-90DE-DBEA7232FDD0}"/>
              </a:ext>
            </a:extLst>
          </p:cNvPr>
          <p:cNvSpPr/>
          <p:nvPr/>
        </p:nvSpPr>
        <p:spPr>
          <a:xfrm>
            <a:off x="297349" y="1369113"/>
            <a:ext cx="4761187" cy="5747543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A4B9D87-4A32-4603-9B2B-8992F516F95E}"/>
              </a:ext>
            </a:extLst>
          </p:cNvPr>
          <p:cNvSpPr/>
          <p:nvPr/>
        </p:nvSpPr>
        <p:spPr>
          <a:xfrm>
            <a:off x="613457" y="2086070"/>
            <a:ext cx="1469985" cy="104172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</a:t>
            </a:r>
            <a:r>
              <a:rPr lang="en-IN" sz="1800" dirty="0"/>
              <a:t> Controller Manager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DD2489E-5A2A-4FBF-9F64-78611E804517}"/>
              </a:ext>
            </a:extLst>
          </p:cNvPr>
          <p:cNvSpPr/>
          <p:nvPr/>
        </p:nvSpPr>
        <p:spPr>
          <a:xfrm>
            <a:off x="3313751" y="2089942"/>
            <a:ext cx="1469985" cy="1041721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Cloud Controller Manager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113BCF-03A4-4A84-9818-3EBEDCF464AC}"/>
              </a:ext>
            </a:extLst>
          </p:cNvPr>
          <p:cNvSpPr/>
          <p:nvPr/>
        </p:nvSpPr>
        <p:spPr>
          <a:xfrm>
            <a:off x="613457" y="3740392"/>
            <a:ext cx="4170279" cy="58477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kube-apiserver</a:t>
            </a:r>
            <a:endParaRPr lang="en-IN" sz="18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D226CD4-907D-4280-AA42-EB153B5FFC39}"/>
              </a:ext>
            </a:extLst>
          </p:cNvPr>
          <p:cNvSpPr/>
          <p:nvPr/>
        </p:nvSpPr>
        <p:spPr>
          <a:xfrm>
            <a:off x="3328434" y="5028792"/>
            <a:ext cx="1469985" cy="104172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</a:t>
            </a:r>
            <a:r>
              <a:rPr lang="en-IN" sz="1800" dirty="0"/>
              <a:t>-scheduler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9629FC-2B11-45FC-A29A-4200DD758267}"/>
              </a:ext>
            </a:extLst>
          </p:cNvPr>
          <p:cNvSpPr/>
          <p:nvPr/>
        </p:nvSpPr>
        <p:spPr>
          <a:xfrm>
            <a:off x="628139" y="5028792"/>
            <a:ext cx="1469985" cy="104172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etcd</a:t>
            </a:r>
            <a:endParaRPr lang="en-IN" sz="18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C4D42D6-E191-4E9A-8951-F30AFFC6FC23}"/>
              </a:ext>
            </a:extLst>
          </p:cNvPr>
          <p:cNvSpPr/>
          <p:nvPr/>
        </p:nvSpPr>
        <p:spPr>
          <a:xfrm>
            <a:off x="514322" y="6452547"/>
            <a:ext cx="4420595" cy="39352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Container Runtime (Docker)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0DEE5A2-B43E-4F4B-8DB4-AEE0FC54A5F6}"/>
              </a:ext>
            </a:extLst>
          </p:cNvPr>
          <p:cNvSpPr txBox="1"/>
          <p:nvPr/>
        </p:nvSpPr>
        <p:spPr>
          <a:xfrm>
            <a:off x="2083442" y="1369113"/>
            <a:ext cx="14612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>
                <a:solidFill>
                  <a:srgbClr val="0070C0"/>
                </a:solidFill>
              </a:rPr>
              <a:t>Master 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C62D69E-22E7-423F-B81E-31C29DDEE0C5}"/>
              </a:ext>
            </a:extLst>
          </p:cNvPr>
          <p:cNvSpPr/>
          <p:nvPr/>
        </p:nvSpPr>
        <p:spPr>
          <a:xfrm>
            <a:off x="3177551" y="1977482"/>
            <a:ext cx="1713620" cy="1273215"/>
          </a:xfrm>
          <a:prstGeom prst="rect">
            <a:avLst/>
          </a:prstGeom>
          <a:noFill/>
          <a:ln w="317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DB7ABAC-3B9D-4C8B-8D8F-BAD420920277}"/>
              </a:ext>
            </a:extLst>
          </p:cNvPr>
          <p:cNvSpPr/>
          <p:nvPr/>
        </p:nvSpPr>
        <p:spPr>
          <a:xfrm>
            <a:off x="499640" y="1967851"/>
            <a:ext cx="1713620" cy="1273215"/>
          </a:xfrm>
          <a:prstGeom prst="rect">
            <a:avLst/>
          </a:prstGeom>
          <a:noFill/>
          <a:ln w="317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390C2FE-1053-4A1B-A56F-DF605F5B1E33}"/>
              </a:ext>
            </a:extLst>
          </p:cNvPr>
          <p:cNvSpPr/>
          <p:nvPr/>
        </p:nvSpPr>
        <p:spPr>
          <a:xfrm>
            <a:off x="511496" y="3589230"/>
            <a:ext cx="4368099" cy="894949"/>
          </a:xfrm>
          <a:prstGeom prst="rect">
            <a:avLst/>
          </a:prstGeom>
          <a:noFill/>
          <a:ln w="317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AD6185F-F358-4C5D-B77D-3D8A625E0F76}"/>
              </a:ext>
            </a:extLst>
          </p:cNvPr>
          <p:cNvSpPr/>
          <p:nvPr/>
        </p:nvSpPr>
        <p:spPr>
          <a:xfrm>
            <a:off x="514322" y="4908748"/>
            <a:ext cx="1713620" cy="1273215"/>
          </a:xfrm>
          <a:prstGeom prst="rect">
            <a:avLst/>
          </a:prstGeom>
          <a:noFill/>
          <a:ln w="317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D733293-C1C6-4E0B-AB61-6DE8894C4EC8}"/>
              </a:ext>
            </a:extLst>
          </p:cNvPr>
          <p:cNvSpPr/>
          <p:nvPr/>
        </p:nvSpPr>
        <p:spPr>
          <a:xfrm>
            <a:off x="3206615" y="4908748"/>
            <a:ext cx="1713620" cy="1273215"/>
          </a:xfrm>
          <a:prstGeom prst="rect">
            <a:avLst/>
          </a:prstGeom>
          <a:noFill/>
          <a:ln w="317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0" name="Content Placeholder 2">
            <a:extLst>
              <a:ext uri="{FF2B5EF4-FFF2-40B4-BE49-F238E27FC236}">
                <a16:creationId xmlns:a16="http://schemas.microsoft.com/office/drawing/2014/main" id="{9B34FA18-BECA-4707-891C-9C1672B52B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6952" y="1369113"/>
            <a:ext cx="8207608" cy="6043242"/>
          </a:xfrm>
        </p:spPr>
        <p:txBody>
          <a:bodyPr>
            <a:normAutofit fontScale="85000" lnSpcReduction="20000"/>
          </a:bodyPr>
          <a:lstStyle/>
          <a:p>
            <a:r>
              <a:rPr lang="en-IN" dirty="0" err="1">
                <a:solidFill>
                  <a:schemeClr val="accent6">
                    <a:lumMod val="75000"/>
                  </a:schemeClr>
                </a:solidFill>
              </a:rPr>
              <a:t>kube-apiserver</a:t>
            </a:r>
            <a:endParaRPr lang="en-IN" dirty="0">
              <a:solidFill>
                <a:schemeClr val="accent6">
                  <a:lumMod val="75000"/>
                </a:schemeClr>
              </a:solidFill>
            </a:endParaRPr>
          </a:p>
          <a:p>
            <a:pPr lvl="1"/>
            <a:r>
              <a:rPr lang="en-IN" dirty="0"/>
              <a:t>It </a:t>
            </a:r>
            <a:r>
              <a:rPr lang="en-US" dirty="0"/>
              <a:t>acts as </a:t>
            </a:r>
            <a:r>
              <a:rPr lang="en-US" dirty="0">
                <a:solidFill>
                  <a:srgbClr val="0070C0"/>
                </a:solidFill>
              </a:rPr>
              <a:t>front end </a:t>
            </a:r>
            <a:r>
              <a:rPr lang="en-US" dirty="0"/>
              <a:t>for the Kubernetes control plane. </a:t>
            </a:r>
            <a:r>
              <a:rPr lang="en-IN" dirty="0"/>
              <a:t>It </a:t>
            </a:r>
            <a:r>
              <a:rPr lang="en-IN" dirty="0">
                <a:solidFill>
                  <a:srgbClr val="0070C0"/>
                </a:solidFill>
              </a:rPr>
              <a:t>exposes</a:t>
            </a:r>
            <a:r>
              <a:rPr lang="en-IN" dirty="0"/>
              <a:t> the Kubernetes API</a:t>
            </a:r>
          </a:p>
          <a:p>
            <a:pPr lvl="1"/>
            <a:r>
              <a:rPr lang="en-IN" dirty="0"/>
              <a:t>Command line tools (like </a:t>
            </a:r>
            <a:r>
              <a:rPr lang="en-IN" dirty="0" err="1"/>
              <a:t>kubectl</a:t>
            </a:r>
            <a:r>
              <a:rPr lang="en-IN" dirty="0"/>
              <a:t>), Users and even Master components (scheduler, controller manager, </a:t>
            </a:r>
            <a:r>
              <a:rPr lang="en-IN" dirty="0" err="1"/>
              <a:t>etcd</a:t>
            </a:r>
            <a:r>
              <a:rPr lang="en-IN" dirty="0"/>
              <a:t>) and Worker node components like (</a:t>
            </a:r>
            <a:r>
              <a:rPr lang="en-IN" dirty="0" err="1"/>
              <a:t>Kubelet</a:t>
            </a:r>
            <a:r>
              <a:rPr lang="en-IN" dirty="0"/>
              <a:t>) </a:t>
            </a:r>
            <a:r>
              <a:rPr lang="en-IN" dirty="0">
                <a:solidFill>
                  <a:srgbClr val="0070C0"/>
                </a:solidFill>
              </a:rPr>
              <a:t>everything talk </a:t>
            </a:r>
            <a:r>
              <a:rPr lang="en-IN" dirty="0"/>
              <a:t>with API Server. </a:t>
            </a:r>
          </a:p>
          <a:p>
            <a:r>
              <a:rPr lang="en-IN" dirty="0" err="1">
                <a:solidFill>
                  <a:schemeClr val="accent6">
                    <a:lumMod val="75000"/>
                  </a:schemeClr>
                </a:solidFill>
              </a:rPr>
              <a:t>etcd</a:t>
            </a:r>
            <a:endParaRPr lang="en-IN" dirty="0">
              <a:solidFill>
                <a:schemeClr val="accent6">
                  <a:lumMod val="75000"/>
                </a:schemeClr>
              </a:solidFill>
            </a:endParaRPr>
          </a:p>
          <a:p>
            <a:pPr lvl="1"/>
            <a:r>
              <a:rPr lang="en-US" dirty="0"/>
              <a:t>Consistent and highly-available </a:t>
            </a:r>
            <a:r>
              <a:rPr lang="en-US" dirty="0">
                <a:solidFill>
                  <a:srgbClr val="0070C0"/>
                </a:solidFill>
              </a:rPr>
              <a:t>key value store </a:t>
            </a:r>
            <a:r>
              <a:rPr lang="en-US" dirty="0"/>
              <a:t>used as Kubernetes’ </a:t>
            </a:r>
            <a:r>
              <a:rPr lang="en-US" dirty="0">
                <a:solidFill>
                  <a:srgbClr val="0070C0"/>
                </a:solidFill>
              </a:rPr>
              <a:t>backing store</a:t>
            </a:r>
            <a:r>
              <a:rPr lang="en-US" dirty="0"/>
              <a:t> for all cluster data.</a:t>
            </a:r>
          </a:p>
          <a:p>
            <a:pPr lvl="1"/>
            <a:r>
              <a:rPr lang="en-US" dirty="0"/>
              <a:t>It </a:t>
            </a:r>
            <a:r>
              <a:rPr lang="en-US" dirty="0">
                <a:solidFill>
                  <a:srgbClr val="0070C0"/>
                </a:solidFill>
              </a:rPr>
              <a:t>stores</a:t>
            </a:r>
            <a:r>
              <a:rPr lang="en-US" dirty="0"/>
              <a:t> all the masters and worker node information. </a:t>
            </a:r>
          </a:p>
          <a:p>
            <a:r>
              <a:rPr lang="en-IN" dirty="0" err="1">
                <a:solidFill>
                  <a:schemeClr val="accent6">
                    <a:lumMod val="75000"/>
                  </a:schemeClr>
                </a:solidFill>
              </a:rPr>
              <a:t>kube</a:t>
            </a:r>
            <a:r>
              <a:rPr lang="en-IN" dirty="0">
                <a:solidFill>
                  <a:schemeClr val="accent6">
                    <a:lumMod val="75000"/>
                  </a:schemeClr>
                </a:solidFill>
              </a:rPr>
              <a:t>-scheduler</a:t>
            </a:r>
          </a:p>
          <a:p>
            <a:pPr lvl="1"/>
            <a:r>
              <a:rPr lang="en-US" dirty="0"/>
              <a:t>Scheduler is responsible for distributing containers across multiple nodes.  </a:t>
            </a:r>
          </a:p>
          <a:p>
            <a:pPr lvl="1"/>
            <a:r>
              <a:rPr lang="en-US" dirty="0"/>
              <a:t>It watches for newly created Pods with no assigned node, and selects a node for them to run on.</a:t>
            </a:r>
            <a:br>
              <a:rPr lang="en-IN" dirty="0"/>
            </a:br>
            <a:br>
              <a:rPr lang="en-US" dirty="0"/>
            </a:br>
            <a:endParaRPr lang="en-IN" dirty="0"/>
          </a:p>
          <a:p>
            <a:pPr lvl="1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67264749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1A394BC-0FD7-A849-A220-CF004AB4A79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7AF6D01F-57AB-3446-B153-75A09DC4BD26}"/>
              </a:ext>
            </a:extLst>
          </p:cNvPr>
          <p:cNvSpPr txBox="1">
            <a:spLocks/>
          </p:cNvSpPr>
          <p:nvPr/>
        </p:nvSpPr>
        <p:spPr>
          <a:xfrm>
            <a:off x="1005840" y="-4654"/>
            <a:ext cx="12618720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Azure Pipelines – Key Concepts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C375FDD-6857-A548-850A-9DC20B7D14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23722" y="256247"/>
            <a:ext cx="1188851" cy="118885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70859D7-A538-C545-8FBD-2A8364A5027B}"/>
              </a:ext>
            </a:extLst>
          </p:cNvPr>
          <p:cNvSpPr/>
          <p:nvPr/>
        </p:nvSpPr>
        <p:spPr>
          <a:xfrm>
            <a:off x="67680" y="1248756"/>
            <a:ext cx="1230390" cy="35925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Stages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10168D3-7DBD-0543-9299-10BD29407DEA}"/>
              </a:ext>
            </a:extLst>
          </p:cNvPr>
          <p:cNvSpPr/>
          <p:nvPr/>
        </p:nvSpPr>
        <p:spPr>
          <a:xfrm>
            <a:off x="1590300" y="1256755"/>
            <a:ext cx="1230390" cy="35925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Stage-1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D3DD5AD-5CB6-8046-8FD1-335E4BA77F0C}"/>
              </a:ext>
            </a:extLst>
          </p:cNvPr>
          <p:cNvSpPr/>
          <p:nvPr/>
        </p:nvSpPr>
        <p:spPr>
          <a:xfrm>
            <a:off x="3158056" y="1256755"/>
            <a:ext cx="1230390" cy="359257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Jobs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15DD85C-DEC7-1B48-95CD-0ECFF3BBC56D}"/>
              </a:ext>
            </a:extLst>
          </p:cNvPr>
          <p:cNvSpPr/>
          <p:nvPr/>
        </p:nvSpPr>
        <p:spPr>
          <a:xfrm>
            <a:off x="3158057" y="1851969"/>
            <a:ext cx="1230390" cy="359257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Job-1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70DD4FE-7777-8641-9A38-8BBFD15FDFAB}"/>
              </a:ext>
            </a:extLst>
          </p:cNvPr>
          <p:cNvSpPr/>
          <p:nvPr/>
        </p:nvSpPr>
        <p:spPr>
          <a:xfrm>
            <a:off x="4597012" y="1858736"/>
            <a:ext cx="1230390" cy="35925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Steps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A87ADAF-6310-DD4B-A561-6F19B7339A16}"/>
              </a:ext>
            </a:extLst>
          </p:cNvPr>
          <p:cNvSpPr/>
          <p:nvPr/>
        </p:nvSpPr>
        <p:spPr>
          <a:xfrm>
            <a:off x="6035967" y="1865960"/>
            <a:ext cx="1924875" cy="35925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Step-1: Script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CDBA5C7-9C1E-254A-BD1E-75F7396C962F}"/>
              </a:ext>
            </a:extLst>
          </p:cNvPr>
          <p:cNvSpPr/>
          <p:nvPr/>
        </p:nvSpPr>
        <p:spPr>
          <a:xfrm>
            <a:off x="6035968" y="2318704"/>
            <a:ext cx="1924874" cy="35925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Step-2: Task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B4DB17E-D9CB-B045-A01D-A07F0D62377F}"/>
              </a:ext>
            </a:extLst>
          </p:cNvPr>
          <p:cNvSpPr/>
          <p:nvPr/>
        </p:nvSpPr>
        <p:spPr>
          <a:xfrm>
            <a:off x="3158057" y="3272265"/>
            <a:ext cx="1230390" cy="359257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Job-2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86A8354-4CDF-DA4F-8362-C63A4B89F858}"/>
              </a:ext>
            </a:extLst>
          </p:cNvPr>
          <p:cNvSpPr/>
          <p:nvPr/>
        </p:nvSpPr>
        <p:spPr>
          <a:xfrm>
            <a:off x="4597012" y="3278737"/>
            <a:ext cx="1230390" cy="35925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Steps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DB42584-88AF-DD43-8CF8-9F25A8AC4FAB}"/>
              </a:ext>
            </a:extLst>
          </p:cNvPr>
          <p:cNvSpPr/>
          <p:nvPr/>
        </p:nvSpPr>
        <p:spPr>
          <a:xfrm>
            <a:off x="6035968" y="3258953"/>
            <a:ext cx="1924874" cy="35925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Step-1: Task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BA786EC-AB0F-C64C-8074-664ACECA216D}"/>
              </a:ext>
            </a:extLst>
          </p:cNvPr>
          <p:cNvSpPr/>
          <p:nvPr/>
        </p:nvSpPr>
        <p:spPr>
          <a:xfrm>
            <a:off x="6035968" y="3738705"/>
            <a:ext cx="1924874" cy="35925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Step-2: Task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9BECFEF-4678-1541-9439-C12AA7FB2AD6}"/>
              </a:ext>
            </a:extLst>
          </p:cNvPr>
          <p:cNvSpPr/>
          <p:nvPr/>
        </p:nvSpPr>
        <p:spPr>
          <a:xfrm>
            <a:off x="1590300" y="4262341"/>
            <a:ext cx="1230390" cy="35925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Stage-2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E09DB05-F3B4-2B49-A97F-0A2BBC7A85D4}"/>
              </a:ext>
            </a:extLst>
          </p:cNvPr>
          <p:cNvSpPr/>
          <p:nvPr/>
        </p:nvSpPr>
        <p:spPr>
          <a:xfrm>
            <a:off x="3158056" y="4262341"/>
            <a:ext cx="1230390" cy="359257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Jobs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438E957-DBB0-5B47-B160-09A7F890C4E7}"/>
              </a:ext>
            </a:extLst>
          </p:cNvPr>
          <p:cNvSpPr/>
          <p:nvPr/>
        </p:nvSpPr>
        <p:spPr>
          <a:xfrm>
            <a:off x="3158057" y="4857555"/>
            <a:ext cx="1230390" cy="359257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Job-1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192C283-AB4A-1D43-BADF-C6EA1FA8BA1B}"/>
              </a:ext>
            </a:extLst>
          </p:cNvPr>
          <p:cNvSpPr/>
          <p:nvPr/>
        </p:nvSpPr>
        <p:spPr>
          <a:xfrm>
            <a:off x="4597012" y="4864322"/>
            <a:ext cx="1230390" cy="35925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Steps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4813CD8-676F-3048-A85A-387DB0186718}"/>
              </a:ext>
            </a:extLst>
          </p:cNvPr>
          <p:cNvSpPr/>
          <p:nvPr/>
        </p:nvSpPr>
        <p:spPr>
          <a:xfrm>
            <a:off x="6035967" y="4871546"/>
            <a:ext cx="1924875" cy="35925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Step-1: Script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F22F4CA-8F01-4748-B3B5-F11AD26DB025}"/>
              </a:ext>
            </a:extLst>
          </p:cNvPr>
          <p:cNvSpPr/>
          <p:nvPr/>
        </p:nvSpPr>
        <p:spPr>
          <a:xfrm>
            <a:off x="6035968" y="5324290"/>
            <a:ext cx="1924874" cy="35925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Step-2: Script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F29F14B-71F2-684E-AA8A-858F66E2DEE3}"/>
              </a:ext>
            </a:extLst>
          </p:cNvPr>
          <p:cNvSpPr/>
          <p:nvPr/>
        </p:nvSpPr>
        <p:spPr>
          <a:xfrm>
            <a:off x="3158057" y="6277851"/>
            <a:ext cx="1230390" cy="359257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Job-2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B8FECD9-2ECA-7F4B-9C87-D370B6FFE955}"/>
              </a:ext>
            </a:extLst>
          </p:cNvPr>
          <p:cNvSpPr/>
          <p:nvPr/>
        </p:nvSpPr>
        <p:spPr>
          <a:xfrm>
            <a:off x="4597012" y="6284323"/>
            <a:ext cx="1230390" cy="35925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Steps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E9B24A5-1B91-D943-B61E-0274726A15DC}"/>
              </a:ext>
            </a:extLst>
          </p:cNvPr>
          <p:cNvSpPr/>
          <p:nvPr/>
        </p:nvSpPr>
        <p:spPr>
          <a:xfrm>
            <a:off x="6035968" y="6264539"/>
            <a:ext cx="1924874" cy="35925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Step-1: Task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3E3106E-312D-B645-B635-E2433957AC57}"/>
              </a:ext>
            </a:extLst>
          </p:cNvPr>
          <p:cNvSpPr/>
          <p:nvPr/>
        </p:nvSpPr>
        <p:spPr>
          <a:xfrm>
            <a:off x="6035968" y="6744291"/>
            <a:ext cx="1924874" cy="35925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Step-2: Task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134E28-4E5D-404A-BD65-05B7C058A1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0392" y="1371750"/>
            <a:ext cx="3435607" cy="6140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270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24" grpId="0" animBg="1"/>
      <p:bldP spid="25" grpId="0" animBg="1"/>
      <p:bldP spid="26" grpId="0" animBg="1"/>
      <p:bldP spid="27" grpId="0" animBg="1"/>
      <p:bldP spid="22" grpId="0" animBg="1"/>
      <p:bldP spid="2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</p:bld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91148A1-2E91-8E4C-8550-0CF74809A0C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AC2506D-EAFD-BC42-9E1B-C74A50601F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Pipelines – Starter Pipeline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E006FB-B452-D34F-BD0C-8006BA5509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34842" y="344057"/>
            <a:ext cx="1179436" cy="1153226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D0988F3-02CE-CC45-A298-3860F0B3CE67}"/>
              </a:ext>
            </a:extLst>
          </p:cNvPr>
          <p:cNvCxnSpPr>
            <a:cxnSpLocks/>
          </p:cNvCxnSpPr>
          <p:nvPr/>
        </p:nvCxnSpPr>
        <p:spPr>
          <a:xfrm>
            <a:off x="7315200" y="3073800"/>
            <a:ext cx="0" cy="4415021"/>
          </a:xfrm>
          <a:prstGeom prst="line">
            <a:avLst/>
          </a:prstGeom>
          <a:ln w="412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7AE6DE6D-B176-9646-BE0F-4C6B5FE7B2D1}"/>
              </a:ext>
            </a:extLst>
          </p:cNvPr>
          <p:cNvSpPr/>
          <p:nvPr/>
        </p:nvSpPr>
        <p:spPr>
          <a:xfrm>
            <a:off x="205452" y="3404371"/>
            <a:ext cx="1712466" cy="528287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Part-1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6A531F5C-91B6-2244-97D4-37B349AF6BD9}"/>
              </a:ext>
            </a:extLst>
          </p:cNvPr>
          <p:cNvSpPr/>
          <p:nvPr/>
        </p:nvSpPr>
        <p:spPr>
          <a:xfrm>
            <a:off x="185195" y="4190035"/>
            <a:ext cx="1655179" cy="856526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Task-1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D48C2E49-5A29-AE4C-B4B7-29002F00C03F}"/>
              </a:ext>
            </a:extLst>
          </p:cNvPr>
          <p:cNvSpPr/>
          <p:nvPr/>
        </p:nvSpPr>
        <p:spPr>
          <a:xfrm>
            <a:off x="2089231" y="4190035"/>
            <a:ext cx="5040772" cy="856526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Use pre-defined </a:t>
            </a:r>
            <a:r>
              <a:rPr lang="en-US" dirty="0">
                <a:solidFill>
                  <a:srgbClr val="FFFF00"/>
                </a:solidFill>
              </a:rPr>
              <a:t>Docker Build &amp; Push Pipeline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61C2B973-4F60-9146-B1A2-5119A049E690}"/>
              </a:ext>
            </a:extLst>
          </p:cNvPr>
          <p:cNvSpPr/>
          <p:nvPr/>
        </p:nvSpPr>
        <p:spPr>
          <a:xfrm>
            <a:off x="185195" y="5382227"/>
            <a:ext cx="1655179" cy="856526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Task-2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158F211F-0CC8-FF44-8E9A-C425E58CCBF2}"/>
              </a:ext>
            </a:extLst>
          </p:cNvPr>
          <p:cNvSpPr/>
          <p:nvPr/>
        </p:nvSpPr>
        <p:spPr>
          <a:xfrm>
            <a:off x="2089231" y="5382227"/>
            <a:ext cx="5040772" cy="856526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Customize Pipeline to Use </a:t>
            </a:r>
            <a:r>
              <a:rPr lang="en-US" dirty="0">
                <a:solidFill>
                  <a:srgbClr val="FFFF00"/>
                </a:solidFill>
              </a:rPr>
              <a:t>Copy Files Task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7222F9AB-F5B1-314E-94BA-597A7947F693}"/>
              </a:ext>
            </a:extLst>
          </p:cNvPr>
          <p:cNvSpPr/>
          <p:nvPr/>
        </p:nvSpPr>
        <p:spPr>
          <a:xfrm>
            <a:off x="166675" y="6529113"/>
            <a:ext cx="1655179" cy="856526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Task-3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1F3167A7-DFF8-5A42-A4B9-BCE48EBD12C0}"/>
              </a:ext>
            </a:extLst>
          </p:cNvPr>
          <p:cNvSpPr/>
          <p:nvPr/>
        </p:nvSpPr>
        <p:spPr>
          <a:xfrm>
            <a:off x="2070711" y="6529113"/>
            <a:ext cx="5040772" cy="856526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Customize Pipeline to Use </a:t>
            </a:r>
            <a:r>
              <a:rPr lang="en-US" dirty="0">
                <a:solidFill>
                  <a:srgbClr val="FFFF00"/>
                </a:solidFill>
              </a:rPr>
              <a:t>Publish Build Artifacts Task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AB96764A-A44C-264A-A55B-928676F1912B}"/>
              </a:ext>
            </a:extLst>
          </p:cNvPr>
          <p:cNvSpPr/>
          <p:nvPr/>
        </p:nvSpPr>
        <p:spPr>
          <a:xfrm>
            <a:off x="7477247" y="4190035"/>
            <a:ext cx="1655179" cy="856526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Task-1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C360AA3A-06B0-1140-911A-CF0AE9E4C3B6}"/>
              </a:ext>
            </a:extLst>
          </p:cNvPr>
          <p:cNvSpPr/>
          <p:nvPr/>
        </p:nvSpPr>
        <p:spPr>
          <a:xfrm>
            <a:off x="9381283" y="4190035"/>
            <a:ext cx="5040772" cy="856526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Start using </a:t>
            </a:r>
            <a:r>
              <a:rPr lang="en-US" dirty="0">
                <a:solidFill>
                  <a:srgbClr val="FFFF00"/>
                </a:solidFill>
              </a:rPr>
              <a:t>Starter pipeline </a:t>
            </a:r>
            <a:r>
              <a:rPr lang="en-US" dirty="0"/>
              <a:t>and use </a:t>
            </a:r>
            <a:r>
              <a:rPr lang="en-US" dirty="0">
                <a:solidFill>
                  <a:srgbClr val="FFFF00"/>
                </a:solidFill>
              </a:rPr>
              <a:t>Docker Build or Push Docker Images Task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8C30AEF6-E05D-0140-8D7A-48CFB715B366}"/>
              </a:ext>
            </a:extLst>
          </p:cNvPr>
          <p:cNvSpPr/>
          <p:nvPr/>
        </p:nvSpPr>
        <p:spPr>
          <a:xfrm>
            <a:off x="7477247" y="5382227"/>
            <a:ext cx="1655179" cy="856526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Task-2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00E95571-DEE6-EC49-9E29-9100211D9442}"/>
              </a:ext>
            </a:extLst>
          </p:cNvPr>
          <p:cNvSpPr/>
          <p:nvPr/>
        </p:nvSpPr>
        <p:spPr>
          <a:xfrm>
            <a:off x="9381283" y="5382227"/>
            <a:ext cx="5040772" cy="856526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Customize Pipeline to Use </a:t>
            </a:r>
            <a:r>
              <a:rPr lang="en-US" dirty="0">
                <a:solidFill>
                  <a:srgbClr val="FFFF00"/>
                </a:solidFill>
              </a:rPr>
              <a:t>Copy Files Task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5881EFA6-BA95-0B4E-960F-D32FCFB6059A}"/>
              </a:ext>
            </a:extLst>
          </p:cNvPr>
          <p:cNvSpPr/>
          <p:nvPr/>
        </p:nvSpPr>
        <p:spPr>
          <a:xfrm>
            <a:off x="7458727" y="6529113"/>
            <a:ext cx="1655179" cy="856526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Task-3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BFF0EE6F-9A40-1048-ACDC-C234874EF082}"/>
              </a:ext>
            </a:extLst>
          </p:cNvPr>
          <p:cNvSpPr/>
          <p:nvPr/>
        </p:nvSpPr>
        <p:spPr>
          <a:xfrm>
            <a:off x="9362763" y="6529113"/>
            <a:ext cx="5040772" cy="856526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Customize Pipeline to Use </a:t>
            </a:r>
            <a:r>
              <a:rPr lang="en-US" dirty="0">
                <a:solidFill>
                  <a:srgbClr val="FFFF00"/>
                </a:solidFill>
              </a:rPr>
              <a:t>Publish Build Artifacts Task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71E46C03-61D0-8F4A-B3C4-63B400B41166}"/>
              </a:ext>
            </a:extLst>
          </p:cNvPr>
          <p:cNvSpPr/>
          <p:nvPr/>
        </p:nvSpPr>
        <p:spPr>
          <a:xfrm>
            <a:off x="2117008" y="3404371"/>
            <a:ext cx="4994465" cy="528287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Semi Customized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B11DE29E-8CAB-C84D-94EE-3CBC391183DA}"/>
              </a:ext>
            </a:extLst>
          </p:cNvPr>
          <p:cNvSpPr/>
          <p:nvPr/>
        </p:nvSpPr>
        <p:spPr>
          <a:xfrm>
            <a:off x="7495768" y="3404370"/>
            <a:ext cx="1655174" cy="528287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Part-2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30353F4F-2844-3247-8EB0-7F8C405F6619}"/>
              </a:ext>
            </a:extLst>
          </p:cNvPr>
          <p:cNvSpPr/>
          <p:nvPr/>
        </p:nvSpPr>
        <p:spPr>
          <a:xfrm>
            <a:off x="9430483" y="3383056"/>
            <a:ext cx="4994465" cy="528287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Fully Customized using Starter Pipeline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22AE4B1C-BD12-A14F-A957-35CCCB6BE995}"/>
              </a:ext>
            </a:extLst>
          </p:cNvPr>
          <p:cNvSpPr/>
          <p:nvPr/>
        </p:nvSpPr>
        <p:spPr>
          <a:xfrm>
            <a:off x="2696902" y="1755119"/>
            <a:ext cx="11810805" cy="1179625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000" dirty="0"/>
              <a:t>Create a Pipeline that will build docker images, push them to Azure Container Registry and Publish Kubernetes Manifests to Azure Pipelines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1F4E6C65-4C92-C348-9392-1905BAF68EEE}"/>
              </a:ext>
            </a:extLst>
          </p:cNvPr>
          <p:cNvSpPr/>
          <p:nvPr/>
        </p:nvSpPr>
        <p:spPr>
          <a:xfrm>
            <a:off x="185195" y="1755119"/>
            <a:ext cx="2421034" cy="1179625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Goal</a:t>
            </a:r>
          </a:p>
        </p:txBody>
      </p:sp>
    </p:spTree>
    <p:extLst>
      <p:ext uri="{BB962C8B-B14F-4D97-AF65-F5344CB8AC3E}">
        <p14:creationId xmlns:p14="http://schemas.microsoft.com/office/powerpoint/2010/main" val="3493387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30" grpId="0" animBg="1"/>
      <p:bldP spid="31" grpId="0" animBg="1"/>
    </p:bld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150D1A6-E27B-6444-BC90-CC22F114AAA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123FE61-3C60-6344-928D-91EDA0E60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1312" y="-10801"/>
            <a:ext cx="12618720" cy="1188851"/>
          </a:xfrm>
        </p:spPr>
        <p:txBody>
          <a:bodyPr/>
          <a:lstStyle/>
          <a:p>
            <a:r>
              <a:rPr lang="en-US" dirty="0"/>
              <a:t>Azure DevOps – Build Pipeline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DC8CA38-653F-2E4B-B59A-E1CC761DF771}"/>
              </a:ext>
            </a:extLst>
          </p:cNvPr>
          <p:cNvSpPr/>
          <p:nvPr/>
        </p:nvSpPr>
        <p:spPr>
          <a:xfrm>
            <a:off x="467591" y="1158591"/>
            <a:ext cx="2618509" cy="1993336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dirty="0"/>
              <a:t>Task-1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1EF9C0B-384F-E843-A5AD-E8DB6029BE94}"/>
              </a:ext>
            </a:extLst>
          </p:cNvPr>
          <p:cNvSpPr/>
          <p:nvPr/>
        </p:nvSpPr>
        <p:spPr>
          <a:xfrm>
            <a:off x="3539836" y="1158591"/>
            <a:ext cx="10768445" cy="1993336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500" dirty="0"/>
              <a:t>Docker Image Build and Push to Azure Container Registry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1522D7E-B5D9-AC43-9A48-6B78FA6B0C5E}"/>
              </a:ext>
            </a:extLst>
          </p:cNvPr>
          <p:cNvSpPr/>
          <p:nvPr/>
        </p:nvSpPr>
        <p:spPr>
          <a:xfrm>
            <a:off x="467591" y="3390897"/>
            <a:ext cx="2618509" cy="1993336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dirty="0"/>
              <a:t>Task-2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D4B2FBC1-71E2-CE46-88A8-0445B39009A4}"/>
              </a:ext>
            </a:extLst>
          </p:cNvPr>
          <p:cNvSpPr/>
          <p:nvPr/>
        </p:nvSpPr>
        <p:spPr>
          <a:xfrm>
            <a:off x="3539837" y="3390897"/>
            <a:ext cx="10768445" cy="1993336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500" dirty="0"/>
              <a:t>Copy files (</a:t>
            </a:r>
            <a:r>
              <a:rPr lang="en-US" sz="4500" dirty="0" err="1"/>
              <a:t>kube</a:t>
            </a:r>
            <a:r>
              <a:rPr lang="en-US" sz="4500" dirty="0"/>
              <a:t>-manifests folder) from System default working Directory to Build Artifact Directory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BE78CCE-F99E-164B-A077-C34E2D08A29B}"/>
              </a:ext>
            </a:extLst>
          </p:cNvPr>
          <p:cNvSpPr/>
          <p:nvPr/>
        </p:nvSpPr>
        <p:spPr>
          <a:xfrm>
            <a:off x="467590" y="5602421"/>
            <a:ext cx="2618509" cy="1993336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dirty="0"/>
              <a:t>Task-3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0A4A629C-B68D-9B48-AA02-E54F7D5FF5EB}"/>
              </a:ext>
            </a:extLst>
          </p:cNvPr>
          <p:cNvSpPr/>
          <p:nvPr/>
        </p:nvSpPr>
        <p:spPr>
          <a:xfrm>
            <a:off x="3539836" y="5602420"/>
            <a:ext cx="10768445" cy="1993336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500" dirty="0"/>
              <a:t>Publish Build Artifacts to Azure Pipelines, so that we can use them in Release Pipelines</a:t>
            </a:r>
          </a:p>
        </p:txBody>
      </p:sp>
    </p:spTree>
    <p:extLst>
      <p:ext uri="{BB962C8B-B14F-4D97-AF65-F5344CB8AC3E}">
        <p14:creationId xmlns:p14="http://schemas.microsoft.com/office/powerpoint/2010/main" val="4067802103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5202" y="2193243"/>
            <a:ext cx="3675198" cy="35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03668" y="2265995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Azure DevOps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70C0"/>
                </a:solidFill>
              </a:rPr>
              <a:t>Release Pipelines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Continuous Delivery</a:t>
            </a:r>
            <a:endParaRPr lang="en-US" sz="6500" b="1" dirty="0">
              <a:solidFill>
                <a:srgbClr val="C00000"/>
              </a:solidFill>
            </a:endParaRPr>
          </a:p>
          <a:p>
            <a:pPr marL="0" indent="0" algn="ctr">
              <a:buNone/>
            </a:pPr>
            <a:endParaRPr lang="en-US" sz="6500" b="1" dirty="0">
              <a:solidFill>
                <a:srgbClr val="00B050"/>
              </a:solidFill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205A956-1A7D-F547-826E-6857A23251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9170" y="2430570"/>
            <a:ext cx="3368459" cy="33684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E8F3900-EE5F-0341-8CC5-1D36AB4B43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2161" y="171358"/>
            <a:ext cx="1088068" cy="1088068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5A39195B-F684-ED43-8764-382709E0C6C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901557" y="115659"/>
            <a:ext cx="927355" cy="92735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ACF1A4C-CAA9-7745-AEAC-A67A785ADB5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82751" y="196871"/>
            <a:ext cx="927355" cy="927355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ADBC558B-A547-D64F-AAC7-504BE2DF934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988666" y="118096"/>
            <a:ext cx="927355" cy="92735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1D6B33D-142B-5C42-821B-FF1FF5DB5D19}"/>
              </a:ext>
            </a:extLst>
          </p:cNvPr>
          <p:cNvSpPr txBox="1"/>
          <p:nvPr/>
        </p:nvSpPr>
        <p:spPr>
          <a:xfrm>
            <a:off x="507995" y="1259426"/>
            <a:ext cx="8963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/>
              <a:t>Github</a:t>
            </a:r>
            <a:endParaRPr lang="en-US" sz="2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F80EE3A-419C-7744-9577-F266B1798A1E}"/>
              </a:ext>
            </a:extLst>
          </p:cNvPr>
          <p:cNvSpPr txBox="1"/>
          <p:nvPr/>
        </p:nvSpPr>
        <p:spPr>
          <a:xfrm>
            <a:off x="3856584" y="1101311"/>
            <a:ext cx="98841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Azure</a:t>
            </a:r>
          </a:p>
          <a:p>
            <a:pPr algn="ctr"/>
            <a:r>
              <a:rPr lang="en-US" sz="2000" dirty="0"/>
              <a:t>DevOps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947AD67-4F7A-D44A-8682-1A5859252E62}"/>
              </a:ext>
            </a:extLst>
          </p:cNvPr>
          <p:cNvSpPr txBox="1"/>
          <p:nvPr/>
        </p:nvSpPr>
        <p:spPr>
          <a:xfrm>
            <a:off x="6840720" y="1173708"/>
            <a:ext cx="11224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Azure</a:t>
            </a:r>
          </a:p>
          <a:p>
            <a:pPr algn="ctr"/>
            <a:r>
              <a:rPr lang="en-US" sz="2000" dirty="0"/>
              <a:t>Pipelines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92BA0EA-CD8C-2D40-9F32-EC5F6DE2F065}"/>
              </a:ext>
            </a:extLst>
          </p:cNvPr>
          <p:cNvSpPr txBox="1"/>
          <p:nvPr/>
        </p:nvSpPr>
        <p:spPr>
          <a:xfrm>
            <a:off x="9557707" y="1087643"/>
            <a:ext cx="20982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Azure</a:t>
            </a:r>
          </a:p>
          <a:p>
            <a:pPr algn="ctr"/>
            <a:r>
              <a:rPr lang="en-US" sz="2000" dirty="0"/>
              <a:t>Container Registry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F4643B7-FF6A-DF49-9C78-EEB248F66DB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161499" y="92468"/>
            <a:ext cx="927355" cy="92735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E6CD738-9946-0046-AD1C-1568BF439941}"/>
              </a:ext>
            </a:extLst>
          </p:cNvPr>
          <p:cNvSpPr txBox="1"/>
          <p:nvPr/>
        </p:nvSpPr>
        <p:spPr>
          <a:xfrm>
            <a:off x="12543750" y="1173708"/>
            <a:ext cx="20982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Azure</a:t>
            </a:r>
          </a:p>
          <a:p>
            <a:pPr algn="ctr"/>
            <a:r>
              <a:rPr lang="en-US" sz="2000" dirty="0"/>
              <a:t>Release Pipelines</a:t>
            </a:r>
          </a:p>
        </p:txBody>
      </p:sp>
    </p:spTree>
    <p:extLst>
      <p:ext uri="{BB962C8B-B14F-4D97-AF65-F5344CB8AC3E}">
        <p14:creationId xmlns:p14="http://schemas.microsoft.com/office/powerpoint/2010/main" val="2563886057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9EC278F-7BCC-E047-8267-51D8539A504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60B34AB-E55F-5543-B2C5-7F39136B5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DevOps – </a:t>
            </a:r>
            <a:r>
              <a:rPr lang="en-US" dirty="0">
                <a:solidFill>
                  <a:srgbClr val="00B050"/>
                </a:solidFill>
              </a:rPr>
              <a:t>Release Pipelines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4E7208-F2FB-AF49-92C2-87055727DF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645" y="2986714"/>
            <a:ext cx="12839700" cy="4241800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3C1A7A7-E3F3-6A4C-838C-62EA72982B3C}"/>
              </a:ext>
            </a:extLst>
          </p:cNvPr>
          <p:cNvSpPr/>
          <p:nvPr/>
        </p:nvSpPr>
        <p:spPr>
          <a:xfrm>
            <a:off x="1005840" y="1549231"/>
            <a:ext cx="12772505" cy="924791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To achieve </a:t>
            </a:r>
            <a:r>
              <a:rPr lang="en-US" sz="4000" dirty="0">
                <a:solidFill>
                  <a:srgbClr val="FFFF00"/>
                </a:solidFill>
              </a:rPr>
              <a:t>Continuous Delivery </a:t>
            </a:r>
            <a:r>
              <a:rPr lang="en-US" sz="4000" dirty="0"/>
              <a:t>we use Release Pipelines</a:t>
            </a:r>
          </a:p>
        </p:txBody>
      </p:sp>
    </p:spTree>
    <p:extLst>
      <p:ext uri="{BB962C8B-B14F-4D97-AF65-F5344CB8AC3E}">
        <p14:creationId xmlns:p14="http://schemas.microsoft.com/office/powerpoint/2010/main" val="2777201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0A952BA-E078-8E48-B78A-8CD075FEB2D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89C5B12-C900-B440-91C2-D0878CDA7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DevOps – </a:t>
            </a:r>
            <a:r>
              <a:rPr lang="en-US" dirty="0">
                <a:solidFill>
                  <a:srgbClr val="00B050"/>
                </a:solidFill>
              </a:rPr>
              <a:t>Release Pipelines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B9EDA2-46A9-7A45-8A0A-0F5C83E564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6889" y="1770848"/>
            <a:ext cx="1272540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742982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826CD7-5501-0847-AF6B-577EAE0A7B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97" name="Title 3">
            <a:extLst>
              <a:ext uri="{FF2B5EF4-FFF2-40B4-BE49-F238E27FC236}">
                <a16:creationId xmlns:a16="http://schemas.microsoft.com/office/drawing/2014/main" id="{376213D1-E3B2-0246-B45F-0991D269CD9C}"/>
              </a:ext>
            </a:extLst>
          </p:cNvPr>
          <p:cNvSpPr txBox="1">
            <a:spLocks/>
          </p:cNvSpPr>
          <p:nvPr/>
        </p:nvSpPr>
        <p:spPr>
          <a:xfrm>
            <a:off x="8005267" y="-115184"/>
            <a:ext cx="6593848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500" dirty="0"/>
              <a:t>Azure DevOps – </a:t>
            </a:r>
            <a:r>
              <a:rPr lang="en-US" sz="3500" dirty="0">
                <a:solidFill>
                  <a:srgbClr val="00B050"/>
                </a:solidFill>
              </a:rPr>
              <a:t>Release Pipelines</a:t>
            </a:r>
          </a:p>
        </p:txBody>
      </p:sp>
      <p:pic>
        <p:nvPicPr>
          <p:cNvPr id="45" name="Graphic 44" descr="Programmer">
            <a:extLst>
              <a:ext uri="{FF2B5EF4-FFF2-40B4-BE49-F238E27FC236}">
                <a16:creationId xmlns:a16="http://schemas.microsoft.com/office/drawing/2014/main" id="{CB11EF2A-0854-014B-8BE2-95B4F6483D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128806"/>
            <a:ext cx="977137" cy="97713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BC4ED53-86CF-3040-B9FD-6F29A5226B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9100" y="-3097"/>
            <a:ext cx="830492" cy="830492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10EE702-51E9-264B-8B4F-103E80430676}"/>
              </a:ext>
            </a:extLst>
          </p:cNvPr>
          <p:cNvCxnSpPr>
            <a:cxnSpLocks/>
            <a:endCxn id="4" idx="1"/>
          </p:cNvCxnSpPr>
          <p:nvPr/>
        </p:nvCxnSpPr>
        <p:spPr>
          <a:xfrm flipV="1">
            <a:off x="833330" y="412149"/>
            <a:ext cx="1285770" cy="2742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Graphic 16">
            <a:extLst>
              <a:ext uri="{FF2B5EF4-FFF2-40B4-BE49-F238E27FC236}">
                <a16:creationId xmlns:a16="http://schemas.microsoft.com/office/drawing/2014/main" id="{BFFD6F9E-D149-4A4C-B424-530FA830AF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68216" y="999977"/>
            <a:ext cx="683045" cy="68304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51A8B68-B5B7-E149-A3F9-FDC164E4B6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47513" y="1820545"/>
            <a:ext cx="540437" cy="540437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B61A1D4B-DC29-5D46-BDB4-D7B15672D64D}"/>
              </a:ext>
            </a:extLst>
          </p:cNvPr>
          <p:cNvSpPr/>
          <p:nvPr/>
        </p:nvSpPr>
        <p:spPr>
          <a:xfrm>
            <a:off x="47951" y="891052"/>
            <a:ext cx="14415232" cy="6665448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F47A8D4-785B-B54C-91F0-C77561B5F75C}"/>
              </a:ext>
            </a:extLst>
          </p:cNvPr>
          <p:cNvSpPr txBox="1"/>
          <p:nvPr/>
        </p:nvSpPr>
        <p:spPr>
          <a:xfrm>
            <a:off x="68281" y="927552"/>
            <a:ext cx="16843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 Cloud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4BD65B8E-A73A-6B47-9D25-673B6E40A907}"/>
              </a:ext>
            </a:extLst>
          </p:cNvPr>
          <p:cNvSpPr/>
          <p:nvPr/>
        </p:nvSpPr>
        <p:spPr>
          <a:xfrm>
            <a:off x="1848599" y="999196"/>
            <a:ext cx="12428973" cy="2582110"/>
          </a:xfrm>
          <a:prstGeom prst="rect">
            <a:avLst/>
          </a:prstGeom>
          <a:noFill/>
          <a:ln w="38100">
            <a:solidFill>
              <a:srgbClr val="0020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C3B094D-A3FA-9F4D-8F26-F4D23DBAC7A3}"/>
              </a:ext>
            </a:extLst>
          </p:cNvPr>
          <p:cNvSpPr txBox="1"/>
          <p:nvPr/>
        </p:nvSpPr>
        <p:spPr>
          <a:xfrm>
            <a:off x="2588732" y="986806"/>
            <a:ext cx="204702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 DevOps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8ED9DDA-73A6-9846-8554-7320D380815B}"/>
              </a:ext>
            </a:extLst>
          </p:cNvPr>
          <p:cNvSpPr txBox="1"/>
          <p:nvPr/>
        </p:nvSpPr>
        <p:spPr>
          <a:xfrm>
            <a:off x="2663433" y="1756298"/>
            <a:ext cx="204702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 Pipelines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B85D1E5-AB5D-204A-A2F7-A5D2D201F588}"/>
              </a:ext>
            </a:extLst>
          </p:cNvPr>
          <p:cNvSpPr txBox="1"/>
          <p:nvPr/>
        </p:nvSpPr>
        <p:spPr>
          <a:xfrm>
            <a:off x="2854243" y="-5976"/>
            <a:ext cx="115108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Github</a:t>
            </a:r>
            <a:endParaRPr 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3459D8C-EF4B-1442-8B30-9F34BAB73744}"/>
              </a:ext>
            </a:extLst>
          </p:cNvPr>
          <p:cNvSpPr txBox="1"/>
          <p:nvPr/>
        </p:nvSpPr>
        <p:spPr>
          <a:xfrm>
            <a:off x="725900" y="-44349"/>
            <a:ext cx="144913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Developer</a:t>
            </a:r>
          </a:p>
        </p:txBody>
      </p:sp>
      <p:pic>
        <p:nvPicPr>
          <p:cNvPr id="56" name="Graphic 55">
            <a:extLst>
              <a:ext uri="{FF2B5EF4-FFF2-40B4-BE49-F238E27FC236}">
                <a16:creationId xmlns:a16="http://schemas.microsoft.com/office/drawing/2014/main" id="{B98F005A-4D16-564A-BB67-DAA0508A756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40739" y="3378395"/>
            <a:ext cx="1063211" cy="1063211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16EBC213-F38E-0C4F-A36D-755A074D583A}"/>
              </a:ext>
            </a:extLst>
          </p:cNvPr>
          <p:cNvSpPr txBox="1"/>
          <p:nvPr/>
        </p:nvSpPr>
        <p:spPr>
          <a:xfrm>
            <a:off x="-190183" y="4278472"/>
            <a:ext cx="20470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Azure Container Registry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5F807A5-61A6-374E-AFDC-C13D1FD2A6BC}"/>
              </a:ext>
            </a:extLst>
          </p:cNvPr>
          <p:cNvSpPr/>
          <p:nvPr/>
        </p:nvSpPr>
        <p:spPr>
          <a:xfrm>
            <a:off x="1972030" y="1756298"/>
            <a:ext cx="2963113" cy="1701725"/>
          </a:xfrm>
          <a:prstGeom prst="rect">
            <a:avLst/>
          </a:prstGeom>
          <a:noFill/>
          <a:ln w="38100">
            <a:solidFill>
              <a:srgbClr val="0020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D0B3CCB-5EC3-B443-AE07-66B7967DF09D}"/>
              </a:ext>
            </a:extLst>
          </p:cNvPr>
          <p:cNvSpPr/>
          <p:nvPr/>
        </p:nvSpPr>
        <p:spPr>
          <a:xfrm>
            <a:off x="2165830" y="2653047"/>
            <a:ext cx="2470913" cy="726408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Stage-1: Build &amp; Push to ACR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AD86399-09A9-B44E-988A-E6A59BC42BC8}"/>
              </a:ext>
            </a:extLst>
          </p:cNvPr>
          <p:cNvSpPr/>
          <p:nvPr/>
        </p:nvSpPr>
        <p:spPr>
          <a:xfrm>
            <a:off x="167217" y="4825194"/>
            <a:ext cx="14092122" cy="2589588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77A690A1-484B-F246-BA26-05CD7BA602E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3631968" y="4827771"/>
            <a:ext cx="597357" cy="597357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B1D14ADD-2D62-2942-8888-E25FBEFF5841}"/>
              </a:ext>
            </a:extLst>
          </p:cNvPr>
          <p:cNvSpPr txBox="1"/>
          <p:nvPr/>
        </p:nvSpPr>
        <p:spPr>
          <a:xfrm>
            <a:off x="11212049" y="4778526"/>
            <a:ext cx="22067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AKS Cluster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41E47F5-4998-D946-86E5-EAF5B252FF70}"/>
              </a:ext>
            </a:extLst>
          </p:cNvPr>
          <p:cNvGrpSpPr/>
          <p:nvPr/>
        </p:nvGrpSpPr>
        <p:grpSpPr>
          <a:xfrm>
            <a:off x="294080" y="5462931"/>
            <a:ext cx="3428098" cy="1662066"/>
            <a:chOff x="5441025" y="4573632"/>
            <a:chExt cx="3428098" cy="1662066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E44A78AF-D4D3-CC47-B413-FE37ECA2F2D0}"/>
                </a:ext>
              </a:extLst>
            </p:cNvPr>
            <p:cNvSpPr/>
            <p:nvPr/>
          </p:nvSpPr>
          <p:spPr>
            <a:xfrm>
              <a:off x="5441025" y="4573632"/>
              <a:ext cx="3428098" cy="166206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2" name="Google Shape;660;p35">
              <a:extLst>
                <a:ext uri="{FF2B5EF4-FFF2-40B4-BE49-F238E27FC236}">
                  <a16:creationId xmlns:a16="http://schemas.microsoft.com/office/drawing/2014/main" id="{483B62BC-9A86-844A-9A35-54B3561943B2}"/>
                </a:ext>
              </a:extLst>
            </p:cNvPr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441025" y="5249442"/>
              <a:ext cx="956530" cy="9565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" name="Google Shape;637;p35">
              <a:extLst>
                <a:ext uri="{FF2B5EF4-FFF2-40B4-BE49-F238E27FC236}">
                  <a16:creationId xmlns:a16="http://schemas.microsoft.com/office/drawing/2014/main" id="{B739D633-EF45-2E43-9AC0-A1DA9F418FD1}"/>
                </a:ext>
              </a:extLst>
            </p:cNvPr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6681505" y="5237625"/>
              <a:ext cx="959685" cy="9596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" name="Google Shape;638;p35">
              <a:extLst>
                <a:ext uri="{FF2B5EF4-FFF2-40B4-BE49-F238E27FC236}">
                  <a16:creationId xmlns:a16="http://schemas.microsoft.com/office/drawing/2014/main" id="{91F37C0B-54FF-DA49-A212-1B4FB2C9FE36}"/>
                </a:ext>
              </a:extLst>
            </p:cNvPr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7909438" y="5199461"/>
              <a:ext cx="959685" cy="95968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5DF32AED-5FC5-C74F-8872-BB1F0CB29F01}"/>
                </a:ext>
              </a:extLst>
            </p:cNvPr>
            <p:cNvCxnSpPr>
              <a:cxnSpLocks/>
            </p:cNvCxnSpPr>
            <p:nvPr/>
          </p:nvCxnSpPr>
          <p:spPr>
            <a:xfrm>
              <a:off x="6376090" y="5873022"/>
              <a:ext cx="305415" cy="0"/>
            </a:xfrm>
            <a:prstGeom prst="straightConnector1">
              <a:avLst/>
            </a:prstGeom>
            <a:ln w="254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73DEEED7-14A1-C745-BAB3-70B3917100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85992" y="5873022"/>
              <a:ext cx="415196" cy="7996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B822AAA-BC3E-874F-886A-BDA54E53C4AD}"/>
                </a:ext>
              </a:extLst>
            </p:cNvPr>
            <p:cNvSpPr txBox="1"/>
            <p:nvPr/>
          </p:nvSpPr>
          <p:spPr>
            <a:xfrm>
              <a:off x="6652321" y="4939290"/>
              <a:ext cx="113813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Nginx App1</a:t>
              </a:r>
            </a:p>
          </p:txBody>
        </p:sp>
        <p:pic>
          <p:nvPicPr>
            <p:cNvPr id="38" name="Google Shape;635;p35">
              <a:extLst>
                <a:ext uri="{FF2B5EF4-FFF2-40B4-BE49-F238E27FC236}">
                  <a16:creationId xmlns:a16="http://schemas.microsoft.com/office/drawing/2014/main" id="{63693371-D168-0D44-82EB-44D69922911E}"/>
                </a:ext>
              </a:extLst>
            </p:cNvPr>
            <p:cNvPicPr preferRelativeResize="0"/>
            <p:nvPr/>
          </p:nvPicPr>
          <p:blipFill>
            <a:blip r:embed="rId15">
              <a:alphaModFix/>
            </a:blip>
            <a:stretch>
              <a:fillRect/>
            </a:stretch>
          </p:blipFill>
          <p:spPr>
            <a:xfrm>
              <a:off x="5463362" y="4573632"/>
              <a:ext cx="597903" cy="57468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020308C-CAE0-A44F-91CF-6BBB1ED36FE7}"/>
                </a:ext>
              </a:extLst>
            </p:cNvPr>
            <p:cNvSpPr txBox="1"/>
            <p:nvPr/>
          </p:nvSpPr>
          <p:spPr>
            <a:xfrm>
              <a:off x="6107126" y="4591359"/>
              <a:ext cx="147886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dev namespace</a:t>
              </a:r>
            </a:p>
          </p:txBody>
        </p:sp>
      </p:grpSp>
      <p:sp>
        <p:nvSpPr>
          <p:cNvPr id="24" name="Oval 23">
            <a:extLst>
              <a:ext uri="{FF2B5EF4-FFF2-40B4-BE49-F238E27FC236}">
                <a16:creationId xmlns:a16="http://schemas.microsoft.com/office/drawing/2014/main" id="{3A5419BF-D689-B94E-8410-FCA6EAD3FBEE}"/>
              </a:ext>
            </a:extLst>
          </p:cNvPr>
          <p:cNvSpPr/>
          <p:nvPr/>
        </p:nvSpPr>
        <p:spPr>
          <a:xfrm>
            <a:off x="3460326" y="459491"/>
            <a:ext cx="395506" cy="33855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0EDE66B9-0F85-A844-8082-FC6A17FE6929}"/>
              </a:ext>
            </a:extLst>
          </p:cNvPr>
          <p:cNvSpPr/>
          <p:nvPr/>
        </p:nvSpPr>
        <p:spPr>
          <a:xfrm>
            <a:off x="1250610" y="435437"/>
            <a:ext cx="395506" cy="33855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C46F67F9-DC56-4142-B639-B7A143322C93}"/>
              </a:ext>
            </a:extLst>
          </p:cNvPr>
          <p:cNvSpPr/>
          <p:nvPr/>
        </p:nvSpPr>
        <p:spPr>
          <a:xfrm>
            <a:off x="1180683" y="3066779"/>
            <a:ext cx="395506" cy="33855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3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401F5D09-CD0C-7F49-8F58-BA5B8B8D31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03865" y="1353014"/>
            <a:ext cx="540437" cy="540437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7F893B62-C62C-BB4A-99FC-310F8515EE63}"/>
              </a:ext>
            </a:extLst>
          </p:cNvPr>
          <p:cNvSpPr txBox="1"/>
          <p:nvPr/>
        </p:nvSpPr>
        <p:spPr>
          <a:xfrm>
            <a:off x="5881140" y="1288228"/>
            <a:ext cx="246109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Release  Pipelines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0B63E615-1322-0B4F-9366-C5D67DBD4335}"/>
              </a:ext>
            </a:extLst>
          </p:cNvPr>
          <p:cNvSpPr/>
          <p:nvPr/>
        </p:nvSpPr>
        <p:spPr>
          <a:xfrm>
            <a:off x="5180408" y="1283231"/>
            <a:ext cx="8747863" cy="2174792"/>
          </a:xfrm>
          <a:prstGeom prst="rect">
            <a:avLst/>
          </a:prstGeom>
          <a:noFill/>
          <a:ln w="38100">
            <a:solidFill>
              <a:srgbClr val="0020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ounded Rectangle 62">
            <a:extLst>
              <a:ext uri="{FF2B5EF4-FFF2-40B4-BE49-F238E27FC236}">
                <a16:creationId xmlns:a16="http://schemas.microsoft.com/office/drawing/2014/main" id="{DD1AABDE-339C-424A-A913-22714AB78CF9}"/>
              </a:ext>
            </a:extLst>
          </p:cNvPr>
          <p:cNvSpPr/>
          <p:nvPr/>
        </p:nvSpPr>
        <p:spPr>
          <a:xfrm>
            <a:off x="5407072" y="2607160"/>
            <a:ext cx="1044804" cy="72640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Dev</a:t>
            </a:r>
          </a:p>
        </p:txBody>
      </p:sp>
      <p:pic>
        <p:nvPicPr>
          <p:cNvPr id="64" name="Graphic 63" descr="Programmer">
            <a:extLst>
              <a:ext uri="{FF2B5EF4-FFF2-40B4-BE49-F238E27FC236}">
                <a16:creationId xmlns:a16="http://schemas.microsoft.com/office/drawing/2014/main" id="{91DAF086-FC26-2441-BA94-C9021BFCD58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515826" y="1265192"/>
            <a:ext cx="900707" cy="900707"/>
          </a:xfrm>
          <a:prstGeom prst="rect">
            <a:avLst/>
          </a:prstGeom>
        </p:spPr>
      </p:pic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28826F79-EDEB-E94E-A5BD-CE73BF7533DD}"/>
              </a:ext>
            </a:extLst>
          </p:cNvPr>
          <p:cNvSpPr/>
          <p:nvPr/>
        </p:nvSpPr>
        <p:spPr>
          <a:xfrm>
            <a:off x="9309400" y="1418012"/>
            <a:ext cx="1044804" cy="726408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QA</a:t>
            </a:r>
          </a:p>
        </p:txBody>
      </p:sp>
      <p:sp>
        <p:nvSpPr>
          <p:cNvPr id="66" name="Rounded Rectangle 65">
            <a:extLst>
              <a:ext uri="{FF2B5EF4-FFF2-40B4-BE49-F238E27FC236}">
                <a16:creationId xmlns:a16="http://schemas.microsoft.com/office/drawing/2014/main" id="{79C56981-2C4A-D443-9FD3-EA6743B41578}"/>
              </a:ext>
            </a:extLst>
          </p:cNvPr>
          <p:cNvSpPr/>
          <p:nvPr/>
        </p:nvSpPr>
        <p:spPr>
          <a:xfrm>
            <a:off x="9335904" y="2568617"/>
            <a:ext cx="1044804" cy="72640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>
                <a:solidFill>
                  <a:schemeClr val="tx1"/>
                </a:solidFill>
              </a:rPr>
              <a:t>Staging</a:t>
            </a:r>
          </a:p>
        </p:txBody>
      </p:sp>
      <p:pic>
        <p:nvPicPr>
          <p:cNvPr id="67" name="Graphic 66" descr="Programmer">
            <a:extLst>
              <a:ext uri="{FF2B5EF4-FFF2-40B4-BE49-F238E27FC236}">
                <a16:creationId xmlns:a16="http://schemas.microsoft.com/office/drawing/2014/main" id="{5B629884-DE56-2A4F-957A-A0DCFBAF479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778160" y="2358501"/>
            <a:ext cx="977137" cy="977137"/>
          </a:xfrm>
          <a:prstGeom prst="rect">
            <a:avLst/>
          </a:prstGeom>
        </p:spPr>
      </p:pic>
      <p:sp>
        <p:nvSpPr>
          <p:cNvPr id="68" name="Rounded Rectangle 67">
            <a:extLst>
              <a:ext uri="{FF2B5EF4-FFF2-40B4-BE49-F238E27FC236}">
                <a16:creationId xmlns:a16="http://schemas.microsoft.com/office/drawing/2014/main" id="{729F88E9-34E6-E841-8A96-B5AECC70458F}"/>
              </a:ext>
            </a:extLst>
          </p:cNvPr>
          <p:cNvSpPr/>
          <p:nvPr/>
        </p:nvSpPr>
        <p:spPr>
          <a:xfrm>
            <a:off x="12734496" y="2575886"/>
            <a:ext cx="1044804" cy="726408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>
                <a:solidFill>
                  <a:schemeClr val="tx1"/>
                </a:solidFill>
              </a:rPr>
              <a:t>Prod</a:t>
            </a:r>
          </a:p>
        </p:txBody>
      </p:sp>
      <p:pic>
        <p:nvPicPr>
          <p:cNvPr id="69" name="Graphic 68" descr="Programmer">
            <a:extLst>
              <a:ext uri="{FF2B5EF4-FFF2-40B4-BE49-F238E27FC236}">
                <a16:creationId xmlns:a16="http://schemas.microsoft.com/office/drawing/2014/main" id="{782B0AC6-513D-F04A-AF5E-46DC830ECBC6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8463656" y="2423312"/>
            <a:ext cx="900707" cy="900707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BCBC195-79D3-A64D-AFE7-F62DB3697EE2}"/>
              </a:ext>
            </a:extLst>
          </p:cNvPr>
          <p:cNvCxnSpPr>
            <a:stCxn id="63" idx="3"/>
            <a:endCxn id="64" idx="1"/>
          </p:cNvCxnSpPr>
          <p:nvPr/>
        </p:nvCxnSpPr>
        <p:spPr>
          <a:xfrm flipV="1">
            <a:off x="6451876" y="1715546"/>
            <a:ext cx="2063950" cy="125481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0DA79DB-DB68-464C-ACE3-838009789798}"/>
              </a:ext>
            </a:extLst>
          </p:cNvPr>
          <p:cNvCxnSpPr>
            <a:stCxn id="63" idx="3"/>
            <a:endCxn id="69" idx="1"/>
          </p:cNvCxnSpPr>
          <p:nvPr/>
        </p:nvCxnSpPr>
        <p:spPr>
          <a:xfrm flipV="1">
            <a:off x="6451876" y="2873666"/>
            <a:ext cx="2011780" cy="9669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38D4203-8508-9F4A-AC73-DB101608E168}"/>
              </a:ext>
            </a:extLst>
          </p:cNvPr>
          <p:cNvCxnSpPr>
            <a:cxnSpLocks/>
          </p:cNvCxnSpPr>
          <p:nvPr/>
        </p:nvCxnSpPr>
        <p:spPr>
          <a:xfrm>
            <a:off x="10648125" y="3011334"/>
            <a:ext cx="1083457" cy="491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0" name="Group 69">
            <a:extLst>
              <a:ext uri="{FF2B5EF4-FFF2-40B4-BE49-F238E27FC236}">
                <a16:creationId xmlns:a16="http://schemas.microsoft.com/office/drawing/2014/main" id="{B4AF9F63-5CD1-9F43-844D-983DE216CFD6}"/>
              </a:ext>
            </a:extLst>
          </p:cNvPr>
          <p:cNvGrpSpPr/>
          <p:nvPr/>
        </p:nvGrpSpPr>
        <p:grpSpPr>
          <a:xfrm>
            <a:off x="3833495" y="5470378"/>
            <a:ext cx="3428098" cy="1673355"/>
            <a:chOff x="5441025" y="4562343"/>
            <a:chExt cx="3428098" cy="1673355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3CCCFE53-C53B-E14A-920E-3C87368B005E}"/>
                </a:ext>
              </a:extLst>
            </p:cNvPr>
            <p:cNvSpPr/>
            <p:nvPr/>
          </p:nvSpPr>
          <p:spPr>
            <a:xfrm>
              <a:off x="5441025" y="4573632"/>
              <a:ext cx="3428098" cy="1662066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2" name="Google Shape;660;p35">
              <a:extLst>
                <a:ext uri="{FF2B5EF4-FFF2-40B4-BE49-F238E27FC236}">
                  <a16:creationId xmlns:a16="http://schemas.microsoft.com/office/drawing/2014/main" id="{E1DECA71-CF2D-8444-857A-9F9289EBA9D8}"/>
                </a:ext>
              </a:extLst>
            </p:cNvPr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441025" y="5249442"/>
              <a:ext cx="956530" cy="9565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" name="Google Shape;637;p35">
              <a:extLst>
                <a:ext uri="{FF2B5EF4-FFF2-40B4-BE49-F238E27FC236}">
                  <a16:creationId xmlns:a16="http://schemas.microsoft.com/office/drawing/2014/main" id="{7FBE82E8-C7A1-E647-9563-31E305FCBB53}"/>
                </a:ext>
              </a:extLst>
            </p:cNvPr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6681505" y="5237625"/>
              <a:ext cx="959685" cy="9596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4" name="Google Shape;638;p35">
              <a:extLst>
                <a:ext uri="{FF2B5EF4-FFF2-40B4-BE49-F238E27FC236}">
                  <a16:creationId xmlns:a16="http://schemas.microsoft.com/office/drawing/2014/main" id="{5EE966C2-079B-6841-A81D-B7C944668752}"/>
                </a:ext>
              </a:extLst>
            </p:cNvPr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7909438" y="5199461"/>
              <a:ext cx="959685" cy="95968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1D91EC92-AB18-E146-94EF-0093C950B600}"/>
                </a:ext>
              </a:extLst>
            </p:cNvPr>
            <p:cNvCxnSpPr>
              <a:cxnSpLocks/>
            </p:cNvCxnSpPr>
            <p:nvPr/>
          </p:nvCxnSpPr>
          <p:spPr>
            <a:xfrm>
              <a:off x="6376090" y="5873022"/>
              <a:ext cx="305415" cy="0"/>
            </a:xfrm>
            <a:prstGeom prst="straightConnector1">
              <a:avLst/>
            </a:prstGeom>
            <a:ln w="254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D2D73D57-F98F-0F44-802A-B4EF1EDF77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85992" y="5873022"/>
              <a:ext cx="415196" cy="7996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80F5F195-EEEE-0247-A1E8-90FD51333C0F}"/>
                </a:ext>
              </a:extLst>
            </p:cNvPr>
            <p:cNvSpPr txBox="1"/>
            <p:nvPr/>
          </p:nvSpPr>
          <p:spPr>
            <a:xfrm>
              <a:off x="6652321" y="4939290"/>
              <a:ext cx="113813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Nginx App1</a:t>
              </a:r>
            </a:p>
          </p:txBody>
        </p:sp>
        <p:pic>
          <p:nvPicPr>
            <p:cNvPr id="78" name="Google Shape;635;p35">
              <a:extLst>
                <a:ext uri="{FF2B5EF4-FFF2-40B4-BE49-F238E27FC236}">
                  <a16:creationId xmlns:a16="http://schemas.microsoft.com/office/drawing/2014/main" id="{E16C0F74-54C8-8847-8606-0A5C157944FE}"/>
                </a:ext>
              </a:extLst>
            </p:cNvPr>
            <p:cNvPicPr preferRelativeResize="0"/>
            <p:nvPr/>
          </p:nvPicPr>
          <p:blipFill>
            <a:blip r:embed="rId15">
              <a:alphaModFix/>
            </a:blip>
            <a:stretch>
              <a:fillRect/>
            </a:stretch>
          </p:blipFill>
          <p:spPr>
            <a:xfrm>
              <a:off x="5463362" y="4573632"/>
              <a:ext cx="597903" cy="57468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ADB287AB-8FA4-CC42-A363-EF69470995D0}"/>
                </a:ext>
              </a:extLst>
            </p:cNvPr>
            <p:cNvSpPr txBox="1"/>
            <p:nvPr/>
          </p:nvSpPr>
          <p:spPr>
            <a:xfrm>
              <a:off x="5998898" y="4562343"/>
              <a:ext cx="138211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qa</a:t>
              </a:r>
              <a:r>
                <a:rPr lang="en-US" sz="1600" dirty="0"/>
                <a:t> namespace</a:t>
              </a:r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5E62B99B-28BA-1945-A144-9E899B852DE0}"/>
              </a:ext>
            </a:extLst>
          </p:cNvPr>
          <p:cNvGrpSpPr/>
          <p:nvPr/>
        </p:nvGrpSpPr>
        <p:grpSpPr>
          <a:xfrm>
            <a:off x="7316811" y="5440559"/>
            <a:ext cx="3428098" cy="1684438"/>
            <a:chOff x="5441025" y="4551260"/>
            <a:chExt cx="3428098" cy="1684438"/>
          </a:xfrm>
        </p:grpSpPr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4056151C-594F-E048-9E5A-9D8671044CCA}"/>
                </a:ext>
              </a:extLst>
            </p:cNvPr>
            <p:cNvSpPr/>
            <p:nvPr/>
          </p:nvSpPr>
          <p:spPr>
            <a:xfrm>
              <a:off x="5441025" y="4573632"/>
              <a:ext cx="3428098" cy="166206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82" name="Google Shape;660;p35">
              <a:extLst>
                <a:ext uri="{FF2B5EF4-FFF2-40B4-BE49-F238E27FC236}">
                  <a16:creationId xmlns:a16="http://schemas.microsoft.com/office/drawing/2014/main" id="{4276D062-EF9D-0E4D-B339-46949DBC1BAF}"/>
                </a:ext>
              </a:extLst>
            </p:cNvPr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441025" y="5249442"/>
              <a:ext cx="956530" cy="9565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3" name="Google Shape;637;p35">
              <a:extLst>
                <a:ext uri="{FF2B5EF4-FFF2-40B4-BE49-F238E27FC236}">
                  <a16:creationId xmlns:a16="http://schemas.microsoft.com/office/drawing/2014/main" id="{64F5E0DE-71AE-EB40-8FFF-F1E6E340250E}"/>
                </a:ext>
              </a:extLst>
            </p:cNvPr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6681505" y="5237625"/>
              <a:ext cx="959685" cy="9596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4" name="Google Shape;638;p35">
              <a:extLst>
                <a:ext uri="{FF2B5EF4-FFF2-40B4-BE49-F238E27FC236}">
                  <a16:creationId xmlns:a16="http://schemas.microsoft.com/office/drawing/2014/main" id="{1D054CEF-9278-7344-9CBA-8D6B497BD855}"/>
                </a:ext>
              </a:extLst>
            </p:cNvPr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7909438" y="5199461"/>
              <a:ext cx="959685" cy="95968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EAF537F7-742C-6448-8486-AC7BF2E19F5B}"/>
                </a:ext>
              </a:extLst>
            </p:cNvPr>
            <p:cNvCxnSpPr>
              <a:cxnSpLocks/>
            </p:cNvCxnSpPr>
            <p:nvPr/>
          </p:nvCxnSpPr>
          <p:spPr>
            <a:xfrm>
              <a:off x="6376090" y="5873022"/>
              <a:ext cx="305415" cy="0"/>
            </a:xfrm>
            <a:prstGeom prst="straightConnector1">
              <a:avLst/>
            </a:prstGeom>
            <a:ln w="254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B99517F4-42AE-2140-92E0-8DA5CFC784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85992" y="5873022"/>
              <a:ext cx="415196" cy="7996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884017EC-431D-004A-B298-1B87E19313F5}"/>
                </a:ext>
              </a:extLst>
            </p:cNvPr>
            <p:cNvSpPr txBox="1"/>
            <p:nvPr/>
          </p:nvSpPr>
          <p:spPr>
            <a:xfrm>
              <a:off x="6652321" y="4939290"/>
              <a:ext cx="113813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Nginx App1</a:t>
              </a:r>
            </a:p>
          </p:txBody>
        </p:sp>
        <p:pic>
          <p:nvPicPr>
            <p:cNvPr id="88" name="Google Shape;635;p35">
              <a:extLst>
                <a:ext uri="{FF2B5EF4-FFF2-40B4-BE49-F238E27FC236}">
                  <a16:creationId xmlns:a16="http://schemas.microsoft.com/office/drawing/2014/main" id="{B64B6AF7-D22B-E542-A65A-A28F974D0A91}"/>
                </a:ext>
              </a:extLst>
            </p:cNvPr>
            <p:cNvPicPr preferRelativeResize="0"/>
            <p:nvPr/>
          </p:nvPicPr>
          <p:blipFill>
            <a:blip r:embed="rId15">
              <a:alphaModFix/>
            </a:blip>
            <a:stretch>
              <a:fillRect/>
            </a:stretch>
          </p:blipFill>
          <p:spPr>
            <a:xfrm>
              <a:off x="5463362" y="4573632"/>
              <a:ext cx="597903" cy="57468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A6BD4E2F-1583-5548-9DEA-0994B5785467}"/>
                </a:ext>
              </a:extLst>
            </p:cNvPr>
            <p:cNvSpPr txBox="1"/>
            <p:nvPr/>
          </p:nvSpPr>
          <p:spPr>
            <a:xfrm>
              <a:off x="5962304" y="4551260"/>
              <a:ext cx="181171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Staging namespace</a:t>
              </a:r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59546F33-4E48-B142-A1E5-B188524EB3D8}"/>
              </a:ext>
            </a:extLst>
          </p:cNvPr>
          <p:cNvGrpSpPr/>
          <p:nvPr/>
        </p:nvGrpSpPr>
        <p:grpSpPr>
          <a:xfrm>
            <a:off x="10789671" y="5440559"/>
            <a:ext cx="3428098" cy="1684438"/>
            <a:chOff x="5441025" y="4551260"/>
            <a:chExt cx="3428098" cy="1684438"/>
          </a:xfrm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58155B8C-9AD2-E645-821B-9B815AD2ADF4}"/>
                </a:ext>
              </a:extLst>
            </p:cNvPr>
            <p:cNvSpPr/>
            <p:nvPr/>
          </p:nvSpPr>
          <p:spPr>
            <a:xfrm>
              <a:off x="5441025" y="4573632"/>
              <a:ext cx="3428098" cy="1662066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92" name="Google Shape;660;p35">
              <a:extLst>
                <a:ext uri="{FF2B5EF4-FFF2-40B4-BE49-F238E27FC236}">
                  <a16:creationId xmlns:a16="http://schemas.microsoft.com/office/drawing/2014/main" id="{7342EA92-8CF9-C64A-9318-7CF7FA316A0A}"/>
                </a:ext>
              </a:extLst>
            </p:cNvPr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441025" y="5249442"/>
              <a:ext cx="956530" cy="9565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3" name="Google Shape;637;p35">
              <a:extLst>
                <a:ext uri="{FF2B5EF4-FFF2-40B4-BE49-F238E27FC236}">
                  <a16:creationId xmlns:a16="http://schemas.microsoft.com/office/drawing/2014/main" id="{1FF82828-2D4A-4B4F-87B4-7F0D0F3D26A2}"/>
                </a:ext>
              </a:extLst>
            </p:cNvPr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6681505" y="5237625"/>
              <a:ext cx="959685" cy="9596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4" name="Google Shape;638;p35">
              <a:extLst>
                <a:ext uri="{FF2B5EF4-FFF2-40B4-BE49-F238E27FC236}">
                  <a16:creationId xmlns:a16="http://schemas.microsoft.com/office/drawing/2014/main" id="{D8FF8187-3D9D-7242-B479-030DD4D206B4}"/>
                </a:ext>
              </a:extLst>
            </p:cNvPr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7909438" y="5199461"/>
              <a:ext cx="959685" cy="95968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FC2F6DF1-AB2A-C045-A5F8-639FFA2D3077}"/>
                </a:ext>
              </a:extLst>
            </p:cNvPr>
            <p:cNvCxnSpPr>
              <a:cxnSpLocks/>
            </p:cNvCxnSpPr>
            <p:nvPr/>
          </p:nvCxnSpPr>
          <p:spPr>
            <a:xfrm>
              <a:off x="6376090" y="5873022"/>
              <a:ext cx="305415" cy="0"/>
            </a:xfrm>
            <a:prstGeom prst="straightConnector1">
              <a:avLst/>
            </a:prstGeom>
            <a:ln w="254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F6551AAE-644D-E94B-AB29-6CA05AC5681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85992" y="5873022"/>
              <a:ext cx="415196" cy="7996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9F2017C1-EDC4-FE45-936B-9917F0598DAF}"/>
                </a:ext>
              </a:extLst>
            </p:cNvPr>
            <p:cNvSpPr txBox="1"/>
            <p:nvPr/>
          </p:nvSpPr>
          <p:spPr>
            <a:xfrm>
              <a:off x="6652321" y="4939290"/>
              <a:ext cx="113813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Nginx App1</a:t>
              </a:r>
            </a:p>
          </p:txBody>
        </p:sp>
        <p:pic>
          <p:nvPicPr>
            <p:cNvPr id="99" name="Google Shape;635;p35">
              <a:extLst>
                <a:ext uri="{FF2B5EF4-FFF2-40B4-BE49-F238E27FC236}">
                  <a16:creationId xmlns:a16="http://schemas.microsoft.com/office/drawing/2014/main" id="{35C5ECDE-899F-BF42-83BE-6D14670A65C7}"/>
                </a:ext>
              </a:extLst>
            </p:cNvPr>
            <p:cNvPicPr preferRelativeResize="0"/>
            <p:nvPr/>
          </p:nvPicPr>
          <p:blipFill>
            <a:blip r:embed="rId15">
              <a:alphaModFix/>
            </a:blip>
            <a:stretch>
              <a:fillRect/>
            </a:stretch>
          </p:blipFill>
          <p:spPr>
            <a:xfrm>
              <a:off x="5463362" y="4573632"/>
              <a:ext cx="597903" cy="57468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40C57FA0-3B01-F74F-82CB-550E3487888D}"/>
                </a:ext>
              </a:extLst>
            </p:cNvPr>
            <p:cNvSpPr txBox="1"/>
            <p:nvPr/>
          </p:nvSpPr>
          <p:spPr>
            <a:xfrm>
              <a:off x="5962304" y="4551260"/>
              <a:ext cx="156953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prod namespace</a:t>
              </a:r>
            </a:p>
          </p:txBody>
        </p:sp>
      </p:grpSp>
      <p:pic>
        <p:nvPicPr>
          <p:cNvPr id="113" name="Graphic 112" descr="Programmer">
            <a:extLst>
              <a:ext uri="{FF2B5EF4-FFF2-40B4-BE49-F238E27FC236}">
                <a16:creationId xmlns:a16="http://schemas.microsoft.com/office/drawing/2014/main" id="{0FE1E850-C7FA-6644-A8FE-F6B45E2F8CF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340725" y="1265643"/>
            <a:ext cx="900707" cy="900707"/>
          </a:xfrm>
          <a:prstGeom prst="rect">
            <a:avLst/>
          </a:prstGeom>
        </p:spPr>
      </p:pic>
      <p:cxnSp>
        <p:nvCxnSpPr>
          <p:cNvPr id="120" name="Elbow Connector 119">
            <a:extLst>
              <a:ext uri="{FF2B5EF4-FFF2-40B4-BE49-F238E27FC236}">
                <a16:creationId xmlns:a16="http://schemas.microsoft.com/office/drawing/2014/main" id="{6EC4629A-DD0A-834D-A89E-1B31795C1E6D}"/>
              </a:ext>
            </a:extLst>
          </p:cNvPr>
          <p:cNvCxnSpPr>
            <a:stCxn id="4" idx="3"/>
            <a:endCxn id="9" idx="0"/>
          </p:cNvCxnSpPr>
          <p:nvPr/>
        </p:nvCxnSpPr>
        <p:spPr>
          <a:xfrm>
            <a:off x="2949592" y="412149"/>
            <a:ext cx="451695" cy="2240898"/>
          </a:xfrm>
          <a:prstGeom prst="bentConnector2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Elbow Connector 121">
            <a:extLst>
              <a:ext uri="{FF2B5EF4-FFF2-40B4-BE49-F238E27FC236}">
                <a16:creationId xmlns:a16="http://schemas.microsoft.com/office/drawing/2014/main" id="{1724947C-3A2E-CF4F-BC09-6CC568A36816}"/>
              </a:ext>
            </a:extLst>
          </p:cNvPr>
          <p:cNvCxnSpPr>
            <a:stCxn id="9" idx="1"/>
          </p:cNvCxnSpPr>
          <p:nvPr/>
        </p:nvCxnSpPr>
        <p:spPr>
          <a:xfrm rot="10800000" flipV="1">
            <a:off x="815360" y="3016251"/>
            <a:ext cx="1350471" cy="466004"/>
          </a:xfrm>
          <a:prstGeom prst="bentConnector3">
            <a:avLst>
              <a:gd name="adj1" fmla="val 101028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D11BF7F0-CD7A-A746-B255-8F2FAF7F532E}"/>
              </a:ext>
            </a:extLst>
          </p:cNvPr>
          <p:cNvCxnSpPr>
            <a:stCxn id="9" idx="3"/>
            <a:endCxn id="63" idx="1"/>
          </p:cNvCxnSpPr>
          <p:nvPr/>
        </p:nvCxnSpPr>
        <p:spPr>
          <a:xfrm flipV="1">
            <a:off x="4636743" y="2970364"/>
            <a:ext cx="770329" cy="45887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Elbow Connector 126">
            <a:extLst>
              <a:ext uri="{FF2B5EF4-FFF2-40B4-BE49-F238E27FC236}">
                <a16:creationId xmlns:a16="http://schemas.microsoft.com/office/drawing/2014/main" id="{FEED2409-E7D1-BF4B-BAB6-761638F8D294}"/>
              </a:ext>
            </a:extLst>
          </p:cNvPr>
          <p:cNvCxnSpPr>
            <a:cxnSpLocks/>
            <a:stCxn id="63" idx="2"/>
            <a:endCxn id="31" idx="0"/>
          </p:cNvCxnSpPr>
          <p:nvPr/>
        </p:nvCxnSpPr>
        <p:spPr>
          <a:xfrm rot="5400000">
            <a:off x="2904121" y="2437577"/>
            <a:ext cx="2129363" cy="3921345"/>
          </a:xfrm>
          <a:prstGeom prst="bentConnector3">
            <a:avLst>
              <a:gd name="adj1" fmla="val 52489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Elbow Connector 133">
            <a:extLst>
              <a:ext uri="{FF2B5EF4-FFF2-40B4-BE49-F238E27FC236}">
                <a16:creationId xmlns:a16="http://schemas.microsoft.com/office/drawing/2014/main" id="{B35870DF-3808-6243-B81D-9CFC11DE776B}"/>
              </a:ext>
            </a:extLst>
          </p:cNvPr>
          <p:cNvCxnSpPr>
            <a:cxnSpLocks/>
            <a:stCxn id="66" idx="3"/>
          </p:cNvCxnSpPr>
          <p:nvPr/>
        </p:nvCxnSpPr>
        <p:spPr>
          <a:xfrm flipH="1">
            <a:off x="9097174" y="2931821"/>
            <a:ext cx="1283534" cy="2508739"/>
          </a:xfrm>
          <a:prstGeom prst="bentConnector4">
            <a:avLst>
              <a:gd name="adj1" fmla="val -17810"/>
              <a:gd name="adj2" fmla="val 69389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Elbow Connector 136">
            <a:extLst>
              <a:ext uri="{FF2B5EF4-FFF2-40B4-BE49-F238E27FC236}">
                <a16:creationId xmlns:a16="http://schemas.microsoft.com/office/drawing/2014/main" id="{9882A12C-ECCA-BA40-931B-ED0E4857105F}"/>
              </a:ext>
            </a:extLst>
          </p:cNvPr>
          <p:cNvCxnSpPr>
            <a:cxnSpLocks/>
            <a:stCxn id="65" idx="2"/>
            <a:endCxn id="71" idx="0"/>
          </p:cNvCxnSpPr>
          <p:nvPr/>
        </p:nvCxnSpPr>
        <p:spPr>
          <a:xfrm rot="5400000">
            <a:off x="6021050" y="1670914"/>
            <a:ext cx="3337247" cy="4284258"/>
          </a:xfrm>
          <a:prstGeom prst="bentConnector3">
            <a:avLst>
              <a:gd name="adj1" fmla="val 71443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Elbow Connector 147">
            <a:extLst>
              <a:ext uri="{FF2B5EF4-FFF2-40B4-BE49-F238E27FC236}">
                <a16:creationId xmlns:a16="http://schemas.microsoft.com/office/drawing/2014/main" id="{7B5707DB-D26B-BF41-9B7E-FBE84399BFB2}"/>
              </a:ext>
            </a:extLst>
          </p:cNvPr>
          <p:cNvCxnSpPr>
            <a:stCxn id="68" idx="2"/>
          </p:cNvCxnSpPr>
          <p:nvPr/>
        </p:nvCxnSpPr>
        <p:spPr>
          <a:xfrm rot="5400000">
            <a:off x="11811177" y="3994837"/>
            <a:ext cx="2138265" cy="753178"/>
          </a:xfrm>
          <a:prstGeom prst="bentConnector3">
            <a:avLst>
              <a:gd name="adj1" fmla="val 59296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Elbow Connector 150">
            <a:extLst>
              <a:ext uri="{FF2B5EF4-FFF2-40B4-BE49-F238E27FC236}">
                <a16:creationId xmlns:a16="http://schemas.microsoft.com/office/drawing/2014/main" id="{6441895F-5A5F-CC45-8CDA-CB9C4843336C}"/>
              </a:ext>
            </a:extLst>
          </p:cNvPr>
          <p:cNvCxnSpPr>
            <a:cxnSpLocks/>
            <a:stCxn id="56" idx="3"/>
            <a:endCxn id="39" idx="0"/>
          </p:cNvCxnSpPr>
          <p:nvPr/>
        </p:nvCxnSpPr>
        <p:spPr>
          <a:xfrm>
            <a:off x="1303950" y="3910001"/>
            <a:ext cx="395664" cy="1570657"/>
          </a:xfrm>
          <a:prstGeom prst="bentConnector2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Elbow Connector 153">
            <a:extLst>
              <a:ext uri="{FF2B5EF4-FFF2-40B4-BE49-F238E27FC236}">
                <a16:creationId xmlns:a16="http://schemas.microsoft.com/office/drawing/2014/main" id="{91F72FE5-14F6-B64A-BF5F-D8E5371A1BC4}"/>
              </a:ext>
            </a:extLst>
          </p:cNvPr>
          <p:cNvCxnSpPr>
            <a:stCxn id="56" idx="3"/>
            <a:endCxn id="79" idx="0"/>
          </p:cNvCxnSpPr>
          <p:nvPr/>
        </p:nvCxnSpPr>
        <p:spPr>
          <a:xfrm>
            <a:off x="1303950" y="3910001"/>
            <a:ext cx="3778473" cy="1560377"/>
          </a:xfrm>
          <a:prstGeom prst="bentConnector2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Elbow Connector 155">
            <a:extLst>
              <a:ext uri="{FF2B5EF4-FFF2-40B4-BE49-F238E27FC236}">
                <a16:creationId xmlns:a16="http://schemas.microsoft.com/office/drawing/2014/main" id="{BE06A136-C917-254A-9B20-F01DA906503D}"/>
              </a:ext>
            </a:extLst>
          </p:cNvPr>
          <p:cNvCxnSpPr>
            <a:stCxn id="56" idx="3"/>
            <a:endCxn id="89" idx="0"/>
          </p:cNvCxnSpPr>
          <p:nvPr/>
        </p:nvCxnSpPr>
        <p:spPr>
          <a:xfrm>
            <a:off x="1303950" y="3910001"/>
            <a:ext cx="7439997" cy="1530558"/>
          </a:xfrm>
          <a:prstGeom prst="bentConnector2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Elbow Connector 157">
            <a:extLst>
              <a:ext uri="{FF2B5EF4-FFF2-40B4-BE49-F238E27FC236}">
                <a16:creationId xmlns:a16="http://schemas.microsoft.com/office/drawing/2014/main" id="{02D74C0B-9CE6-5245-90BB-2D2092F8D43F}"/>
              </a:ext>
            </a:extLst>
          </p:cNvPr>
          <p:cNvCxnSpPr>
            <a:stCxn id="56" idx="3"/>
            <a:endCxn id="100" idx="0"/>
          </p:cNvCxnSpPr>
          <p:nvPr/>
        </p:nvCxnSpPr>
        <p:spPr>
          <a:xfrm>
            <a:off x="1303950" y="3910001"/>
            <a:ext cx="10791766" cy="1530558"/>
          </a:xfrm>
          <a:prstGeom prst="bentConnector2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Oval 159">
            <a:extLst>
              <a:ext uri="{FF2B5EF4-FFF2-40B4-BE49-F238E27FC236}">
                <a16:creationId xmlns:a16="http://schemas.microsoft.com/office/drawing/2014/main" id="{31E10B21-85D3-9D4A-B63D-8BC758697D6B}"/>
              </a:ext>
            </a:extLst>
          </p:cNvPr>
          <p:cNvSpPr/>
          <p:nvPr/>
        </p:nvSpPr>
        <p:spPr>
          <a:xfrm>
            <a:off x="4843846" y="2569783"/>
            <a:ext cx="395506" cy="33855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61" name="Oval 160">
            <a:extLst>
              <a:ext uri="{FF2B5EF4-FFF2-40B4-BE49-F238E27FC236}">
                <a16:creationId xmlns:a16="http://schemas.microsoft.com/office/drawing/2014/main" id="{F3A30754-29C7-FC4E-B922-D29CA6BBB588}"/>
              </a:ext>
            </a:extLst>
          </p:cNvPr>
          <p:cNvSpPr/>
          <p:nvPr/>
        </p:nvSpPr>
        <p:spPr>
          <a:xfrm>
            <a:off x="2078793" y="4910505"/>
            <a:ext cx="395506" cy="33855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162" name="Oval 161">
            <a:extLst>
              <a:ext uri="{FF2B5EF4-FFF2-40B4-BE49-F238E27FC236}">
                <a16:creationId xmlns:a16="http://schemas.microsoft.com/office/drawing/2014/main" id="{5FAAA2F7-CC4E-8B4C-8032-FE70051D9AF4}"/>
              </a:ext>
            </a:extLst>
          </p:cNvPr>
          <p:cNvSpPr/>
          <p:nvPr/>
        </p:nvSpPr>
        <p:spPr>
          <a:xfrm>
            <a:off x="7483851" y="1817154"/>
            <a:ext cx="395506" cy="33855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163" name="Oval 162">
            <a:extLst>
              <a:ext uri="{FF2B5EF4-FFF2-40B4-BE49-F238E27FC236}">
                <a16:creationId xmlns:a16="http://schemas.microsoft.com/office/drawing/2014/main" id="{D438E380-D863-1541-89AE-E81D971604D5}"/>
              </a:ext>
            </a:extLst>
          </p:cNvPr>
          <p:cNvSpPr/>
          <p:nvPr/>
        </p:nvSpPr>
        <p:spPr>
          <a:xfrm>
            <a:off x="1249844" y="4870859"/>
            <a:ext cx="395506" cy="33855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164" name="Oval 163">
            <a:extLst>
              <a:ext uri="{FF2B5EF4-FFF2-40B4-BE49-F238E27FC236}">
                <a16:creationId xmlns:a16="http://schemas.microsoft.com/office/drawing/2014/main" id="{5C5C8A9B-706A-4449-BE0A-94EDE0055AD7}"/>
              </a:ext>
            </a:extLst>
          </p:cNvPr>
          <p:cNvSpPr/>
          <p:nvPr/>
        </p:nvSpPr>
        <p:spPr>
          <a:xfrm>
            <a:off x="5610230" y="4938764"/>
            <a:ext cx="395506" cy="33855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8</a:t>
            </a:r>
          </a:p>
        </p:txBody>
      </p:sp>
      <p:sp>
        <p:nvSpPr>
          <p:cNvPr id="165" name="Oval 164">
            <a:extLst>
              <a:ext uri="{FF2B5EF4-FFF2-40B4-BE49-F238E27FC236}">
                <a16:creationId xmlns:a16="http://schemas.microsoft.com/office/drawing/2014/main" id="{344636F8-E458-FE40-9E63-74EE853CA0F8}"/>
              </a:ext>
            </a:extLst>
          </p:cNvPr>
          <p:cNvSpPr/>
          <p:nvPr/>
        </p:nvSpPr>
        <p:spPr>
          <a:xfrm>
            <a:off x="4636812" y="4933022"/>
            <a:ext cx="395506" cy="33855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9</a:t>
            </a:r>
          </a:p>
        </p:txBody>
      </p:sp>
      <p:sp>
        <p:nvSpPr>
          <p:cNvPr id="166" name="Oval 165">
            <a:extLst>
              <a:ext uri="{FF2B5EF4-FFF2-40B4-BE49-F238E27FC236}">
                <a16:creationId xmlns:a16="http://schemas.microsoft.com/office/drawing/2014/main" id="{3AD6629A-47ED-FA49-B16B-C194B83FC351}"/>
              </a:ext>
            </a:extLst>
          </p:cNvPr>
          <p:cNvSpPr/>
          <p:nvPr/>
        </p:nvSpPr>
        <p:spPr>
          <a:xfrm>
            <a:off x="7459810" y="2935356"/>
            <a:ext cx="631074" cy="33855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10</a:t>
            </a:r>
          </a:p>
        </p:txBody>
      </p:sp>
      <p:sp>
        <p:nvSpPr>
          <p:cNvPr id="167" name="Oval 166">
            <a:extLst>
              <a:ext uri="{FF2B5EF4-FFF2-40B4-BE49-F238E27FC236}">
                <a16:creationId xmlns:a16="http://schemas.microsoft.com/office/drawing/2014/main" id="{39D2F9F6-9FCC-8C4B-809B-E30AE1ACE6C4}"/>
              </a:ext>
            </a:extLst>
          </p:cNvPr>
          <p:cNvSpPr/>
          <p:nvPr/>
        </p:nvSpPr>
        <p:spPr>
          <a:xfrm>
            <a:off x="9187672" y="4983373"/>
            <a:ext cx="631074" cy="33855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11</a:t>
            </a:r>
          </a:p>
        </p:txBody>
      </p:sp>
      <p:sp>
        <p:nvSpPr>
          <p:cNvPr id="168" name="Oval 167">
            <a:extLst>
              <a:ext uri="{FF2B5EF4-FFF2-40B4-BE49-F238E27FC236}">
                <a16:creationId xmlns:a16="http://schemas.microsoft.com/office/drawing/2014/main" id="{3E00EE51-F304-094D-AC7B-B0FB8C56A40F}"/>
              </a:ext>
            </a:extLst>
          </p:cNvPr>
          <p:cNvSpPr/>
          <p:nvPr/>
        </p:nvSpPr>
        <p:spPr>
          <a:xfrm>
            <a:off x="8031496" y="4973837"/>
            <a:ext cx="631074" cy="33855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12</a:t>
            </a:r>
          </a:p>
        </p:txBody>
      </p:sp>
      <p:sp>
        <p:nvSpPr>
          <p:cNvPr id="169" name="Oval 168">
            <a:extLst>
              <a:ext uri="{FF2B5EF4-FFF2-40B4-BE49-F238E27FC236}">
                <a16:creationId xmlns:a16="http://schemas.microsoft.com/office/drawing/2014/main" id="{1C916A92-08ED-A54A-B49E-585BC7F49B19}"/>
              </a:ext>
            </a:extLst>
          </p:cNvPr>
          <p:cNvSpPr/>
          <p:nvPr/>
        </p:nvSpPr>
        <p:spPr>
          <a:xfrm>
            <a:off x="10925895" y="2662243"/>
            <a:ext cx="631074" cy="33855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12</a:t>
            </a:r>
          </a:p>
        </p:txBody>
      </p:sp>
      <p:sp>
        <p:nvSpPr>
          <p:cNvPr id="170" name="Oval 169">
            <a:extLst>
              <a:ext uri="{FF2B5EF4-FFF2-40B4-BE49-F238E27FC236}">
                <a16:creationId xmlns:a16="http://schemas.microsoft.com/office/drawing/2014/main" id="{4476CBF2-75B8-4B46-B977-9AD1C9633CB0}"/>
              </a:ext>
            </a:extLst>
          </p:cNvPr>
          <p:cNvSpPr/>
          <p:nvPr/>
        </p:nvSpPr>
        <p:spPr>
          <a:xfrm>
            <a:off x="12616995" y="5120537"/>
            <a:ext cx="631074" cy="33855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13</a:t>
            </a:r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7AC452AC-7500-FA45-8ADC-09AD3357E302}"/>
              </a:ext>
            </a:extLst>
          </p:cNvPr>
          <p:cNvSpPr/>
          <p:nvPr/>
        </p:nvSpPr>
        <p:spPr>
          <a:xfrm>
            <a:off x="11248963" y="5114960"/>
            <a:ext cx="631074" cy="33855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2220420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1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9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0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3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1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4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2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3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6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0" fill="hold">
                      <p:stCondLst>
                        <p:cond delay="indefinite"/>
                      </p:stCondLst>
                      <p:childTnLst>
                        <p:par>
                          <p:cTn id="191" fill="hold">
                            <p:stCondLst>
                              <p:cond delay="0"/>
                            </p:stCondLst>
                            <p:childTnLst>
                              <p:par>
                                <p:cTn id="19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4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7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8" fill="hold">
                      <p:stCondLst>
                        <p:cond delay="indefinite"/>
                      </p:stCondLst>
                      <p:childTnLst>
                        <p:par>
                          <p:cTn id="199" fill="hold">
                            <p:stCondLst>
                              <p:cond delay="0"/>
                            </p:stCondLst>
                            <p:childTnLst>
                              <p:par>
                                <p:cTn id="20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5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2" fill="hold">
                      <p:stCondLst>
                        <p:cond delay="indefinite"/>
                      </p:stCondLst>
                      <p:childTnLst>
                        <p:par>
                          <p:cTn id="213" fill="hold">
                            <p:stCondLst>
                              <p:cond delay="0"/>
                            </p:stCondLst>
                            <p:childTnLst>
                              <p:par>
                                <p:cTn id="2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6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9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2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3" fill="hold">
                      <p:stCondLst>
                        <p:cond delay="indefinite"/>
                      </p:stCondLst>
                      <p:childTnLst>
                        <p:par>
                          <p:cTn id="224" fill="hold">
                            <p:stCondLst>
                              <p:cond delay="0"/>
                            </p:stCondLst>
                            <p:childTnLst>
                              <p:par>
                                <p:cTn id="2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7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0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1" fill="hold">
                      <p:stCondLst>
                        <p:cond delay="indefinite"/>
                      </p:stCondLst>
                      <p:childTnLst>
                        <p:par>
                          <p:cTn id="232" fill="hold">
                            <p:stCondLst>
                              <p:cond delay="0"/>
                            </p:stCondLst>
                            <p:childTnLst>
                              <p:par>
                                <p:cTn id="2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5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49" grpId="0"/>
      <p:bldP spid="50" grpId="0" animBg="1"/>
      <p:bldP spid="51" grpId="0"/>
      <p:bldP spid="52" grpId="0"/>
      <p:bldP spid="53" grpId="0"/>
      <p:bldP spid="54" grpId="0"/>
      <p:bldP spid="57" grpId="0"/>
      <p:bldP spid="20" grpId="0" animBg="1"/>
      <p:bldP spid="9" grpId="0" animBg="1"/>
      <p:bldP spid="26" grpId="0" animBg="1"/>
      <p:bldP spid="29" grpId="0"/>
      <p:bldP spid="24" grpId="0" animBg="1"/>
      <p:bldP spid="55" grpId="0" animBg="1"/>
      <p:bldP spid="58" grpId="0" animBg="1"/>
      <p:bldP spid="48" grpId="0"/>
      <p:bldP spid="62" grpId="0" animBg="1"/>
      <p:bldP spid="63" grpId="0" animBg="1"/>
      <p:bldP spid="65" grpId="0" animBg="1"/>
      <p:bldP spid="66" grpId="0" animBg="1"/>
      <p:bldP spid="68" grpId="0" animBg="1"/>
      <p:bldP spid="160" grpId="0" animBg="1"/>
      <p:bldP spid="161" grpId="0" animBg="1"/>
      <p:bldP spid="162" grpId="0" animBg="1"/>
      <p:bldP spid="163" grpId="0" animBg="1"/>
      <p:bldP spid="164" grpId="0" animBg="1"/>
      <p:bldP spid="165" grpId="0" animBg="1"/>
      <p:bldP spid="166" grpId="0" animBg="1"/>
      <p:bldP spid="167" grpId="0" animBg="1"/>
      <p:bldP spid="168" grpId="0" animBg="1"/>
      <p:bldP spid="169" grpId="0" animBg="1"/>
      <p:bldP spid="170" grpId="0" animBg="1"/>
      <p:bldP spid="171" grpId="0" animBg="1"/>
    </p:bld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8EE10EE-5433-974F-AB7A-FD672A3F71A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ABC9D06-C2BF-CF4C-8CAA-C54690DBB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39" y="-97118"/>
            <a:ext cx="12618720" cy="1188851"/>
          </a:xfrm>
        </p:spPr>
        <p:txBody>
          <a:bodyPr/>
          <a:lstStyle/>
          <a:p>
            <a:r>
              <a:rPr lang="en-US" dirty="0"/>
              <a:t>Azure Release Pipelines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70E5861-8572-6144-91EA-DB599A796F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752" y="945959"/>
            <a:ext cx="13967791" cy="6337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018597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8EE10EE-5433-974F-AB7A-FD672A3F71A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794197-7991-9043-9644-061FEE1857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ABC9D06-C2BF-CF4C-8CAA-C54690DB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Release Pipelines - </a:t>
            </a:r>
            <a:r>
              <a:rPr lang="en-US" dirty="0">
                <a:solidFill>
                  <a:srgbClr val="00B050"/>
                </a:solidFill>
              </a:rPr>
              <a:t>Releases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7160B5-1E40-5A4B-B511-974528CBEC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03495"/>
            <a:ext cx="14630400" cy="5222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032970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5157" y="2177906"/>
            <a:ext cx="3675198" cy="35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87850" y="2511934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70C0"/>
                </a:solidFill>
              </a:rPr>
              <a:t>HTTP Application Routing Add On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205A956-1A7D-F547-826E-6857A23251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045" y="2351880"/>
            <a:ext cx="3368459" cy="3368459"/>
          </a:xfrm>
          <a:prstGeom prst="rect">
            <a:avLst/>
          </a:prstGeom>
        </p:spPr>
      </p:pic>
      <p:pic>
        <p:nvPicPr>
          <p:cNvPr id="10" name="Google Shape;128;p17">
            <a:extLst>
              <a:ext uri="{FF2B5EF4-FFF2-40B4-BE49-F238E27FC236}">
                <a16:creationId xmlns:a16="http://schemas.microsoft.com/office/drawing/2014/main" id="{6562B9AE-480A-EC45-9AB2-4874836FAA97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09949" y="0"/>
            <a:ext cx="2210502" cy="1995637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8CDF3AB7-5C63-6540-A3F9-445CE8FEDD9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71570" y="78041"/>
            <a:ext cx="893820" cy="89382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16454C47-8F11-0E40-91DF-EC8E3FA697D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754275" y="50243"/>
            <a:ext cx="723900" cy="9525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4D2AF70-A8C6-9341-9533-ACFBFB8D81EF}"/>
              </a:ext>
            </a:extLst>
          </p:cNvPr>
          <p:cNvSpPr txBox="1"/>
          <p:nvPr/>
        </p:nvSpPr>
        <p:spPr>
          <a:xfrm>
            <a:off x="327454" y="1028143"/>
            <a:ext cx="7376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DNS </a:t>
            </a:r>
          </a:p>
          <a:p>
            <a:pPr algn="ctr"/>
            <a:r>
              <a:rPr lang="en-US" sz="1800" dirty="0"/>
              <a:t>Zones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E52C947-72E7-C44A-A854-CBFD6C2A939B}"/>
              </a:ext>
            </a:extLst>
          </p:cNvPr>
          <p:cNvSpPr txBox="1"/>
          <p:nvPr/>
        </p:nvSpPr>
        <p:spPr>
          <a:xfrm>
            <a:off x="1496993" y="1002743"/>
            <a:ext cx="106920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Managed</a:t>
            </a:r>
          </a:p>
          <a:p>
            <a:pPr algn="ctr"/>
            <a:r>
              <a:rPr lang="en-US" sz="1800" dirty="0"/>
              <a:t>Service </a:t>
            </a:r>
          </a:p>
          <a:p>
            <a:pPr algn="ctr"/>
            <a:r>
              <a:rPr lang="en-US" sz="1800" dirty="0"/>
              <a:t>Identity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7AAFAEB-DB02-ED46-BC0A-C21B0807FBEB}"/>
              </a:ext>
            </a:extLst>
          </p:cNvPr>
          <p:cNvSpPr/>
          <p:nvPr/>
        </p:nvSpPr>
        <p:spPr>
          <a:xfrm>
            <a:off x="12064205" y="101277"/>
            <a:ext cx="2294626" cy="157319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AKS Addon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712CC5E6-CA35-BC4F-96BF-B5D3F7136E88}"/>
              </a:ext>
            </a:extLst>
          </p:cNvPr>
          <p:cNvSpPr txBox="1">
            <a:spLocks/>
          </p:cNvSpPr>
          <p:nvPr/>
        </p:nvSpPr>
        <p:spPr>
          <a:xfrm>
            <a:off x="696273" y="5690211"/>
            <a:ext cx="12666518" cy="1089553"/>
          </a:xfrm>
          <a:prstGeom prst="rect">
            <a:avLst/>
          </a:prstGeom>
        </p:spPr>
        <p:txBody>
          <a:bodyPr vert="horz" lIns="109728" tIns="54864" rIns="109728" bIns="54864" rtlCol="0">
            <a:noAutofit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7000" b="1" dirty="0">
                <a:solidFill>
                  <a:srgbClr val="00B050"/>
                </a:solidFill>
              </a:rPr>
              <a:t>Ingress Controller + External DNS</a:t>
            </a:r>
            <a:endParaRPr lang="en-US" sz="65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89375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8819D0E-61B2-4717-949A-53CE5D35827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</a:t>
            </a:r>
            <a:r>
              <a:rPr lang="en-US" dirty="0" err="1"/>
              <a:t>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8840114-9439-4B2E-A512-1F12425EB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407" y="-145598"/>
            <a:ext cx="12618720" cy="1188851"/>
          </a:xfrm>
        </p:spPr>
        <p:txBody>
          <a:bodyPr/>
          <a:lstStyle/>
          <a:p>
            <a:r>
              <a:rPr lang="en-IN" dirty="0"/>
              <a:t>Kubernetes Architecture - </a:t>
            </a:r>
            <a:r>
              <a:rPr lang="en-IN" dirty="0">
                <a:solidFill>
                  <a:srgbClr val="00B050"/>
                </a:solidFill>
              </a:rPr>
              <a:t>Master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19EBDD3-C074-4FD1-90DE-DBEA7232FDD0}"/>
              </a:ext>
            </a:extLst>
          </p:cNvPr>
          <p:cNvSpPr/>
          <p:nvPr/>
        </p:nvSpPr>
        <p:spPr>
          <a:xfrm>
            <a:off x="297349" y="1369113"/>
            <a:ext cx="4761187" cy="5747543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A4B9D87-4A32-4603-9B2B-8992F516F95E}"/>
              </a:ext>
            </a:extLst>
          </p:cNvPr>
          <p:cNvSpPr/>
          <p:nvPr/>
        </p:nvSpPr>
        <p:spPr>
          <a:xfrm>
            <a:off x="613457" y="2086070"/>
            <a:ext cx="1469985" cy="104172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</a:t>
            </a:r>
            <a:r>
              <a:rPr lang="en-IN" sz="1800" dirty="0"/>
              <a:t> Controller Manager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DD2489E-5A2A-4FBF-9F64-78611E804517}"/>
              </a:ext>
            </a:extLst>
          </p:cNvPr>
          <p:cNvSpPr/>
          <p:nvPr/>
        </p:nvSpPr>
        <p:spPr>
          <a:xfrm>
            <a:off x="3313751" y="2089942"/>
            <a:ext cx="1469985" cy="1041721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Cloud Controller Manager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113BCF-03A4-4A84-9818-3EBEDCF464AC}"/>
              </a:ext>
            </a:extLst>
          </p:cNvPr>
          <p:cNvSpPr/>
          <p:nvPr/>
        </p:nvSpPr>
        <p:spPr>
          <a:xfrm>
            <a:off x="613457" y="3740392"/>
            <a:ext cx="4170279" cy="58477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kube-apiserver</a:t>
            </a:r>
            <a:endParaRPr lang="en-IN" sz="18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D226CD4-907D-4280-AA42-EB153B5FFC39}"/>
              </a:ext>
            </a:extLst>
          </p:cNvPr>
          <p:cNvSpPr/>
          <p:nvPr/>
        </p:nvSpPr>
        <p:spPr>
          <a:xfrm>
            <a:off x="3328434" y="5028792"/>
            <a:ext cx="1469985" cy="104172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</a:t>
            </a:r>
            <a:r>
              <a:rPr lang="en-IN" sz="1800" dirty="0"/>
              <a:t>-scheduler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9629FC-2B11-45FC-A29A-4200DD758267}"/>
              </a:ext>
            </a:extLst>
          </p:cNvPr>
          <p:cNvSpPr/>
          <p:nvPr/>
        </p:nvSpPr>
        <p:spPr>
          <a:xfrm>
            <a:off x="628139" y="5028792"/>
            <a:ext cx="1469985" cy="104172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etcd</a:t>
            </a:r>
            <a:endParaRPr lang="en-IN" sz="18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C4D42D6-E191-4E9A-8951-F30AFFC6FC23}"/>
              </a:ext>
            </a:extLst>
          </p:cNvPr>
          <p:cNvSpPr/>
          <p:nvPr/>
        </p:nvSpPr>
        <p:spPr>
          <a:xfrm>
            <a:off x="514322" y="6452547"/>
            <a:ext cx="4420595" cy="39352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Container Runtime (Docker)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0DEE5A2-B43E-4F4B-8DB4-AEE0FC54A5F6}"/>
              </a:ext>
            </a:extLst>
          </p:cNvPr>
          <p:cNvSpPr txBox="1"/>
          <p:nvPr/>
        </p:nvSpPr>
        <p:spPr>
          <a:xfrm>
            <a:off x="2083442" y="1369113"/>
            <a:ext cx="14612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>
                <a:solidFill>
                  <a:srgbClr val="0070C0"/>
                </a:solidFill>
              </a:rPr>
              <a:t>Master 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C62D69E-22E7-423F-B81E-31C29DDEE0C5}"/>
              </a:ext>
            </a:extLst>
          </p:cNvPr>
          <p:cNvSpPr/>
          <p:nvPr/>
        </p:nvSpPr>
        <p:spPr>
          <a:xfrm>
            <a:off x="3177551" y="1977482"/>
            <a:ext cx="1713620" cy="1273215"/>
          </a:xfrm>
          <a:prstGeom prst="rect">
            <a:avLst/>
          </a:prstGeom>
          <a:noFill/>
          <a:ln w="317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DB7ABAC-3B9D-4C8B-8D8F-BAD420920277}"/>
              </a:ext>
            </a:extLst>
          </p:cNvPr>
          <p:cNvSpPr/>
          <p:nvPr/>
        </p:nvSpPr>
        <p:spPr>
          <a:xfrm>
            <a:off x="499640" y="1967851"/>
            <a:ext cx="1713620" cy="1273215"/>
          </a:xfrm>
          <a:prstGeom prst="rect">
            <a:avLst/>
          </a:prstGeom>
          <a:noFill/>
          <a:ln w="317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390C2FE-1053-4A1B-A56F-DF605F5B1E33}"/>
              </a:ext>
            </a:extLst>
          </p:cNvPr>
          <p:cNvSpPr/>
          <p:nvPr/>
        </p:nvSpPr>
        <p:spPr>
          <a:xfrm>
            <a:off x="511496" y="3589230"/>
            <a:ext cx="4368099" cy="894949"/>
          </a:xfrm>
          <a:prstGeom prst="rect">
            <a:avLst/>
          </a:prstGeom>
          <a:noFill/>
          <a:ln w="317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AD6185F-F358-4C5D-B77D-3D8A625E0F76}"/>
              </a:ext>
            </a:extLst>
          </p:cNvPr>
          <p:cNvSpPr/>
          <p:nvPr/>
        </p:nvSpPr>
        <p:spPr>
          <a:xfrm>
            <a:off x="514322" y="4908748"/>
            <a:ext cx="1713620" cy="1273215"/>
          </a:xfrm>
          <a:prstGeom prst="rect">
            <a:avLst/>
          </a:prstGeom>
          <a:noFill/>
          <a:ln w="317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D733293-C1C6-4E0B-AB61-6DE8894C4EC8}"/>
              </a:ext>
            </a:extLst>
          </p:cNvPr>
          <p:cNvSpPr/>
          <p:nvPr/>
        </p:nvSpPr>
        <p:spPr>
          <a:xfrm>
            <a:off x="3206615" y="4908748"/>
            <a:ext cx="1713620" cy="1273215"/>
          </a:xfrm>
          <a:prstGeom prst="rect">
            <a:avLst/>
          </a:prstGeom>
          <a:noFill/>
          <a:ln w="317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0" name="Content Placeholder 2">
            <a:extLst>
              <a:ext uri="{FF2B5EF4-FFF2-40B4-BE49-F238E27FC236}">
                <a16:creationId xmlns:a16="http://schemas.microsoft.com/office/drawing/2014/main" id="{9B34FA18-BECA-4707-891C-9C1672B52B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6951" y="1369112"/>
            <a:ext cx="8916099" cy="6198335"/>
          </a:xfrm>
        </p:spPr>
        <p:txBody>
          <a:bodyPr>
            <a:normAutofit fontScale="92500"/>
          </a:bodyPr>
          <a:lstStyle/>
          <a:p>
            <a:r>
              <a:rPr lang="en-IN" dirty="0" err="1">
                <a:solidFill>
                  <a:schemeClr val="accent6">
                    <a:lumMod val="75000"/>
                  </a:schemeClr>
                </a:solidFill>
              </a:rPr>
              <a:t>kube</a:t>
            </a:r>
            <a:r>
              <a:rPr lang="en-IN" dirty="0">
                <a:solidFill>
                  <a:schemeClr val="accent6">
                    <a:lumMod val="75000"/>
                  </a:schemeClr>
                </a:solidFill>
              </a:rPr>
              <a:t>-controller-manager</a:t>
            </a:r>
          </a:p>
          <a:p>
            <a:pPr lvl="1"/>
            <a:r>
              <a:rPr lang="en-US" dirty="0"/>
              <a:t>Controllers are responsible for noticing and responding when nodes, containers or endpoints go down. They make decisions to bring up new containers in such cases. </a:t>
            </a:r>
          </a:p>
          <a:p>
            <a:pPr lvl="1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Node Controller: </a:t>
            </a:r>
            <a:r>
              <a:rPr lang="en-US" dirty="0"/>
              <a:t>Responsible for noticing and responding when </a:t>
            </a:r>
            <a:r>
              <a:rPr lang="en-US" dirty="0">
                <a:solidFill>
                  <a:srgbClr val="0070C0"/>
                </a:solidFill>
              </a:rPr>
              <a:t>nodes go down</a:t>
            </a:r>
            <a:r>
              <a:rPr lang="en-US" dirty="0"/>
              <a:t>. </a:t>
            </a:r>
          </a:p>
          <a:p>
            <a:pPr lvl="1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Replication Controller: </a:t>
            </a:r>
            <a:r>
              <a:rPr lang="en-US" dirty="0"/>
              <a:t>Responsible for maintaining the </a:t>
            </a:r>
            <a:r>
              <a:rPr lang="en-US" dirty="0">
                <a:solidFill>
                  <a:srgbClr val="0070C0"/>
                </a:solidFill>
              </a:rPr>
              <a:t>correct number of pods</a:t>
            </a:r>
            <a:r>
              <a:rPr lang="en-US" dirty="0"/>
              <a:t> for every replication controller object in the system.</a:t>
            </a:r>
          </a:p>
          <a:p>
            <a:pPr lvl="1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Endpoints Controller:  </a:t>
            </a:r>
            <a:r>
              <a:rPr lang="en-US" dirty="0">
                <a:solidFill>
                  <a:srgbClr val="0070C0"/>
                </a:solidFill>
              </a:rPr>
              <a:t>Populates</a:t>
            </a:r>
            <a:r>
              <a:rPr lang="en-US" dirty="0"/>
              <a:t> the Endpoints object (that is, joins Services &amp; Pods)</a:t>
            </a:r>
          </a:p>
          <a:p>
            <a:pPr lvl="1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Service Account &amp; Token Controller: </a:t>
            </a:r>
            <a:r>
              <a:rPr lang="en-US" dirty="0"/>
              <a:t>Creates default accounts and API Access for </a:t>
            </a:r>
            <a:r>
              <a:rPr lang="en-US" dirty="0">
                <a:solidFill>
                  <a:srgbClr val="0070C0"/>
                </a:solidFill>
              </a:rPr>
              <a:t>new namespaces</a:t>
            </a:r>
            <a:r>
              <a:rPr lang="en-US" dirty="0"/>
              <a:t>. </a:t>
            </a:r>
            <a:br>
              <a:rPr lang="en-IN" dirty="0"/>
            </a:br>
            <a:br>
              <a:rPr lang="en-US" dirty="0"/>
            </a:br>
            <a:endParaRPr lang="en-IN" dirty="0"/>
          </a:p>
          <a:p>
            <a:pPr lvl="1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68808959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67F715E-0458-B24F-AEA2-590DE956294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CEC5ADB-393B-A247-94D3-F2481B1CDA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95774"/>
            <a:ext cx="12618720" cy="1188851"/>
          </a:xfrm>
        </p:spPr>
        <p:txBody>
          <a:bodyPr/>
          <a:lstStyle/>
          <a:p>
            <a:r>
              <a:rPr lang="en-US" dirty="0"/>
              <a:t>Azure AKS - Addons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356FAE5-4284-C94F-A460-588CE9DB8798}"/>
              </a:ext>
            </a:extLst>
          </p:cNvPr>
          <p:cNvSpPr/>
          <p:nvPr/>
        </p:nvSpPr>
        <p:spPr>
          <a:xfrm>
            <a:off x="6481683" y="3186663"/>
            <a:ext cx="2490637" cy="2103861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Azure AKS Cluster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A82B35C-C4B9-8844-BBC6-B9DDAFA9CC79}"/>
              </a:ext>
            </a:extLst>
          </p:cNvPr>
          <p:cNvSpPr/>
          <p:nvPr/>
        </p:nvSpPr>
        <p:spPr>
          <a:xfrm>
            <a:off x="2862611" y="5290524"/>
            <a:ext cx="2490637" cy="2103861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 Application Routing</a:t>
            </a:r>
          </a:p>
          <a:p>
            <a:pPr algn="ctr"/>
            <a:r>
              <a:rPr lang="en-US" dirty="0"/>
              <a:t>Ingress + External DNS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87DE76A-385C-8A4C-8F75-18A9EE927A21}"/>
              </a:ext>
            </a:extLst>
          </p:cNvPr>
          <p:cNvSpPr/>
          <p:nvPr/>
        </p:nvSpPr>
        <p:spPr>
          <a:xfrm>
            <a:off x="10522470" y="1087940"/>
            <a:ext cx="2490637" cy="2103861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600" dirty="0"/>
              <a:t>Monitoring</a:t>
            </a:r>
          </a:p>
          <a:p>
            <a:pPr algn="ctr"/>
            <a:r>
              <a:rPr lang="en-IN" sz="2600" dirty="0"/>
              <a:t>(Log Analytics)</a:t>
            </a:r>
            <a:endParaRPr lang="en-US" sz="2600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92CA11E-5A09-5A43-8EAF-FE9682525B67}"/>
              </a:ext>
            </a:extLst>
          </p:cNvPr>
          <p:cNvSpPr/>
          <p:nvPr/>
        </p:nvSpPr>
        <p:spPr>
          <a:xfrm>
            <a:off x="2862611" y="1087940"/>
            <a:ext cx="2490637" cy="2103861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Virtual Nodes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0895162-32FC-7E4A-A9B6-2F0FB142880D}"/>
              </a:ext>
            </a:extLst>
          </p:cNvPr>
          <p:cNvSpPr/>
          <p:nvPr/>
        </p:nvSpPr>
        <p:spPr>
          <a:xfrm>
            <a:off x="10522470" y="5185657"/>
            <a:ext cx="2490637" cy="2103861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Azure Policy</a:t>
            </a:r>
          </a:p>
        </p:txBody>
      </p:sp>
    </p:spTree>
    <p:extLst>
      <p:ext uri="{BB962C8B-B14F-4D97-AF65-F5344CB8AC3E}">
        <p14:creationId xmlns:p14="http://schemas.microsoft.com/office/powerpoint/2010/main" val="2425420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826CD7-5501-0847-AF6B-577EAE0A7B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297FC0C-19FC-6B4B-84AB-24B0A8046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76534" y="1175355"/>
            <a:ext cx="2368644" cy="1533789"/>
          </a:xfrm>
        </p:spPr>
        <p:txBody>
          <a:bodyPr>
            <a:noAutofit/>
          </a:bodyPr>
          <a:lstStyle/>
          <a:p>
            <a:r>
              <a:rPr lang="en-US" sz="3000" dirty="0"/>
              <a:t>Azure AKS   </a:t>
            </a:r>
            <a:br>
              <a:rPr lang="en-US" sz="3000" dirty="0"/>
            </a:br>
            <a:r>
              <a:rPr lang="en-US" sz="3000" dirty="0">
                <a:solidFill>
                  <a:srgbClr val="0070C0"/>
                </a:solidFill>
              </a:rPr>
              <a:t>HTTP Application Routing </a:t>
            </a:r>
            <a:br>
              <a:rPr lang="en-US" sz="3000" dirty="0">
                <a:solidFill>
                  <a:srgbClr val="0070C0"/>
                </a:solidFill>
              </a:rPr>
            </a:br>
            <a:r>
              <a:rPr lang="en-US" sz="3000" dirty="0">
                <a:solidFill>
                  <a:srgbClr val="0070C0"/>
                </a:solidFill>
              </a:rPr>
              <a:t>Add On</a:t>
            </a:r>
            <a:br>
              <a:rPr lang="en-US" sz="3000" dirty="0">
                <a:solidFill>
                  <a:srgbClr val="0070C0"/>
                </a:solidFill>
              </a:rPr>
            </a:br>
            <a:r>
              <a:rPr lang="en-US" sz="3000" dirty="0">
                <a:solidFill>
                  <a:srgbClr val="00B050"/>
                </a:solidFill>
              </a:rPr>
              <a:t>Ingress  +</a:t>
            </a:r>
            <a:br>
              <a:rPr lang="en-US" sz="3000" dirty="0">
                <a:solidFill>
                  <a:srgbClr val="00B050"/>
                </a:solidFill>
              </a:rPr>
            </a:br>
            <a:r>
              <a:rPr lang="en-US" sz="3000" dirty="0">
                <a:solidFill>
                  <a:srgbClr val="00B050"/>
                </a:solidFill>
              </a:rPr>
              <a:t>External DNS</a:t>
            </a:r>
            <a:br>
              <a:rPr lang="en-US" sz="3000" dirty="0">
                <a:solidFill>
                  <a:srgbClr val="00B050"/>
                </a:solidFill>
              </a:rPr>
            </a:br>
            <a:r>
              <a:rPr lang="en-US" sz="2000" dirty="0">
                <a:solidFill>
                  <a:srgbClr val="C00000"/>
                </a:solidFill>
              </a:rPr>
              <a:t>(Automatic Install)</a:t>
            </a:r>
            <a:br>
              <a:rPr lang="en-US" sz="3000" dirty="0">
                <a:solidFill>
                  <a:srgbClr val="00B050"/>
                </a:solidFill>
              </a:rPr>
            </a:br>
            <a:endParaRPr lang="en-US" sz="3000" dirty="0">
              <a:solidFill>
                <a:srgbClr val="00B05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3392CA-3801-1A40-A789-F01C82EDE2ED}"/>
              </a:ext>
            </a:extLst>
          </p:cNvPr>
          <p:cNvSpPr/>
          <p:nvPr/>
        </p:nvSpPr>
        <p:spPr>
          <a:xfrm>
            <a:off x="2171700" y="78413"/>
            <a:ext cx="12065000" cy="7478087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19A803-5AEB-0741-AB8C-334BE629912E}"/>
              </a:ext>
            </a:extLst>
          </p:cNvPr>
          <p:cNvSpPr txBox="1"/>
          <p:nvPr/>
        </p:nvSpPr>
        <p:spPr>
          <a:xfrm>
            <a:off x="2196701" y="75553"/>
            <a:ext cx="169212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5896354-820D-714D-BF9D-A19789849DC1}"/>
              </a:ext>
            </a:extLst>
          </p:cNvPr>
          <p:cNvSpPr/>
          <p:nvPr/>
        </p:nvSpPr>
        <p:spPr>
          <a:xfrm>
            <a:off x="5245100" y="290997"/>
            <a:ext cx="8763000" cy="7024204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3ADAB57-6029-1647-B433-64E016BD76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289701" y="356296"/>
            <a:ext cx="597357" cy="5973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E02B365-5C8A-1245-9867-5B141313E383}"/>
              </a:ext>
            </a:extLst>
          </p:cNvPr>
          <p:cNvSpPr txBox="1"/>
          <p:nvPr/>
        </p:nvSpPr>
        <p:spPr>
          <a:xfrm>
            <a:off x="11053294" y="422277"/>
            <a:ext cx="22067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AKS Cluster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1AA1B307-9A22-5C49-9E9A-FD8A1B9E2E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30367" y="4564254"/>
            <a:ext cx="1036009" cy="1036009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D72AC1DC-BEEB-C644-B48B-5E8E174A53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73926" y="4562472"/>
            <a:ext cx="1036009" cy="103600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1CB11EC-8DF7-E542-BDA9-ACD664875F3C}"/>
              </a:ext>
            </a:extLst>
          </p:cNvPr>
          <p:cNvSpPr txBox="1"/>
          <p:nvPr/>
        </p:nvSpPr>
        <p:spPr>
          <a:xfrm>
            <a:off x="2310838" y="5539368"/>
            <a:ext cx="11791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Public IP</a:t>
            </a:r>
          </a:p>
          <a:p>
            <a:r>
              <a:rPr lang="en-US" sz="1800" dirty="0"/>
              <a:t>for Ingress</a:t>
            </a:r>
          </a:p>
          <a:p>
            <a:r>
              <a:rPr lang="en-US" sz="1800" dirty="0"/>
              <a:t>Controller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4868FF-9A9C-BD43-9F19-C3EA26273C39}"/>
              </a:ext>
            </a:extLst>
          </p:cNvPr>
          <p:cNvSpPr txBox="1"/>
          <p:nvPr/>
        </p:nvSpPr>
        <p:spPr>
          <a:xfrm>
            <a:off x="3741162" y="5679683"/>
            <a:ext cx="15039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AKS </a:t>
            </a:r>
          </a:p>
          <a:p>
            <a:pPr algn="ctr"/>
            <a:r>
              <a:rPr lang="en-US" sz="1800" dirty="0"/>
              <a:t>Load Balancer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81FFEF3-9B8C-D14A-A426-89FCE4EE780B}"/>
              </a:ext>
            </a:extLst>
          </p:cNvPr>
          <p:cNvSpPr/>
          <p:nvPr/>
        </p:nvSpPr>
        <p:spPr>
          <a:xfrm>
            <a:off x="5644654" y="4524503"/>
            <a:ext cx="3428098" cy="137884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" name="Google Shape;660;p35">
            <a:extLst>
              <a:ext uri="{FF2B5EF4-FFF2-40B4-BE49-F238E27FC236}">
                <a16:creationId xmlns:a16="http://schemas.microsoft.com/office/drawing/2014/main" id="{9275D5BE-76C5-1349-AC6C-D2B5262A0C5D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644654" y="4612518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637;p35">
            <a:extLst>
              <a:ext uri="{FF2B5EF4-FFF2-40B4-BE49-F238E27FC236}">
                <a16:creationId xmlns:a16="http://schemas.microsoft.com/office/drawing/2014/main" id="{D760EE02-2711-EC45-AAA3-0C1EE868EA5D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885134" y="4600701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638;p35">
            <a:extLst>
              <a:ext uri="{FF2B5EF4-FFF2-40B4-BE49-F238E27FC236}">
                <a16:creationId xmlns:a16="http://schemas.microsoft.com/office/drawing/2014/main" id="{989F395E-BCF9-424B-9CEE-DFD575FBFDC9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113067" y="4562537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F423340-386B-4348-A418-1C10CFC3BD6B}"/>
              </a:ext>
            </a:extLst>
          </p:cNvPr>
          <p:cNvSpPr/>
          <p:nvPr/>
        </p:nvSpPr>
        <p:spPr>
          <a:xfrm>
            <a:off x="10330337" y="1754350"/>
            <a:ext cx="3428098" cy="161354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Google Shape;660;p35">
            <a:extLst>
              <a:ext uri="{FF2B5EF4-FFF2-40B4-BE49-F238E27FC236}">
                <a16:creationId xmlns:a16="http://schemas.microsoft.com/office/drawing/2014/main" id="{6D182BDB-D95E-4C43-866F-08FBC1A36BC8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330337" y="2015668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637;p35">
            <a:extLst>
              <a:ext uri="{FF2B5EF4-FFF2-40B4-BE49-F238E27FC236}">
                <a16:creationId xmlns:a16="http://schemas.microsoft.com/office/drawing/2014/main" id="{B9A6B755-FEB4-A04E-A0F1-F23C0911745C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1570817" y="2003851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638;p35">
            <a:extLst>
              <a:ext uri="{FF2B5EF4-FFF2-40B4-BE49-F238E27FC236}">
                <a16:creationId xmlns:a16="http://schemas.microsoft.com/office/drawing/2014/main" id="{CE864656-9964-B84F-8B2F-0E3793AC0F72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2798750" y="1965687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raphic 37" descr="User">
            <a:extLst>
              <a:ext uri="{FF2B5EF4-FFF2-40B4-BE49-F238E27FC236}">
                <a16:creationId xmlns:a16="http://schemas.microsoft.com/office/drawing/2014/main" id="{78AC40BA-83BA-C746-B197-5E56402D926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2993" y="4637362"/>
            <a:ext cx="914400" cy="914400"/>
          </a:xfrm>
          <a:prstGeom prst="rect">
            <a:avLst/>
          </a:prstGeom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9DC1939-0B8E-9243-A332-1398BBE5B88D}"/>
              </a:ext>
            </a:extLst>
          </p:cNvPr>
          <p:cNvCxnSpPr>
            <a:stCxn id="38" idx="3"/>
            <a:endCxn id="13" idx="1"/>
          </p:cNvCxnSpPr>
          <p:nvPr/>
        </p:nvCxnSpPr>
        <p:spPr>
          <a:xfrm flipV="1">
            <a:off x="987393" y="5080477"/>
            <a:ext cx="1386533" cy="14085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888751CC-6981-1644-9880-8D335D112E58}"/>
              </a:ext>
            </a:extLst>
          </p:cNvPr>
          <p:cNvSpPr txBox="1"/>
          <p:nvPr/>
        </p:nvSpPr>
        <p:spPr>
          <a:xfrm>
            <a:off x="187126" y="5422472"/>
            <a:ext cx="70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Users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2181CBE-AB6F-0E44-8CBB-D077372DC271}"/>
              </a:ext>
            </a:extLst>
          </p:cNvPr>
          <p:cNvCxnSpPr>
            <a:cxnSpLocks/>
            <a:stCxn id="13" idx="3"/>
            <a:endCxn id="11" idx="1"/>
          </p:cNvCxnSpPr>
          <p:nvPr/>
        </p:nvCxnSpPr>
        <p:spPr>
          <a:xfrm>
            <a:off x="3409935" y="5080477"/>
            <a:ext cx="620432" cy="178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AECE558-665D-0041-900F-4F65DE840CAE}"/>
              </a:ext>
            </a:extLst>
          </p:cNvPr>
          <p:cNvCxnSpPr>
            <a:cxnSpLocks/>
            <a:stCxn id="11" idx="3"/>
            <a:endCxn id="17" idx="1"/>
          </p:cNvCxnSpPr>
          <p:nvPr/>
        </p:nvCxnSpPr>
        <p:spPr>
          <a:xfrm>
            <a:off x="5066376" y="5082259"/>
            <a:ext cx="578278" cy="8519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A96B307F-E96B-E744-A957-0D4910461C0D}"/>
              </a:ext>
            </a:extLst>
          </p:cNvPr>
          <p:cNvCxnSpPr>
            <a:cxnSpLocks/>
          </p:cNvCxnSpPr>
          <p:nvPr/>
        </p:nvCxnSpPr>
        <p:spPr>
          <a:xfrm>
            <a:off x="6579719" y="5209259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B3ED281-1B4D-B341-BD27-FE5806D68E6E}"/>
              </a:ext>
            </a:extLst>
          </p:cNvPr>
          <p:cNvCxnSpPr>
            <a:cxnSpLocks/>
          </p:cNvCxnSpPr>
          <p:nvPr/>
        </p:nvCxnSpPr>
        <p:spPr>
          <a:xfrm>
            <a:off x="11265402" y="2639248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55C7985-1AB5-4642-81FA-8E005DB5EB18}"/>
              </a:ext>
            </a:extLst>
          </p:cNvPr>
          <p:cNvCxnSpPr>
            <a:cxnSpLocks/>
          </p:cNvCxnSpPr>
          <p:nvPr/>
        </p:nvCxnSpPr>
        <p:spPr>
          <a:xfrm flipH="1">
            <a:off x="7844819" y="5209259"/>
            <a:ext cx="268248" cy="0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1E4057BA-A8E7-D44D-9C92-422E907A46E0}"/>
              </a:ext>
            </a:extLst>
          </p:cNvPr>
          <p:cNvCxnSpPr>
            <a:cxnSpLocks/>
          </p:cNvCxnSpPr>
          <p:nvPr/>
        </p:nvCxnSpPr>
        <p:spPr>
          <a:xfrm flipH="1">
            <a:off x="12475304" y="2639248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520F8EED-D73B-2E45-8E23-93DA6481310F}"/>
              </a:ext>
            </a:extLst>
          </p:cNvPr>
          <p:cNvSpPr/>
          <p:nvPr/>
        </p:nvSpPr>
        <p:spPr>
          <a:xfrm>
            <a:off x="9544371" y="4524503"/>
            <a:ext cx="4173321" cy="142456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8" name="Google Shape;662;p35">
            <a:extLst>
              <a:ext uri="{FF2B5EF4-FFF2-40B4-BE49-F238E27FC236}">
                <a16:creationId xmlns:a16="http://schemas.microsoft.com/office/drawing/2014/main" id="{BBABEB89-38A2-A645-8603-2BEE987E5AEE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9567976" y="4679693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Rectangle 68">
            <a:extLst>
              <a:ext uri="{FF2B5EF4-FFF2-40B4-BE49-F238E27FC236}">
                <a16:creationId xmlns:a16="http://schemas.microsoft.com/office/drawing/2014/main" id="{270702EC-7936-284B-818D-85014EF72D9D}"/>
              </a:ext>
            </a:extLst>
          </p:cNvPr>
          <p:cNvSpPr/>
          <p:nvPr/>
        </p:nvSpPr>
        <p:spPr>
          <a:xfrm>
            <a:off x="10810034" y="4779223"/>
            <a:ext cx="2751556" cy="75543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600" dirty="0">
                <a:solidFill>
                  <a:srgbClr val="FFFF00"/>
                </a:solidFill>
              </a:rPr>
              <a:t>app1</a:t>
            </a:r>
            <a:r>
              <a:rPr lang="en-IN" sz="1600" dirty="0"/>
              <a:t>.7b8803340f38495c8402.centralus.aksapp.io</a:t>
            </a:r>
          </a:p>
        </p:txBody>
      </p:sp>
      <p:cxnSp>
        <p:nvCxnSpPr>
          <p:cNvPr id="72" name="Elbow Connector 71">
            <a:extLst>
              <a:ext uri="{FF2B5EF4-FFF2-40B4-BE49-F238E27FC236}">
                <a16:creationId xmlns:a16="http://schemas.microsoft.com/office/drawing/2014/main" id="{CCC832BE-14B3-FB41-BF48-B45D9E96CE6F}"/>
              </a:ext>
            </a:extLst>
          </p:cNvPr>
          <p:cNvCxnSpPr>
            <a:cxnSpLocks/>
            <a:stCxn id="18" idx="2"/>
            <a:endCxn id="68" idx="2"/>
          </p:cNvCxnSpPr>
          <p:nvPr/>
        </p:nvCxnSpPr>
        <p:spPr>
          <a:xfrm rot="16200000" flipH="1">
            <a:off x="8667693" y="4257665"/>
            <a:ext cx="75832" cy="2681264"/>
          </a:xfrm>
          <a:prstGeom prst="bentConnector3">
            <a:avLst>
              <a:gd name="adj1" fmla="val 595497"/>
            </a:avLst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6873460A-4D84-D74A-9AFF-F142485572EA}"/>
              </a:ext>
            </a:extLst>
          </p:cNvPr>
          <p:cNvCxnSpPr>
            <a:cxnSpLocks/>
            <a:stCxn id="68" idx="3"/>
            <a:endCxn id="69" idx="1"/>
          </p:cNvCxnSpPr>
          <p:nvPr/>
        </p:nvCxnSpPr>
        <p:spPr>
          <a:xfrm flipV="1">
            <a:off x="10524506" y="5156943"/>
            <a:ext cx="285528" cy="101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Elbow Connector 75">
            <a:extLst>
              <a:ext uri="{FF2B5EF4-FFF2-40B4-BE49-F238E27FC236}">
                <a16:creationId xmlns:a16="http://schemas.microsoft.com/office/drawing/2014/main" id="{F2DD13A2-1DE0-4945-B354-6F73F0BC8D3F}"/>
              </a:ext>
            </a:extLst>
          </p:cNvPr>
          <p:cNvCxnSpPr>
            <a:cxnSpLocks/>
            <a:stCxn id="69" idx="3"/>
            <a:endCxn id="24" idx="1"/>
          </p:cNvCxnSpPr>
          <p:nvPr/>
        </p:nvCxnSpPr>
        <p:spPr>
          <a:xfrm flipH="1" flipV="1">
            <a:off x="10330337" y="2493928"/>
            <a:ext cx="3231253" cy="2663015"/>
          </a:xfrm>
          <a:prstGeom prst="bentConnector5">
            <a:avLst>
              <a:gd name="adj1" fmla="val -7075"/>
              <a:gd name="adj2" fmla="val 48112"/>
              <a:gd name="adj3" fmla="val 107075"/>
            </a:avLst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E5F14F46-C34B-F349-B40A-BF84FF7278C2}"/>
              </a:ext>
            </a:extLst>
          </p:cNvPr>
          <p:cNvSpPr txBox="1"/>
          <p:nvPr/>
        </p:nvSpPr>
        <p:spPr>
          <a:xfrm>
            <a:off x="6333968" y="5532953"/>
            <a:ext cx="220477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Ingress Controller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CE9F1A6-3DE0-6847-8E22-C54F5B803AC5}"/>
              </a:ext>
            </a:extLst>
          </p:cNvPr>
          <p:cNvSpPr txBox="1"/>
          <p:nvPr/>
        </p:nvSpPr>
        <p:spPr>
          <a:xfrm>
            <a:off x="10780665" y="5572986"/>
            <a:ext cx="187795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Ingress Service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01F786DC-3866-E445-8C8F-D184FE70E24A}"/>
              </a:ext>
            </a:extLst>
          </p:cNvPr>
          <p:cNvSpPr txBox="1"/>
          <p:nvPr/>
        </p:nvSpPr>
        <p:spPr>
          <a:xfrm>
            <a:off x="11337244" y="2991221"/>
            <a:ext cx="14965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Nginx App1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039339B3-9F5B-0D4F-AF4D-7DE0B6756A4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445020" y="1240073"/>
            <a:ext cx="893820" cy="893820"/>
          </a:xfrm>
          <a:prstGeom prst="rect">
            <a:avLst/>
          </a:prstGeom>
        </p:spPr>
      </p:pic>
      <p:sp>
        <p:nvSpPr>
          <p:cNvPr id="64" name="Rectangle 63">
            <a:extLst>
              <a:ext uri="{FF2B5EF4-FFF2-40B4-BE49-F238E27FC236}">
                <a16:creationId xmlns:a16="http://schemas.microsoft.com/office/drawing/2014/main" id="{1AF716CA-79B8-3644-8E54-9A57CDD7F0E8}"/>
              </a:ext>
            </a:extLst>
          </p:cNvPr>
          <p:cNvSpPr/>
          <p:nvPr/>
        </p:nvSpPr>
        <p:spPr>
          <a:xfrm>
            <a:off x="5651663" y="2813563"/>
            <a:ext cx="3428098" cy="132303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6" name="Google Shape;660;p35">
            <a:extLst>
              <a:ext uri="{FF2B5EF4-FFF2-40B4-BE49-F238E27FC236}">
                <a16:creationId xmlns:a16="http://schemas.microsoft.com/office/drawing/2014/main" id="{6F401C3B-6E15-8148-92AD-1443F3B7944C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658296" y="2918462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637;p35">
            <a:extLst>
              <a:ext uri="{FF2B5EF4-FFF2-40B4-BE49-F238E27FC236}">
                <a16:creationId xmlns:a16="http://schemas.microsoft.com/office/drawing/2014/main" id="{0D1E302A-0258-0B4C-96D9-3E60A13C0075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898776" y="2906645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638;p35">
            <a:extLst>
              <a:ext uri="{FF2B5EF4-FFF2-40B4-BE49-F238E27FC236}">
                <a16:creationId xmlns:a16="http://schemas.microsoft.com/office/drawing/2014/main" id="{5F418274-E6C6-134D-AE59-880C9C479101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126709" y="2868481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B82D7113-F640-2547-8E5F-F4DCF3A1D942}"/>
              </a:ext>
            </a:extLst>
          </p:cNvPr>
          <p:cNvCxnSpPr>
            <a:cxnSpLocks/>
          </p:cNvCxnSpPr>
          <p:nvPr/>
        </p:nvCxnSpPr>
        <p:spPr>
          <a:xfrm>
            <a:off x="6601184" y="3503465"/>
            <a:ext cx="305415" cy="0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DA9CD224-0768-CF41-99E1-E7D97F1984F7}"/>
              </a:ext>
            </a:extLst>
          </p:cNvPr>
          <p:cNvCxnSpPr>
            <a:cxnSpLocks/>
          </p:cNvCxnSpPr>
          <p:nvPr/>
        </p:nvCxnSpPr>
        <p:spPr>
          <a:xfrm flipH="1">
            <a:off x="7858461" y="3515203"/>
            <a:ext cx="268248" cy="0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C146548C-056C-AD4C-B6B2-0D19BB113314}"/>
              </a:ext>
            </a:extLst>
          </p:cNvPr>
          <p:cNvSpPr txBox="1"/>
          <p:nvPr/>
        </p:nvSpPr>
        <p:spPr>
          <a:xfrm>
            <a:off x="5507687" y="6103576"/>
            <a:ext cx="3839321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>
                <a:solidFill>
                  <a:srgbClr val="00B050"/>
                </a:solidFill>
              </a:rPr>
              <a:t>HTTP Application Routing Add On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7646655-EF7F-2E46-A5B5-092970E70660}"/>
              </a:ext>
            </a:extLst>
          </p:cNvPr>
          <p:cNvSpPr txBox="1"/>
          <p:nvPr/>
        </p:nvSpPr>
        <p:spPr>
          <a:xfrm>
            <a:off x="2280100" y="2133934"/>
            <a:ext cx="1285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DNS Zones</a:t>
            </a:r>
          </a:p>
        </p:txBody>
      </p:sp>
      <p:cxnSp>
        <p:nvCxnSpPr>
          <p:cNvPr id="93" name="Elbow Connector 92">
            <a:extLst>
              <a:ext uri="{FF2B5EF4-FFF2-40B4-BE49-F238E27FC236}">
                <a16:creationId xmlns:a16="http://schemas.microsoft.com/office/drawing/2014/main" id="{8F1A17AD-616D-EB43-A585-3B6C2B4145DE}"/>
              </a:ext>
            </a:extLst>
          </p:cNvPr>
          <p:cNvCxnSpPr>
            <a:stCxn id="70" idx="0"/>
            <a:endCxn id="10" idx="0"/>
          </p:cNvCxnSpPr>
          <p:nvPr/>
        </p:nvCxnSpPr>
        <p:spPr>
          <a:xfrm rot="16200000" flipV="1">
            <a:off x="4301989" y="-169986"/>
            <a:ext cx="1666572" cy="4486689"/>
          </a:xfrm>
          <a:prstGeom prst="bentConnector3">
            <a:avLst>
              <a:gd name="adj1" fmla="val 113717"/>
            </a:avLst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Rectangle 100">
            <a:extLst>
              <a:ext uri="{FF2B5EF4-FFF2-40B4-BE49-F238E27FC236}">
                <a16:creationId xmlns:a16="http://schemas.microsoft.com/office/drawing/2014/main" id="{FC252309-0C04-7F47-B4F4-2ABA7BCACE77}"/>
              </a:ext>
            </a:extLst>
          </p:cNvPr>
          <p:cNvSpPr/>
          <p:nvPr/>
        </p:nvSpPr>
        <p:spPr>
          <a:xfrm>
            <a:off x="118910" y="4336597"/>
            <a:ext cx="43347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dirty="0">
                <a:solidFill>
                  <a:srgbClr val="0070C0"/>
                </a:solidFill>
              </a:rPr>
              <a:t>app1.7b8803340f38495c8402.centralus.aksapp.io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F8F14C57-452A-514D-B480-7A5AD98187A7}"/>
              </a:ext>
            </a:extLst>
          </p:cNvPr>
          <p:cNvSpPr/>
          <p:nvPr/>
        </p:nvSpPr>
        <p:spPr>
          <a:xfrm>
            <a:off x="5414561" y="2619533"/>
            <a:ext cx="3954901" cy="3985970"/>
          </a:xfrm>
          <a:prstGeom prst="rect">
            <a:avLst/>
          </a:prstGeom>
          <a:noFill/>
          <a:ln w="92075" cap="sq">
            <a:solidFill>
              <a:srgbClr val="00B050"/>
            </a:solidFill>
            <a:prstDash val="dash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007E5AB0-BFDA-5542-BFAA-B2FA82BD328E}"/>
              </a:ext>
            </a:extLst>
          </p:cNvPr>
          <p:cNvSpPr txBox="1"/>
          <p:nvPr/>
        </p:nvSpPr>
        <p:spPr>
          <a:xfrm>
            <a:off x="6636372" y="3770796"/>
            <a:ext cx="167167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External DNS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6279DA0F-DE57-0547-91DD-CE1DEF0C76FE}"/>
              </a:ext>
            </a:extLst>
          </p:cNvPr>
          <p:cNvSpPr/>
          <p:nvPr/>
        </p:nvSpPr>
        <p:spPr>
          <a:xfrm>
            <a:off x="3188127" y="693833"/>
            <a:ext cx="43347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dirty="0">
                <a:solidFill>
                  <a:srgbClr val="C00000"/>
                </a:solidFill>
              </a:rPr>
              <a:t>app1.7b8803340f38495c8402.centralus.aksapp.io</a:t>
            </a:r>
          </a:p>
        </p:txBody>
      </p:sp>
      <p:cxnSp>
        <p:nvCxnSpPr>
          <p:cNvPr id="52" name="Elbow Connector 51">
            <a:extLst>
              <a:ext uri="{FF2B5EF4-FFF2-40B4-BE49-F238E27FC236}">
                <a16:creationId xmlns:a16="http://schemas.microsoft.com/office/drawing/2014/main" id="{8F2F049A-FAEC-8648-BAED-02B1FF2C87E9}"/>
              </a:ext>
            </a:extLst>
          </p:cNvPr>
          <p:cNvCxnSpPr>
            <a:stCxn id="68" idx="0"/>
            <a:endCxn id="66" idx="1"/>
          </p:cNvCxnSpPr>
          <p:nvPr/>
        </p:nvCxnSpPr>
        <p:spPr>
          <a:xfrm rot="16200000" flipV="1">
            <a:off x="7210784" y="1844235"/>
            <a:ext cx="1282971" cy="4387945"/>
          </a:xfrm>
          <a:prstGeom prst="bentConnector4">
            <a:avLst>
              <a:gd name="adj1" fmla="val 31361"/>
              <a:gd name="adj2" fmla="val 102575"/>
            </a:avLst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Rectangle 87">
            <a:extLst>
              <a:ext uri="{FF2B5EF4-FFF2-40B4-BE49-F238E27FC236}">
                <a16:creationId xmlns:a16="http://schemas.microsoft.com/office/drawing/2014/main" id="{3F527EF4-45AE-CE43-A1BC-3004FB9F349B}"/>
              </a:ext>
            </a:extLst>
          </p:cNvPr>
          <p:cNvSpPr/>
          <p:nvPr/>
        </p:nvSpPr>
        <p:spPr>
          <a:xfrm>
            <a:off x="3233393" y="1500641"/>
            <a:ext cx="386670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dirty="0">
                <a:solidFill>
                  <a:srgbClr val="00B050"/>
                </a:solidFill>
              </a:rPr>
              <a:t>7b8803340f38495c8402.centralus.aksapp.io</a:t>
            </a:r>
          </a:p>
        </p:txBody>
      </p:sp>
    </p:spTree>
    <p:extLst>
      <p:ext uri="{BB962C8B-B14F-4D97-AF65-F5344CB8AC3E}">
        <p14:creationId xmlns:p14="http://schemas.microsoft.com/office/powerpoint/2010/main" val="604364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8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8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1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5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>
                      <p:stCondLst>
                        <p:cond delay="indefinite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>
                      <p:stCondLst>
                        <p:cond delay="indefinite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9" grpId="0"/>
      <p:bldP spid="14" grpId="0"/>
      <p:bldP spid="15" grpId="0"/>
      <p:bldP spid="16" grpId="0" animBg="1"/>
      <p:bldP spid="23" grpId="0" animBg="1"/>
      <p:bldP spid="41" grpId="0"/>
      <p:bldP spid="67" grpId="0" animBg="1"/>
      <p:bldP spid="69" grpId="0" animBg="1"/>
      <p:bldP spid="78" grpId="0"/>
      <p:bldP spid="79" grpId="0"/>
      <p:bldP spid="80" grpId="0"/>
      <p:bldP spid="64" grpId="0" animBg="1"/>
      <p:bldP spid="83" grpId="0"/>
      <p:bldP spid="84" grpId="0"/>
      <p:bldP spid="101" grpId="0"/>
      <p:bldP spid="48" grpId="0" animBg="1"/>
      <p:bldP spid="77" grpId="0"/>
      <p:bldP spid="86" grpId="0"/>
      <p:bldP spid="88" grpId="0"/>
    </p:bld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4162CC7-DBB9-CB41-B170-AD6F7FB8EBC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CC6ADDE-22CD-7A49-AA3B-E8C7D5A688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066" y="50243"/>
            <a:ext cx="13260268" cy="1065295"/>
          </a:xfrm>
        </p:spPr>
        <p:txBody>
          <a:bodyPr>
            <a:normAutofit/>
          </a:bodyPr>
          <a:lstStyle/>
          <a:p>
            <a:r>
              <a:rPr lang="en-US" dirty="0"/>
              <a:t>Ingress with External DNS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491357-B03C-8649-8835-5467C5D6C6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8569" y="1092351"/>
            <a:ext cx="10531831" cy="604489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28FFE44-6908-B746-BDB4-C9F3622450F7}"/>
              </a:ext>
            </a:extLst>
          </p:cNvPr>
          <p:cNvSpPr/>
          <p:nvPr/>
        </p:nvSpPr>
        <p:spPr>
          <a:xfrm>
            <a:off x="4384964" y="4270664"/>
            <a:ext cx="9279081" cy="550718"/>
          </a:xfrm>
          <a:prstGeom prst="rect">
            <a:avLst/>
          </a:prstGeom>
          <a:noFill/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1217A845-5E85-484A-8FFD-FAE818CFEA32}"/>
              </a:ext>
            </a:extLst>
          </p:cNvPr>
          <p:cNvSpPr/>
          <p:nvPr/>
        </p:nvSpPr>
        <p:spPr>
          <a:xfrm>
            <a:off x="471497" y="5000668"/>
            <a:ext cx="3453651" cy="1605806"/>
          </a:xfrm>
          <a:prstGeom prst="wedgeRoundRectCallout">
            <a:avLst>
              <a:gd name="adj1" fmla="val 74148"/>
              <a:gd name="adj2" fmla="val -67161"/>
              <a:gd name="adj3" fmla="val 16667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This will help us to add DNS Record Set in Azure DNS Zones using k8s External DNS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35631CB-82A4-8740-A194-FA7C454882B4}"/>
              </a:ext>
            </a:extLst>
          </p:cNvPr>
          <p:cNvSpPr/>
          <p:nvPr/>
        </p:nvSpPr>
        <p:spPr>
          <a:xfrm>
            <a:off x="4838701" y="3030682"/>
            <a:ext cx="9708572" cy="550718"/>
          </a:xfrm>
          <a:prstGeom prst="rect">
            <a:avLst/>
          </a:prstGeom>
          <a:noFill/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0848E2DE-FF97-B24A-9DA9-3ECA356BE2EC}"/>
              </a:ext>
            </a:extLst>
          </p:cNvPr>
          <p:cNvSpPr/>
          <p:nvPr/>
        </p:nvSpPr>
        <p:spPr>
          <a:xfrm>
            <a:off x="274852" y="2285010"/>
            <a:ext cx="3453651" cy="2042062"/>
          </a:xfrm>
          <a:prstGeom prst="wedgeRoundRectCallout">
            <a:avLst>
              <a:gd name="adj1" fmla="val 93103"/>
              <a:gd name="adj2" fmla="val -1158"/>
              <a:gd name="adj3" fmla="val 16667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This annotation will ensure the ingress service we are creating will be part Ingress Controller created using HTTP Application Routing Add On</a:t>
            </a:r>
          </a:p>
        </p:txBody>
      </p:sp>
    </p:spTree>
    <p:extLst>
      <p:ext uri="{BB962C8B-B14F-4D97-AF65-F5344CB8AC3E}">
        <p14:creationId xmlns:p14="http://schemas.microsoft.com/office/powerpoint/2010/main" val="1829374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7" grpId="0" animBg="1"/>
      <p:bldP spid="10" grpId="0" animBg="1"/>
    </p:bld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5157" y="2177906"/>
            <a:ext cx="3675198" cy="35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87850" y="2511934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70C0"/>
                </a:solidFill>
              </a:rPr>
              <a:t>Configure Access 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70C0"/>
                </a:solidFill>
              </a:rPr>
              <a:t>To 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B050"/>
                </a:solidFill>
              </a:rPr>
              <a:t>Multiple AKS Clusters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205A956-1A7D-F547-826E-6857A23251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045" y="2351880"/>
            <a:ext cx="3368459" cy="3368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340753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7637DD4-FC1B-5548-B091-ECE268D99A5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546646D-28AB-A548-AC33-3208F387AD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50940"/>
            <a:ext cx="12618720" cy="1188851"/>
          </a:xfrm>
        </p:spPr>
        <p:txBody>
          <a:bodyPr/>
          <a:lstStyle/>
          <a:p>
            <a:r>
              <a:rPr lang="en-US" dirty="0"/>
              <a:t>Azure AKS Cluster Access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B6D5EFA-6F08-4441-9E44-614AB885FC76}"/>
              </a:ext>
            </a:extLst>
          </p:cNvPr>
          <p:cNvSpPr/>
          <p:nvPr/>
        </p:nvSpPr>
        <p:spPr>
          <a:xfrm>
            <a:off x="11719032" y="1408444"/>
            <a:ext cx="2641249" cy="143728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AKS Cluster - 1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786E5B0-668F-1D43-A6A9-A51F70E716CA}"/>
              </a:ext>
            </a:extLst>
          </p:cNvPr>
          <p:cNvSpPr/>
          <p:nvPr/>
        </p:nvSpPr>
        <p:spPr>
          <a:xfrm>
            <a:off x="11719033" y="5633545"/>
            <a:ext cx="2641249" cy="143728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AKS Cluster - 2</a:t>
            </a:r>
          </a:p>
        </p:txBody>
      </p:sp>
      <p:pic>
        <p:nvPicPr>
          <p:cNvPr id="11" name="Graphic 10" descr="User">
            <a:extLst>
              <a:ext uri="{FF2B5EF4-FFF2-40B4-BE49-F238E27FC236}">
                <a16:creationId xmlns:a16="http://schemas.microsoft.com/office/drawing/2014/main" id="{38C33657-5B70-4541-815C-27E2F8EA9D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6331" y="3772631"/>
            <a:ext cx="914400" cy="9144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E77CEE3-E890-A04B-AC66-583861B5EE38}"/>
              </a:ext>
            </a:extLst>
          </p:cNvPr>
          <p:cNvSpPr/>
          <p:nvPr/>
        </p:nvSpPr>
        <p:spPr>
          <a:xfrm>
            <a:off x="2730062" y="3961818"/>
            <a:ext cx="1734207" cy="53602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kubectl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57F8969-D4C4-1B4B-B539-BFC8CEA62365}"/>
              </a:ext>
            </a:extLst>
          </p:cNvPr>
          <p:cNvSpPr/>
          <p:nvPr/>
        </p:nvSpPr>
        <p:spPr>
          <a:xfrm>
            <a:off x="5439104" y="3974753"/>
            <a:ext cx="2159876" cy="53602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Current Context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5BC8363-1C68-EE41-9C2E-6B7DD57E8425}"/>
              </a:ext>
            </a:extLst>
          </p:cNvPr>
          <p:cNvSpPr/>
          <p:nvPr/>
        </p:nvSpPr>
        <p:spPr>
          <a:xfrm>
            <a:off x="8786648" y="2904204"/>
            <a:ext cx="1860332" cy="53602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AKS Cluster-1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8FB7834-B3C9-9842-9077-F6D44F7ABFDF}"/>
              </a:ext>
            </a:extLst>
          </p:cNvPr>
          <p:cNvSpPr/>
          <p:nvPr/>
        </p:nvSpPr>
        <p:spPr>
          <a:xfrm>
            <a:off x="8786648" y="5097518"/>
            <a:ext cx="1860332" cy="53602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AKS Cluster-2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7A9E98A-A16F-554F-9704-C26BF1F9B826}"/>
              </a:ext>
            </a:extLst>
          </p:cNvPr>
          <p:cNvCxnSpPr>
            <a:stCxn id="11" idx="3"/>
            <a:endCxn id="12" idx="1"/>
          </p:cNvCxnSpPr>
          <p:nvPr/>
        </p:nvCxnSpPr>
        <p:spPr>
          <a:xfrm>
            <a:off x="1250731" y="4229831"/>
            <a:ext cx="1479331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5B0B5FF-C7B4-9A4A-81C1-43D18554514D}"/>
              </a:ext>
            </a:extLst>
          </p:cNvPr>
          <p:cNvCxnSpPr>
            <a:stCxn id="12" idx="3"/>
            <a:endCxn id="13" idx="1"/>
          </p:cNvCxnSpPr>
          <p:nvPr/>
        </p:nvCxnSpPr>
        <p:spPr>
          <a:xfrm>
            <a:off x="4464269" y="4229832"/>
            <a:ext cx="974835" cy="1293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394D603-FE6A-1545-A445-71F8911506CB}"/>
              </a:ext>
            </a:extLst>
          </p:cNvPr>
          <p:cNvCxnSpPr>
            <a:stCxn id="13" idx="3"/>
            <a:endCxn id="14" idx="1"/>
          </p:cNvCxnSpPr>
          <p:nvPr/>
        </p:nvCxnSpPr>
        <p:spPr>
          <a:xfrm flipV="1">
            <a:off x="7598980" y="3172218"/>
            <a:ext cx="1187668" cy="107054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937BAD0-00E4-1749-AA95-5DA75593952F}"/>
              </a:ext>
            </a:extLst>
          </p:cNvPr>
          <p:cNvCxnSpPr>
            <a:stCxn id="13" idx="3"/>
            <a:endCxn id="15" idx="1"/>
          </p:cNvCxnSpPr>
          <p:nvPr/>
        </p:nvCxnSpPr>
        <p:spPr>
          <a:xfrm>
            <a:off x="7598980" y="4242767"/>
            <a:ext cx="1187668" cy="112276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5EADBAD-80B3-7E4F-9FD9-EC94BEE59AC4}"/>
              </a:ext>
            </a:extLst>
          </p:cNvPr>
          <p:cNvCxnSpPr>
            <a:stCxn id="14" idx="3"/>
            <a:endCxn id="5" idx="1"/>
          </p:cNvCxnSpPr>
          <p:nvPr/>
        </p:nvCxnSpPr>
        <p:spPr>
          <a:xfrm flipV="1">
            <a:off x="10646980" y="2127088"/>
            <a:ext cx="1072052" cy="104513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47B44F5-BB5B-584F-8BCD-45FFCBFC1714}"/>
              </a:ext>
            </a:extLst>
          </p:cNvPr>
          <p:cNvCxnSpPr>
            <a:endCxn id="6" idx="1"/>
          </p:cNvCxnSpPr>
          <p:nvPr/>
        </p:nvCxnSpPr>
        <p:spPr>
          <a:xfrm>
            <a:off x="10646980" y="5365531"/>
            <a:ext cx="1072053" cy="98665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3C86808A-3A98-4344-97CE-FDC56B1EAAD0}"/>
              </a:ext>
            </a:extLst>
          </p:cNvPr>
          <p:cNvSpPr txBox="1"/>
          <p:nvPr/>
        </p:nvSpPr>
        <p:spPr>
          <a:xfrm>
            <a:off x="76475" y="4605594"/>
            <a:ext cx="143411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AKS Admin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3E0D210F-54DA-2543-A374-93E9293D4C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399" y="2596055"/>
            <a:ext cx="4267200" cy="11049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000A4C63-A3F7-D64E-B94B-1608B0696B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475" y="5199634"/>
            <a:ext cx="7315200" cy="100330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3A8A38D8-2EE2-0941-AAF8-D690EA2340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475" y="6316701"/>
            <a:ext cx="6667500" cy="114300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4F2887F4-AB26-E84D-8E6D-492A358C6B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6399" y="1077614"/>
            <a:ext cx="11046098" cy="1422400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B542DD0B-A2C2-D34C-A6BB-56A5C615B07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719032" y="1408444"/>
            <a:ext cx="607392" cy="607392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19DF03C1-674F-D44F-9B3F-6E1DB22F277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759341" y="5646556"/>
            <a:ext cx="607392" cy="60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09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12" grpId="0" animBg="1"/>
      <p:bldP spid="13" grpId="0" animBg="1"/>
      <p:bldP spid="14" grpId="0" animBg="1"/>
      <p:bldP spid="15" grpId="0" animBg="1"/>
      <p:bldP spid="35" grpId="0"/>
    </p:bld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5157" y="2177906"/>
            <a:ext cx="3675198" cy="35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87850" y="2511934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70C0"/>
                </a:solidFill>
              </a:rPr>
              <a:t>Azure AD Authentication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70C0"/>
                </a:solidFill>
              </a:rPr>
              <a:t>for 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B050"/>
                </a:solidFill>
              </a:rPr>
              <a:t>AKS Admins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205A956-1A7D-F547-826E-6857A23251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045" y="2351880"/>
            <a:ext cx="3368459" cy="3368459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DF65BF11-B850-1E47-B2DB-F7A2224ED1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54870" y="207628"/>
            <a:ext cx="1515798" cy="15157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E054221-F03C-E840-BA15-F98AC225A92F}"/>
              </a:ext>
            </a:extLst>
          </p:cNvPr>
          <p:cNvSpPr txBox="1"/>
          <p:nvPr/>
        </p:nvSpPr>
        <p:spPr>
          <a:xfrm>
            <a:off x="252934" y="1723426"/>
            <a:ext cx="273491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Active Directory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197FB8F7-FE03-6E49-BD87-1693F74763E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332202" y="179679"/>
            <a:ext cx="1416760" cy="141676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43FBEABF-B627-924E-87D3-61B8455D4BB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2245834" y="396335"/>
            <a:ext cx="1138384" cy="113838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6DF2AB3-7B77-6A4A-A3A5-F20E5D1ABFE5}"/>
              </a:ext>
            </a:extLst>
          </p:cNvPr>
          <p:cNvSpPr txBox="1"/>
          <p:nvPr/>
        </p:nvSpPr>
        <p:spPr>
          <a:xfrm>
            <a:off x="6117716" y="1723425"/>
            <a:ext cx="213096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AD Groups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36B54F9-954B-0648-9F79-00ECC6DAB85C}"/>
              </a:ext>
            </a:extLst>
          </p:cNvPr>
          <p:cNvSpPr txBox="1"/>
          <p:nvPr/>
        </p:nvSpPr>
        <p:spPr>
          <a:xfrm>
            <a:off x="11995732" y="1592678"/>
            <a:ext cx="194290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AD Users</a:t>
            </a:r>
          </a:p>
        </p:txBody>
      </p:sp>
    </p:spTree>
    <p:extLst>
      <p:ext uri="{BB962C8B-B14F-4D97-AF65-F5344CB8AC3E}">
        <p14:creationId xmlns:p14="http://schemas.microsoft.com/office/powerpoint/2010/main" val="3590021098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74B814D-142A-BD40-96EA-526D6E4BB6C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A614888-74F2-CA4C-A0BF-DB1520E30B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131" y="-147607"/>
            <a:ext cx="13624560" cy="1188851"/>
          </a:xfrm>
        </p:spPr>
        <p:txBody>
          <a:bodyPr>
            <a:normAutofit fontScale="90000"/>
          </a:bodyPr>
          <a:lstStyle/>
          <a:p>
            <a:r>
              <a:rPr lang="en-US" dirty="0"/>
              <a:t>Azure Active Directory Authentication for AKS Admins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84A1C06A-C42C-1A4C-9C0D-830C418162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60796" y="1114159"/>
            <a:ext cx="1515798" cy="151579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69F9070-FFD1-AE49-8F9A-166684FB2192}"/>
              </a:ext>
            </a:extLst>
          </p:cNvPr>
          <p:cNvSpPr txBox="1"/>
          <p:nvPr/>
        </p:nvSpPr>
        <p:spPr>
          <a:xfrm>
            <a:off x="1303275" y="2690939"/>
            <a:ext cx="273491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Active Directory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36833F8-E9D3-CF45-AAAA-C21CEB26D60B}"/>
              </a:ext>
            </a:extLst>
          </p:cNvPr>
          <p:cNvSpPr/>
          <p:nvPr/>
        </p:nvSpPr>
        <p:spPr>
          <a:xfrm>
            <a:off x="6190996" y="5278860"/>
            <a:ext cx="2606566" cy="69362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kubectl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F165389-BCDB-914C-BC55-B93C0FA3FE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763691" y="1609813"/>
            <a:ext cx="1464018" cy="146401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948B6AE-A66F-0943-B28F-F0C25F5CD7BD}"/>
              </a:ext>
            </a:extLst>
          </p:cNvPr>
          <p:cNvSpPr txBox="1"/>
          <p:nvPr/>
        </p:nvSpPr>
        <p:spPr>
          <a:xfrm>
            <a:off x="11414845" y="3041860"/>
            <a:ext cx="22067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AKS Cluster</a:t>
            </a:r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B3E1ABD1-D81C-FA43-AB59-798A5339559E}"/>
              </a:ext>
            </a:extLst>
          </p:cNvPr>
          <p:cNvSpPr/>
          <p:nvPr/>
        </p:nvSpPr>
        <p:spPr>
          <a:xfrm>
            <a:off x="4859669" y="1399116"/>
            <a:ext cx="5839509" cy="1912076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Integrate Azure AD and AKS Cluster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EF13DC19-B916-4442-9F7F-D94180EE872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760796" y="3677302"/>
            <a:ext cx="1138384" cy="1138384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2539723E-42FA-524C-BC63-C114737EA01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636716" y="5553815"/>
            <a:ext cx="1138384" cy="113838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A993731-E02D-1C4D-A45F-1625E9EE0CE5}"/>
              </a:ext>
            </a:extLst>
          </p:cNvPr>
          <p:cNvSpPr txBox="1"/>
          <p:nvPr/>
        </p:nvSpPr>
        <p:spPr>
          <a:xfrm>
            <a:off x="665152" y="4689707"/>
            <a:ext cx="337303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AD Group: k8sadmins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CEACC8A-8C82-8243-92DD-87FBB112E786}"/>
              </a:ext>
            </a:extLst>
          </p:cNvPr>
          <p:cNvSpPr txBox="1"/>
          <p:nvPr/>
        </p:nvSpPr>
        <p:spPr>
          <a:xfrm>
            <a:off x="665303" y="6791563"/>
            <a:ext cx="370678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AD User: user1aksadmin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901D4BFC-2C08-1041-AFEC-A7FD54FEF43F}"/>
              </a:ext>
            </a:extLst>
          </p:cNvPr>
          <p:cNvSpPr/>
          <p:nvPr/>
        </p:nvSpPr>
        <p:spPr>
          <a:xfrm>
            <a:off x="375616" y="935421"/>
            <a:ext cx="4196781" cy="6557795"/>
          </a:xfrm>
          <a:prstGeom prst="roundRect">
            <a:avLst>
              <a:gd name="adj" fmla="val 5397"/>
            </a:avLst>
          </a:prstGeom>
          <a:noFill/>
          <a:ln w="508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" descr="Kubernetes - Wikipedia">
            <a:extLst>
              <a:ext uri="{FF2B5EF4-FFF2-40B4-BE49-F238E27FC236}">
                <a16:creationId xmlns:a16="http://schemas.microsoft.com/office/drawing/2014/main" id="{0608F850-C25A-B545-93E3-1BAAC4F277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0995" y="5258378"/>
            <a:ext cx="756694" cy="734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74AA54D3-5D0B-5543-AFCD-C129D9E6E163}"/>
              </a:ext>
            </a:extLst>
          </p:cNvPr>
          <p:cNvSpPr/>
          <p:nvPr/>
        </p:nvSpPr>
        <p:spPr>
          <a:xfrm>
            <a:off x="11047820" y="935421"/>
            <a:ext cx="2941449" cy="6557795"/>
          </a:xfrm>
          <a:prstGeom prst="roundRect">
            <a:avLst>
              <a:gd name="adj" fmla="val 5397"/>
            </a:avLst>
          </a:prstGeom>
          <a:noFill/>
          <a:ln w="508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">
            <a:extLst>
              <a:ext uri="{FF2B5EF4-FFF2-40B4-BE49-F238E27FC236}">
                <a16:creationId xmlns:a16="http://schemas.microsoft.com/office/drawing/2014/main" id="{788590C0-A4CF-BB41-89B4-DBB9B4EF42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08789" y="4756854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400DE304-C153-EF4D-B01C-097EE9884D04}"/>
              </a:ext>
            </a:extLst>
          </p:cNvPr>
          <p:cNvSpPr txBox="1"/>
          <p:nvPr/>
        </p:nvSpPr>
        <p:spPr>
          <a:xfrm>
            <a:off x="11578266" y="6407339"/>
            <a:ext cx="184524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K8S API Server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1D3D75C4-0DC6-CB4A-BF7C-9A71EEFDEB76}"/>
              </a:ext>
            </a:extLst>
          </p:cNvPr>
          <p:cNvSpPr/>
          <p:nvPr/>
        </p:nvSpPr>
        <p:spPr>
          <a:xfrm>
            <a:off x="6056305" y="4529960"/>
            <a:ext cx="2941449" cy="2963256"/>
          </a:xfrm>
          <a:prstGeom prst="roundRect">
            <a:avLst>
              <a:gd name="adj" fmla="val 5397"/>
            </a:avLst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Graphic 29" descr="Internet">
            <a:extLst>
              <a:ext uri="{FF2B5EF4-FFF2-40B4-BE49-F238E27FC236}">
                <a16:creationId xmlns:a16="http://schemas.microsoft.com/office/drawing/2014/main" id="{C1DD9E36-CF9B-9040-B259-398E4B28C91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926668" y="6169173"/>
            <a:ext cx="1188850" cy="118885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560E1A5A-1F10-4C44-8B58-0B097F445A2E}"/>
              </a:ext>
            </a:extLst>
          </p:cNvPr>
          <p:cNvSpPr txBox="1"/>
          <p:nvPr/>
        </p:nvSpPr>
        <p:spPr>
          <a:xfrm>
            <a:off x="6947689" y="7116253"/>
            <a:ext cx="11726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Terminal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BE5CCA0-9B58-1249-809B-1B5619E76D5B}"/>
              </a:ext>
            </a:extLst>
          </p:cNvPr>
          <p:cNvSpPr txBox="1"/>
          <p:nvPr/>
        </p:nvSpPr>
        <p:spPr>
          <a:xfrm>
            <a:off x="6622463" y="4544426"/>
            <a:ext cx="169995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Your Desktop</a:t>
            </a:r>
          </a:p>
        </p:txBody>
      </p:sp>
    </p:spTree>
    <p:extLst>
      <p:ext uri="{BB962C8B-B14F-4D97-AF65-F5344CB8AC3E}">
        <p14:creationId xmlns:p14="http://schemas.microsoft.com/office/powerpoint/2010/main" val="2019943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9" grpId="0"/>
      <p:bldP spid="13" grpId="0" animBg="1"/>
      <p:bldP spid="22" grpId="0"/>
      <p:bldP spid="23" grpId="0"/>
      <p:bldP spid="24" grpId="0" animBg="1"/>
      <p:bldP spid="26" grpId="0" animBg="1"/>
      <p:bldP spid="28" grpId="0"/>
      <p:bldP spid="29" grpId="0" animBg="1"/>
      <p:bldP spid="31" grpId="0"/>
      <p:bldP spid="32" grpId="0"/>
    </p:bld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74B814D-142A-BD40-96EA-526D6E4BB6C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A614888-74F2-CA4C-A0BF-DB1520E30B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131" y="-147607"/>
            <a:ext cx="13624560" cy="1188851"/>
          </a:xfrm>
        </p:spPr>
        <p:txBody>
          <a:bodyPr>
            <a:normAutofit fontScale="90000"/>
          </a:bodyPr>
          <a:lstStyle/>
          <a:p>
            <a:r>
              <a:rPr lang="en-US" dirty="0"/>
              <a:t>Azure Active Directory Authentication for AKS Admins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84A1C06A-C42C-1A4C-9C0D-830C418162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65188" y="2600274"/>
            <a:ext cx="1515798" cy="151579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69F9070-FFD1-AE49-8F9A-166684FB2192}"/>
              </a:ext>
            </a:extLst>
          </p:cNvPr>
          <p:cNvSpPr txBox="1"/>
          <p:nvPr/>
        </p:nvSpPr>
        <p:spPr>
          <a:xfrm>
            <a:off x="664726" y="4065670"/>
            <a:ext cx="273491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Active Directory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36833F8-E9D3-CF45-AAAA-C21CEB26D60B}"/>
              </a:ext>
            </a:extLst>
          </p:cNvPr>
          <p:cNvSpPr/>
          <p:nvPr/>
        </p:nvSpPr>
        <p:spPr>
          <a:xfrm>
            <a:off x="5572244" y="3678489"/>
            <a:ext cx="3613797" cy="69362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kubectl</a:t>
            </a:r>
            <a:r>
              <a:rPr lang="en-US" dirty="0">
                <a:solidFill>
                  <a:schemeClr val="bg1"/>
                </a:solidFill>
              </a:rPr>
              <a:t> get nodes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F165389-BCDB-914C-BC55-B93C0FA3FE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831824" y="1556491"/>
            <a:ext cx="1464018" cy="146401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948B6AE-A66F-0943-B28F-F0C25F5CD7BD}"/>
              </a:ext>
            </a:extLst>
          </p:cNvPr>
          <p:cNvSpPr txBox="1"/>
          <p:nvPr/>
        </p:nvSpPr>
        <p:spPr>
          <a:xfrm>
            <a:off x="11474420" y="1015515"/>
            <a:ext cx="225863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Azure AKS Cluster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2539723E-42FA-524C-BC63-C114737EA01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613380" y="4548971"/>
            <a:ext cx="1138384" cy="113838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CEACC8A-8C82-8243-92DD-87FBB112E786}"/>
              </a:ext>
            </a:extLst>
          </p:cNvPr>
          <p:cNvSpPr txBox="1"/>
          <p:nvPr/>
        </p:nvSpPr>
        <p:spPr>
          <a:xfrm>
            <a:off x="367016" y="5739023"/>
            <a:ext cx="370678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AD User: user1aksadmin</a:t>
            </a:r>
          </a:p>
        </p:txBody>
      </p:sp>
      <p:pic>
        <p:nvPicPr>
          <p:cNvPr id="25" name="Picture 2" descr="Kubernetes - Wikipedia">
            <a:extLst>
              <a:ext uri="{FF2B5EF4-FFF2-40B4-BE49-F238E27FC236}">
                <a16:creationId xmlns:a16="http://schemas.microsoft.com/office/drawing/2014/main" id="{0608F850-C25A-B545-93E3-1BAAC4F277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2243" y="3658007"/>
            <a:ext cx="756694" cy="734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06B7E671-F03C-C04F-B19A-B8C645B39E6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613380" y="6049650"/>
            <a:ext cx="1138384" cy="113838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7B37B19-0E1B-984D-9EFB-5A200616F0E6}"/>
              </a:ext>
            </a:extLst>
          </p:cNvPr>
          <p:cNvSpPr txBox="1"/>
          <p:nvPr/>
        </p:nvSpPr>
        <p:spPr>
          <a:xfrm>
            <a:off x="307531" y="7140054"/>
            <a:ext cx="337303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AD Group: k8sadmins</a:t>
            </a:r>
          </a:p>
        </p:txBody>
      </p:sp>
      <p:pic>
        <p:nvPicPr>
          <p:cNvPr id="10" name="Graphic 9" descr="Internet">
            <a:extLst>
              <a:ext uri="{FF2B5EF4-FFF2-40B4-BE49-F238E27FC236}">
                <a16:creationId xmlns:a16="http://schemas.microsoft.com/office/drawing/2014/main" id="{520E6344-808D-3B40-AC85-E87A30371FC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785599" y="1799209"/>
            <a:ext cx="1188850" cy="118885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BD775DF-817C-1F45-B1F6-FA3AE9398C48}"/>
              </a:ext>
            </a:extLst>
          </p:cNvPr>
          <p:cNvSpPr txBox="1"/>
          <p:nvPr/>
        </p:nvSpPr>
        <p:spPr>
          <a:xfrm>
            <a:off x="6816332" y="1643484"/>
            <a:ext cx="11726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Terminal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35BC8E5-98B8-8C4F-BEA4-DFBAE9B9F905}"/>
              </a:ext>
            </a:extLst>
          </p:cNvPr>
          <p:cNvCxnSpPr>
            <a:cxnSpLocks/>
            <a:endCxn id="7" idx="0"/>
          </p:cNvCxnSpPr>
          <p:nvPr/>
        </p:nvCxnSpPr>
        <p:spPr>
          <a:xfrm flipH="1">
            <a:off x="7379143" y="2774731"/>
            <a:ext cx="23535" cy="903758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Graphic 20" descr="Browser window">
            <a:extLst>
              <a:ext uri="{FF2B5EF4-FFF2-40B4-BE49-F238E27FC236}">
                <a16:creationId xmlns:a16="http://schemas.microsoft.com/office/drawing/2014/main" id="{D8AE3D00-1E9E-8C40-9CCC-42EFEDE1C68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517717" y="1216141"/>
            <a:ext cx="1210740" cy="121074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1BD62E17-E89B-974E-B45B-6B7FC10F738D}"/>
              </a:ext>
            </a:extLst>
          </p:cNvPr>
          <p:cNvSpPr txBox="1"/>
          <p:nvPr/>
        </p:nvSpPr>
        <p:spPr>
          <a:xfrm>
            <a:off x="1558733" y="2191760"/>
            <a:ext cx="112870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Browser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B2A401EC-0445-2B42-B0E1-26B1770336F8}"/>
              </a:ext>
            </a:extLst>
          </p:cNvPr>
          <p:cNvSpPr/>
          <p:nvPr/>
        </p:nvSpPr>
        <p:spPr>
          <a:xfrm>
            <a:off x="171134" y="935421"/>
            <a:ext cx="3885809" cy="6635519"/>
          </a:xfrm>
          <a:prstGeom prst="roundRect">
            <a:avLst>
              <a:gd name="adj" fmla="val 8110"/>
            </a:avLst>
          </a:prstGeom>
          <a:noFill/>
          <a:ln w="508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755F4450-DE37-6B4C-BABD-09A12B0908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05744" y="3992233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1216A431-82A3-7E4E-A886-DB02EEE0B0FC}"/>
              </a:ext>
            </a:extLst>
          </p:cNvPr>
          <p:cNvSpPr txBox="1"/>
          <p:nvPr/>
        </p:nvSpPr>
        <p:spPr>
          <a:xfrm>
            <a:off x="1082975" y="979359"/>
            <a:ext cx="193623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Authentication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28663BF-D21B-094D-81FB-6A2BBDC39050}"/>
              </a:ext>
            </a:extLst>
          </p:cNvPr>
          <p:cNvSpPr txBox="1"/>
          <p:nvPr/>
        </p:nvSpPr>
        <p:spPr>
          <a:xfrm>
            <a:off x="11641208" y="5618763"/>
            <a:ext cx="184524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K8S API Server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090B773A-F21F-7747-972C-0F874C1F9153}"/>
              </a:ext>
            </a:extLst>
          </p:cNvPr>
          <p:cNvSpPr/>
          <p:nvPr/>
        </p:nvSpPr>
        <p:spPr>
          <a:xfrm>
            <a:off x="11047820" y="935421"/>
            <a:ext cx="2941449" cy="6557795"/>
          </a:xfrm>
          <a:prstGeom prst="roundRect">
            <a:avLst>
              <a:gd name="adj" fmla="val 5397"/>
            </a:avLst>
          </a:prstGeom>
          <a:noFill/>
          <a:ln w="508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2B94E665-579F-0A4D-B17C-846A918A258E}"/>
              </a:ext>
            </a:extLst>
          </p:cNvPr>
          <p:cNvSpPr/>
          <p:nvPr/>
        </p:nvSpPr>
        <p:spPr>
          <a:xfrm>
            <a:off x="5362792" y="963923"/>
            <a:ext cx="4096518" cy="6557795"/>
          </a:xfrm>
          <a:prstGeom prst="roundRect">
            <a:avLst>
              <a:gd name="adj" fmla="val 5397"/>
            </a:avLst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31E8453-FDA7-C74A-A045-59C9C42C7B52}"/>
              </a:ext>
            </a:extLst>
          </p:cNvPr>
          <p:cNvSpPr txBox="1"/>
          <p:nvPr/>
        </p:nvSpPr>
        <p:spPr>
          <a:xfrm>
            <a:off x="6583397" y="989339"/>
            <a:ext cx="174002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Your Desktop</a:t>
            </a:r>
          </a:p>
        </p:txBody>
      </p:sp>
      <p:cxnSp>
        <p:nvCxnSpPr>
          <p:cNvPr id="46" name="Elbow Connector 45">
            <a:extLst>
              <a:ext uri="{FF2B5EF4-FFF2-40B4-BE49-F238E27FC236}">
                <a16:creationId xmlns:a16="http://schemas.microsoft.com/office/drawing/2014/main" id="{441E5D75-BCE6-0E44-A32B-7610F0365072}"/>
              </a:ext>
            </a:extLst>
          </p:cNvPr>
          <p:cNvCxnSpPr>
            <a:cxnSpLocks/>
            <a:stCxn id="7" idx="2"/>
            <a:endCxn id="21" idx="3"/>
          </p:cNvCxnSpPr>
          <p:nvPr/>
        </p:nvCxnSpPr>
        <p:spPr>
          <a:xfrm rot="5400000" flipH="1">
            <a:off x="3778498" y="771470"/>
            <a:ext cx="2550603" cy="4650686"/>
          </a:xfrm>
          <a:prstGeom prst="bentConnector4">
            <a:avLst>
              <a:gd name="adj1" fmla="val -8963"/>
              <a:gd name="adj2" fmla="val 69426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FE62D658-B05B-3E40-84D6-99EA68AE716C}"/>
              </a:ext>
            </a:extLst>
          </p:cNvPr>
          <p:cNvSpPr/>
          <p:nvPr/>
        </p:nvSpPr>
        <p:spPr>
          <a:xfrm>
            <a:off x="5584011" y="5472926"/>
            <a:ext cx="3613797" cy="69362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Credentials Cached</a:t>
            </a:r>
          </a:p>
        </p:txBody>
      </p:sp>
      <p:cxnSp>
        <p:nvCxnSpPr>
          <p:cNvPr id="50" name="Elbow Connector 49">
            <a:extLst>
              <a:ext uri="{FF2B5EF4-FFF2-40B4-BE49-F238E27FC236}">
                <a16:creationId xmlns:a16="http://schemas.microsoft.com/office/drawing/2014/main" id="{A6C61F01-34E5-264A-BF5F-0D78E28BB86E}"/>
              </a:ext>
            </a:extLst>
          </p:cNvPr>
          <p:cNvCxnSpPr>
            <a:cxnSpLocks/>
            <a:stCxn id="19" idx="3"/>
            <a:endCxn id="49" idx="1"/>
          </p:cNvCxnSpPr>
          <p:nvPr/>
        </p:nvCxnSpPr>
        <p:spPr>
          <a:xfrm>
            <a:off x="2751764" y="5118163"/>
            <a:ext cx="2832247" cy="701576"/>
          </a:xfrm>
          <a:prstGeom prst="bentConnector3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Elbow Connector 54">
            <a:extLst>
              <a:ext uri="{FF2B5EF4-FFF2-40B4-BE49-F238E27FC236}">
                <a16:creationId xmlns:a16="http://schemas.microsoft.com/office/drawing/2014/main" id="{A1C10093-16FF-CF42-AC19-383362493EDE}"/>
              </a:ext>
            </a:extLst>
          </p:cNvPr>
          <p:cNvCxnSpPr>
            <a:stCxn id="7" idx="3"/>
            <a:endCxn id="4098" idx="1"/>
          </p:cNvCxnSpPr>
          <p:nvPr/>
        </p:nvCxnSpPr>
        <p:spPr>
          <a:xfrm>
            <a:off x="9186041" y="4025302"/>
            <a:ext cx="2519703" cy="779731"/>
          </a:xfrm>
          <a:prstGeom prst="bentConnector3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55">
            <a:extLst>
              <a:ext uri="{FF2B5EF4-FFF2-40B4-BE49-F238E27FC236}">
                <a16:creationId xmlns:a16="http://schemas.microsoft.com/office/drawing/2014/main" id="{803622EB-CF83-6346-A27B-10C28D01A34C}"/>
              </a:ext>
            </a:extLst>
          </p:cNvPr>
          <p:cNvSpPr/>
          <p:nvPr/>
        </p:nvSpPr>
        <p:spPr>
          <a:xfrm>
            <a:off x="7453411" y="2994579"/>
            <a:ext cx="493561" cy="430886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B6E46BB9-ABF1-F84A-8F6E-A6C172E7CC66}"/>
              </a:ext>
            </a:extLst>
          </p:cNvPr>
          <p:cNvSpPr/>
          <p:nvPr/>
        </p:nvSpPr>
        <p:spPr>
          <a:xfrm>
            <a:off x="4187597" y="1968629"/>
            <a:ext cx="493561" cy="430886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032986CC-A1E7-8C4D-8060-63A6ABE5DB14}"/>
              </a:ext>
            </a:extLst>
          </p:cNvPr>
          <p:cNvSpPr/>
          <p:nvPr/>
        </p:nvSpPr>
        <p:spPr>
          <a:xfrm>
            <a:off x="4445807" y="5346816"/>
            <a:ext cx="493561" cy="430886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3B3057A7-ADD3-084D-BA42-C2AFF5EF4613}"/>
              </a:ext>
            </a:extLst>
          </p:cNvPr>
          <p:cNvSpPr/>
          <p:nvPr/>
        </p:nvSpPr>
        <p:spPr>
          <a:xfrm>
            <a:off x="10499378" y="4333528"/>
            <a:ext cx="493561" cy="430886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994522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9" grpId="0"/>
      <p:bldP spid="23" grpId="0"/>
      <p:bldP spid="18" grpId="0"/>
      <p:bldP spid="11" grpId="0"/>
      <p:bldP spid="27" grpId="0"/>
      <p:bldP spid="28" grpId="0" animBg="1"/>
      <p:bldP spid="30" grpId="0"/>
      <p:bldP spid="31" grpId="0"/>
      <p:bldP spid="32" grpId="0" animBg="1"/>
      <p:bldP spid="42" grpId="0" animBg="1"/>
      <p:bldP spid="44" grpId="0"/>
      <p:bldP spid="49" grpId="0" animBg="1"/>
      <p:bldP spid="56" grpId="0" animBg="1"/>
      <p:bldP spid="58" grpId="0" animBg="1"/>
      <p:bldP spid="60" grpId="0" animBg="1"/>
      <p:bldP spid="61" grpId="0" animBg="1"/>
    </p:bld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5157" y="2177906"/>
            <a:ext cx="3675198" cy="35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87850" y="2511934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70C0"/>
                </a:solidFill>
              </a:rPr>
              <a:t>Kubernetes RBAC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B050"/>
                </a:solidFill>
              </a:rPr>
              <a:t>Azure Active Directory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205A956-1A7D-F547-826E-6857A23251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045" y="2351880"/>
            <a:ext cx="3368459" cy="3368459"/>
          </a:xfrm>
          <a:prstGeom prst="rect">
            <a:avLst/>
          </a:prstGeom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3141BB65-3434-9D43-BC2B-DBE4903327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6286" y="143720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>
            <a:extLst>
              <a:ext uri="{FF2B5EF4-FFF2-40B4-BE49-F238E27FC236}">
                <a16:creationId xmlns:a16="http://schemas.microsoft.com/office/drawing/2014/main" id="{AD05C445-1837-6B4D-B436-0EDA9CD94A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8478" y="94324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FE5976D-396A-1040-BC07-4CF723153495}"/>
              </a:ext>
            </a:extLst>
          </p:cNvPr>
          <p:cNvSpPr txBox="1"/>
          <p:nvPr/>
        </p:nvSpPr>
        <p:spPr>
          <a:xfrm>
            <a:off x="1650021" y="1799169"/>
            <a:ext cx="68704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F4E46A3-C60A-6345-9A75-C18B447CA245}"/>
              </a:ext>
            </a:extLst>
          </p:cNvPr>
          <p:cNvSpPr txBox="1"/>
          <p:nvPr/>
        </p:nvSpPr>
        <p:spPr>
          <a:xfrm>
            <a:off x="4658478" y="1799169"/>
            <a:ext cx="160877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Role Binding</a:t>
            </a:r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AF5BDAD8-5033-084B-8D2D-9BE3B79D41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0670" y="94324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>
            <a:extLst>
              <a:ext uri="{FF2B5EF4-FFF2-40B4-BE49-F238E27FC236}">
                <a16:creationId xmlns:a16="http://schemas.microsoft.com/office/drawing/2014/main" id="{6370E876-C592-BF46-B22B-AD73D8D848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02862" y="112284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99B558B-C7C5-F54C-A6D6-2C669C33A5E7}"/>
              </a:ext>
            </a:extLst>
          </p:cNvPr>
          <p:cNvSpPr txBox="1"/>
          <p:nvPr/>
        </p:nvSpPr>
        <p:spPr>
          <a:xfrm>
            <a:off x="8154948" y="1799168"/>
            <a:ext cx="155132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Cluster Role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05A39F2-9183-F04B-874A-6731CB9B15CF}"/>
              </a:ext>
            </a:extLst>
          </p:cNvPr>
          <p:cNvSpPr txBox="1"/>
          <p:nvPr/>
        </p:nvSpPr>
        <p:spPr>
          <a:xfrm>
            <a:off x="11240856" y="1769320"/>
            <a:ext cx="247304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Cluster Role Binding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E433E9C8-9199-AA4C-A9A6-DCE4661A902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37527" y="5807107"/>
            <a:ext cx="1233493" cy="1233493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7D04FF5C-6D1A-854C-925E-6D52DCFDC23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614008" y="5896306"/>
            <a:ext cx="1138384" cy="1138384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6D3D0DEC-70B3-8447-80C3-A39F60A54AC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922249" y="5936114"/>
            <a:ext cx="1110261" cy="111026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2483D91-CA78-0B48-BC11-51A452D5DC3E}"/>
              </a:ext>
            </a:extLst>
          </p:cNvPr>
          <p:cNvSpPr txBox="1"/>
          <p:nvPr/>
        </p:nvSpPr>
        <p:spPr>
          <a:xfrm>
            <a:off x="747362" y="7034690"/>
            <a:ext cx="201382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Active Directory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E84EABB-4F06-9B49-8A72-6A98E67AF802}"/>
              </a:ext>
            </a:extLst>
          </p:cNvPr>
          <p:cNvSpPr txBox="1"/>
          <p:nvPr/>
        </p:nvSpPr>
        <p:spPr>
          <a:xfrm>
            <a:off x="6478263" y="7034689"/>
            <a:ext cx="14098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 Groups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7560FEC-E2DF-7D49-8558-84E9EB4F5DB2}"/>
              </a:ext>
            </a:extLst>
          </p:cNvPr>
          <p:cNvSpPr txBox="1"/>
          <p:nvPr/>
        </p:nvSpPr>
        <p:spPr>
          <a:xfrm>
            <a:off x="11922249" y="7044901"/>
            <a:ext cx="122180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 Users</a:t>
            </a:r>
          </a:p>
        </p:txBody>
      </p:sp>
    </p:spTree>
    <p:extLst>
      <p:ext uri="{BB962C8B-B14F-4D97-AF65-F5344CB8AC3E}">
        <p14:creationId xmlns:p14="http://schemas.microsoft.com/office/powerpoint/2010/main" val="493271361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E2C1A58-8995-2A48-921D-6BFFDFF8791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3E01902-2BC3-4B49-BAB6-25CD5EB9A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43591"/>
            <a:ext cx="12618720" cy="1188851"/>
          </a:xfrm>
        </p:spPr>
        <p:txBody>
          <a:bodyPr/>
          <a:lstStyle/>
          <a:p>
            <a:r>
              <a:rPr lang="en-US" dirty="0"/>
              <a:t>Kubernetes RBAC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CC4859E-311B-6448-99EE-0A412C49C826}"/>
              </a:ext>
            </a:extLst>
          </p:cNvPr>
          <p:cNvSpPr/>
          <p:nvPr/>
        </p:nvSpPr>
        <p:spPr>
          <a:xfrm>
            <a:off x="756743" y="2056054"/>
            <a:ext cx="3888827" cy="62011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Subjects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EF4C2E2-6A29-A140-9270-3F6956463935}"/>
              </a:ext>
            </a:extLst>
          </p:cNvPr>
          <p:cNvSpPr/>
          <p:nvPr/>
        </p:nvSpPr>
        <p:spPr>
          <a:xfrm>
            <a:off x="5449613" y="2056053"/>
            <a:ext cx="1728954" cy="620111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API Groups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5D900E4-90F6-3D41-96AD-B1905E754D21}"/>
              </a:ext>
            </a:extLst>
          </p:cNvPr>
          <p:cNvSpPr/>
          <p:nvPr/>
        </p:nvSpPr>
        <p:spPr>
          <a:xfrm>
            <a:off x="10142481" y="2056053"/>
            <a:ext cx="3888827" cy="620111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Verbs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86C269A-C475-5A4C-A75F-B7282FE0E817}"/>
              </a:ext>
            </a:extLst>
          </p:cNvPr>
          <p:cNvSpPr/>
          <p:nvPr/>
        </p:nvSpPr>
        <p:spPr>
          <a:xfrm>
            <a:off x="756745" y="2911158"/>
            <a:ext cx="3888827" cy="62011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Users or processes that need access to the Kubernetes API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B8C6E8B-3A72-2745-9422-9F271FEBFBC3}"/>
              </a:ext>
            </a:extLst>
          </p:cNvPr>
          <p:cNvSpPr/>
          <p:nvPr/>
        </p:nvSpPr>
        <p:spPr>
          <a:xfrm>
            <a:off x="5449614" y="2921669"/>
            <a:ext cx="3888827" cy="620111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The k8s API objects that we grant access to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7C5E08A-3739-CE48-8F0D-D0A4B74E0962}"/>
              </a:ext>
            </a:extLst>
          </p:cNvPr>
          <p:cNvSpPr/>
          <p:nvPr/>
        </p:nvSpPr>
        <p:spPr>
          <a:xfrm>
            <a:off x="10142482" y="2921669"/>
            <a:ext cx="3888827" cy="62011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List of actions that can be taken on a resource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0FB4304-1F1E-3248-ADE4-1AB1A7EC1208}"/>
              </a:ext>
            </a:extLst>
          </p:cNvPr>
          <p:cNvSpPr/>
          <p:nvPr/>
        </p:nvSpPr>
        <p:spPr>
          <a:xfrm>
            <a:off x="756742" y="3851129"/>
            <a:ext cx="2853561" cy="43815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Kind: Group, User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0EEBEAE-AB97-134A-8B15-2F095DE5780D}"/>
              </a:ext>
            </a:extLst>
          </p:cNvPr>
          <p:cNvSpPr/>
          <p:nvPr/>
        </p:nvSpPr>
        <p:spPr>
          <a:xfrm>
            <a:off x="756742" y="4503075"/>
            <a:ext cx="2853561" cy="43815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Kind: Service Account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87E340D-E971-014E-86EA-00F0D0472243}"/>
              </a:ext>
            </a:extLst>
          </p:cNvPr>
          <p:cNvSpPr/>
          <p:nvPr/>
        </p:nvSpPr>
        <p:spPr>
          <a:xfrm>
            <a:off x="5449611" y="3851129"/>
            <a:ext cx="1728955" cy="43815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core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8050C18-2239-9F44-B13D-C02EC1E8DE2D}"/>
              </a:ext>
            </a:extLst>
          </p:cNvPr>
          <p:cNvSpPr/>
          <p:nvPr/>
        </p:nvSpPr>
        <p:spPr>
          <a:xfrm>
            <a:off x="5449611" y="4503074"/>
            <a:ext cx="1728955" cy="43815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extensions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8A7E4B4-6823-EF47-A4AA-45B3B27A5CCC}"/>
              </a:ext>
            </a:extLst>
          </p:cNvPr>
          <p:cNvSpPr/>
          <p:nvPr/>
        </p:nvSpPr>
        <p:spPr>
          <a:xfrm>
            <a:off x="5449611" y="5121472"/>
            <a:ext cx="1728955" cy="43815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apps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7C1427A-5AA0-B44E-8B80-AF925FA6EE10}"/>
              </a:ext>
            </a:extLst>
          </p:cNvPr>
          <p:cNvSpPr/>
          <p:nvPr/>
        </p:nvSpPr>
        <p:spPr>
          <a:xfrm>
            <a:off x="5449611" y="5739870"/>
            <a:ext cx="1728955" cy="43815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batch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C611016-96DD-8A41-A703-98546C021001}"/>
              </a:ext>
            </a:extLst>
          </p:cNvPr>
          <p:cNvSpPr/>
          <p:nvPr/>
        </p:nvSpPr>
        <p:spPr>
          <a:xfrm>
            <a:off x="10142481" y="3787285"/>
            <a:ext cx="1807782" cy="43815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Create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01E3A85-88AE-4D45-BD09-9D2F33430BBE}"/>
              </a:ext>
            </a:extLst>
          </p:cNvPr>
          <p:cNvSpPr/>
          <p:nvPr/>
        </p:nvSpPr>
        <p:spPr>
          <a:xfrm>
            <a:off x="10142481" y="4439230"/>
            <a:ext cx="1807782" cy="43815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List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4723C78-E2D2-EB40-AEF1-1493AFA84771}"/>
              </a:ext>
            </a:extLst>
          </p:cNvPr>
          <p:cNvSpPr/>
          <p:nvPr/>
        </p:nvSpPr>
        <p:spPr>
          <a:xfrm>
            <a:off x="10142481" y="5057628"/>
            <a:ext cx="1807782" cy="43815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Watch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D13383C-45CC-9640-9AE5-82CDA6A2E28F}"/>
              </a:ext>
            </a:extLst>
          </p:cNvPr>
          <p:cNvSpPr/>
          <p:nvPr/>
        </p:nvSpPr>
        <p:spPr>
          <a:xfrm>
            <a:off x="10142481" y="5676026"/>
            <a:ext cx="1807782" cy="43815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Delete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4223633-0136-884C-8014-53567941CB53}"/>
              </a:ext>
            </a:extLst>
          </p:cNvPr>
          <p:cNvSpPr/>
          <p:nvPr/>
        </p:nvSpPr>
        <p:spPr>
          <a:xfrm>
            <a:off x="12223526" y="3787285"/>
            <a:ext cx="1807782" cy="43815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Patch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02E4ADC-09B9-2340-A62B-EAF3EEAB055A}"/>
              </a:ext>
            </a:extLst>
          </p:cNvPr>
          <p:cNvSpPr/>
          <p:nvPr/>
        </p:nvSpPr>
        <p:spPr>
          <a:xfrm>
            <a:off x="12223526" y="4439230"/>
            <a:ext cx="1807782" cy="43815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get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060E3B2-36F9-AE48-A1C6-40B664F4F8D8}"/>
              </a:ext>
            </a:extLst>
          </p:cNvPr>
          <p:cNvSpPr/>
          <p:nvPr/>
        </p:nvSpPr>
        <p:spPr>
          <a:xfrm>
            <a:off x="12223526" y="5057628"/>
            <a:ext cx="1807782" cy="43815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Replace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E6B7539-4F62-7742-ACA0-4C8FE929699B}"/>
              </a:ext>
            </a:extLst>
          </p:cNvPr>
          <p:cNvSpPr/>
          <p:nvPr/>
        </p:nvSpPr>
        <p:spPr>
          <a:xfrm>
            <a:off x="12223526" y="5676026"/>
            <a:ext cx="1807782" cy="43815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Read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308042B-CE36-6544-8EF0-1FF269D39D6B}"/>
              </a:ext>
            </a:extLst>
          </p:cNvPr>
          <p:cNvSpPr/>
          <p:nvPr/>
        </p:nvSpPr>
        <p:spPr>
          <a:xfrm>
            <a:off x="756742" y="1045260"/>
            <a:ext cx="13274566" cy="688443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Kubernetes RBAC - Fundamentals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192F26E-80D7-5C43-959B-391C9D87BC59}"/>
              </a:ext>
            </a:extLst>
          </p:cNvPr>
          <p:cNvSpPr/>
          <p:nvPr/>
        </p:nvSpPr>
        <p:spPr>
          <a:xfrm>
            <a:off x="7609484" y="3851129"/>
            <a:ext cx="1728955" cy="43815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Pods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1CA4E01-6B5F-9940-8E37-58CC1C3234B6}"/>
              </a:ext>
            </a:extLst>
          </p:cNvPr>
          <p:cNvSpPr/>
          <p:nvPr/>
        </p:nvSpPr>
        <p:spPr>
          <a:xfrm>
            <a:off x="7609484" y="4503074"/>
            <a:ext cx="1728955" cy="43815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Deployments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1272820-11D8-F440-96B2-C231DF69616B}"/>
              </a:ext>
            </a:extLst>
          </p:cNvPr>
          <p:cNvSpPr/>
          <p:nvPr/>
        </p:nvSpPr>
        <p:spPr>
          <a:xfrm>
            <a:off x="7609484" y="5121472"/>
            <a:ext cx="1728955" cy="43815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Services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CF81918-BA99-6C46-B1F8-3D59CFAE4CA2}"/>
              </a:ext>
            </a:extLst>
          </p:cNvPr>
          <p:cNvSpPr/>
          <p:nvPr/>
        </p:nvSpPr>
        <p:spPr>
          <a:xfrm>
            <a:off x="7609484" y="5739870"/>
            <a:ext cx="1728955" cy="43815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/>
              <a:t>StatefulSets</a:t>
            </a:r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292FEDC-1D34-6549-A12F-866A149BFA5D}"/>
              </a:ext>
            </a:extLst>
          </p:cNvPr>
          <p:cNvSpPr/>
          <p:nvPr/>
        </p:nvSpPr>
        <p:spPr>
          <a:xfrm>
            <a:off x="7609485" y="2055441"/>
            <a:ext cx="1728954" cy="620111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Resources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4C9A808-2578-E94A-8A9E-BB54EF4E6879}"/>
              </a:ext>
            </a:extLst>
          </p:cNvPr>
          <p:cNvSpPr/>
          <p:nvPr/>
        </p:nvSpPr>
        <p:spPr>
          <a:xfrm>
            <a:off x="756742" y="6885490"/>
            <a:ext cx="13274566" cy="42726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Reference: https://</a:t>
            </a:r>
            <a:r>
              <a:rPr lang="en-US" dirty="0" err="1"/>
              <a:t>kubernetes.io</a:t>
            </a:r>
            <a:r>
              <a:rPr lang="en-US" dirty="0"/>
              <a:t>/docs/reference/generated/</a:t>
            </a:r>
            <a:r>
              <a:rPr lang="en-US" dirty="0" err="1"/>
              <a:t>kubernetes-api</a:t>
            </a:r>
            <a:r>
              <a:rPr lang="en-US" dirty="0"/>
              <a:t>/v1.19</a:t>
            </a:r>
          </a:p>
        </p:txBody>
      </p:sp>
    </p:spTree>
    <p:extLst>
      <p:ext uri="{BB962C8B-B14F-4D97-AF65-F5344CB8AC3E}">
        <p14:creationId xmlns:p14="http://schemas.microsoft.com/office/powerpoint/2010/main" val="4259627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8819D0E-61B2-4717-949A-53CE5D35827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</a:t>
            </a:r>
            <a:r>
              <a:rPr lang="en-US" dirty="0" err="1"/>
              <a:t>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8840114-9439-4B2E-A512-1F12425EB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407" y="-145598"/>
            <a:ext cx="12618720" cy="1188851"/>
          </a:xfrm>
        </p:spPr>
        <p:txBody>
          <a:bodyPr/>
          <a:lstStyle/>
          <a:p>
            <a:r>
              <a:rPr lang="en-IN" dirty="0"/>
              <a:t>Kubernetes Architecture - </a:t>
            </a:r>
            <a:r>
              <a:rPr lang="en-IN" dirty="0">
                <a:solidFill>
                  <a:srgbClr val="00B050"/>
                </a:solidFill>
              </a:rPr>
              <a:t>Master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19EBDD3-C074-4FD1-90DE-DBEA7232FDD0}"/>
              </a:ext>
            </a:extLst>
          </p:cNvPr>
          <p:cNvSpPr/>
          <p:nvPr/>
        </p:nvSpPr>
        <p:spPr>
          <a:xfrm>
            <a:off x="297349" y="1369113"/>
            <a:ext cx="4761187" cy="5747543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A4B9D87-4A32-4603-9B2B-8992F516F95E}"/>
              </a:ext>
            </a:extLst>
          </p:cNvPr>
          <p:cNvSpPr/>
          <p:nvPr/>
        </p:nvSpPr>
        <p:spPr>
          <a:xfrm>
            <a:off x="613457" y="2086070"/>
            <a:ext cx="1469985" cy="104172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</a:t>
            </a:r>
            <a:r>
              <a:rPr lang="en-IN" sz="1800" dirty="0"/>
              <a:t> Controller Manager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DD2489E-5A2A-4FBF-9F64-78611E804517}"/>
              </a:ext>
            </a:extLst>
          </p:cNvPr>
          <p:cNvSpPr/>
          <p:nvPr/>
        </p:nvSpPr>
        <p:spPr>
          <a:xfrm>
            <a:off x="3313751" y="2089942"/>
            <a:ext cx="1469985" cy="1041721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Cloud Controller Manager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113BCF-03A4-4A84-9818-3EBEDCF464AC}"/>
              </a:ext>
            </a:extLst>
          </p:cNvPr>
          <p:cNvSpPr/>
          <p:nvPr/>
        </p:nvSpPr>
        <p:spPr>
          <a:xfrm>
            <a:off x="613457" y="3740392"/>
            <a:ext cx="4170279" cy="58477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kube-apiserver</a:t>
            </a:r>
            <a:endParaRPr lang="en-IN" sz="18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D226CD4-907D-4280-AA42-EB153B5FFC39}"/>
              </a:ext>
            </a:extLst>
          </p:cNvPr>
          <p:cNvSpPr/>
          <p:nvPr/>
        </p:nvSpPr>
        <p:spPr>
          <a:xfrm>
            <a:off x="3328434" y="5028792"/>
            <a:ext cx="1469985" cy="104172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</a:t>
            </a:r>
            <a:r>
              <a:rPr lang="en-IN" sz="1800" dirty="0"/>
              <a:t>-scheduler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9629FC-2B11-45FC-A29A-4200DD758267}"/>
              </a:ext>
            </a:extLst>
          </p:cNvPr>
          <p:cNvSpPr/>
          <p:nvPr/>
        </p:nvSpPr>
        <p:spPr>
          <a:xfrm>
            <a:off x="628139" y="5028792"/>
            <a:ext cx="1469985" cy="104172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etcd</a:t>
            </a:r>
            <a:endParaRPr lang="en-IN" sz="18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C4D42D6-E191-4E9A-8951-F30AFFC6FC23}"/>
              </a:ext>
            </a:extLst>
          </p:cNvPr>
          <p:cNvSpPr/>
          <p:nvPr/>
        </p:nvSpPr>
        <p:spPr>
          <a:xfrm>
            <a:off x="514322" y="6452547"/>
            <a:ext cx="4420595" cy="39352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Container Runtime (Docker)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0DEE5A2-B43E-4F4B-8DB4-AEE0FC54A5F6}"/>
              </a:ext>
            </a:extLst>
          </p:cNvPr>
          <p:cNvSpPr txBox="1"/>
          <p:nvPr/>
        </p:nvSpPr>
        <p:spPr>
          <a:xfrm>
            <a:off x="2083442" y="1369113"/>
            <a:ext cx="14612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>
                <a:solidFill>
                  <a:srgbClr val="0070C0"/>
                </a:solidFill>
              </a:rPr>
              <a:t>Master 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C62D69E-22E7-423F-B81E-31C29DDEE0C5}"/>
              </a:ext>
            </a:extLst>
          </p:cNvPr>
          <p:cNvSpPr/>
          <p:nvPr/>
        </p:nvSpPr>
        <p:spPr>
          <a:xfrm>
            <a:off x="3177551" y="1977482"/>
            <a:ext cx="1713620" cy="1273215"/>
          </a:xfrm>
          <a:prstGeom prst="rect">
            <a:avLst/>
          </a:prstGeom>
          <a:noFill/>
          <a:ln w="317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DB7ABAC-3B9D-4C8B-8D8F-BAD420920277}"/>
              </a:ext>
            </a:extLst>
          </p:cNvPr>
          <p:cNvSpPr/>
          <p:nvPr/>
        </p:nvSpPr>
        <p:spPr>
          <a:xfrm>
            <a:off x="499640" y="1967851"/>
            <a:ext cx="1713620" cy="1273215"/>
          </a:xfrm>
          <a:prstGeom prst="rect">
            <a:avLst/>
          </a:prstGeom>
          <a:noFill/>
          <a:ln w="317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390C2FE-1053-4A1B-A56F-DF605F5B1E33}"/>
              </a:ext>
            </a:extLst>
          </p:cNvPr>
          <p:cNvSpPr/>
          <p:nvPr/>
        </p:nvSpPr>
        <p:spPr>
          <a:xfrm>
            <a:off x="511496" y="3589230"/>
            <a:ext cx="4368099" cy="894949"/>
          </a:xfrm>
          <a:prstGeom prst="rect">
            <a:avLst/>
          </a:prstGeom>
          <a:noFill/>
          <a:ln w="317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AD6185F-F358-4C5D-B77D-3D8A625E0F76}"/>
              </a:ext>
            </a:extLst>
          </p:cNvPr>
          <p:cNvSpPr/>
          <p:nvPr/>
        </p:nvSpPr>
        <p:spPr>
          <a:xfrm>
            <a:off x="514322" y="4908748"/>
            <a:ext cx="1713620" cy="1273215"/>
          </a:xfrm>
          <a:prstGeom prst="rect">
            <a:avLst/>
          </a:prstGeom>
          <a:noFill/>
          <a:ln w="317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D733293-C1C6-4E0B-AB61-6DE8894C4EC8}"/>
              </a:ext>
            </a:extLst>
          </p:cNvPr>
          <p:cNvSpPr/>
          <p:nvPr/>
        </p:nvSpPr>
        <p:spPr>
          <a:xfrm>
            <a:off x="3206615" y="4908748"/>
            <a:ext cx="1713620" cy="1273215"/>
          </a:xfrm>
          <a:prstGeom prst="rect">
            <a:avLst/>
          </a:prstGeom>
          <a:noFill/>
          <a:ln w="317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0" name="Content Placeholder 2">
            <a:extLst>
              <a:ext uri="{FF2B5EF4-FFF2-40B4-BE49-F238E27FC236}">
                <a16:creationId xmlns:a16="http://schemas.microsoft.com/office/drawing/2014/main" id="{9B34FA18-BECA-4707-891C-9C1672B52B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6952" y="1369113"/>
            <a:ext cx="8207608" cy="6043242"/>
          </a:xfrm>
        </p:spPr>
        <p:txBody>
          <a:bodyPr>
            <a:normAutofit lnSpcReduction="10000"/>
          </a:bodyPr>
          <a:lstStyle/>
          <a:p>
            <a:r>
              <a:rPr lang="en-IN" dirty="0">
                <a:solidFill>
                  <a:schemeClr val="accent6">
                    <a:lumMod val="75000"/>
                  </a:schemeClr>
                </a:solidFill>
              </a:rPr>
              <a:t>cloud-controller-manager</a:t>
            </a:r>
          </a:p>
          <a:p>
            <a:pPr lvl="1"/>
            <a:r>
              <a:rPr lang="en-US" dirty="0"/>
              <a:t>A Kubernetes control plane component that embeds </a:t>
            </a:r>
            <a:r>
              <a:rPr lang="en-US" dirty="0">
                <a:solidFill>
                  <a:srgbClr val="0070C0"/>
                </a:solidFill>
              </a:rPr>
              <a:t>cloud-specific control logic</a:t>
            </a:r>
            <a:r>
              <a:rPr lang="en-US" dirty="0"/>
              <a:t>. </a:t>
            </a:r>
          </a:p>
          <a:p>
            <a:pPr lvl="1"/>
            <a:r>
              <a:rPr lang="en-US" dirty="0"/>
              <a:t>It only runs controllers that are </a:t>
            </a:r>
            <a:r>
              <a:rPr lang="en-US" dirty="0">
                <a:solidFill>
                  <a:srgbClr val="0070C0"/>
                </a:solidFill>
              </a:rPr>
              <a:t>specific</a:t>
            </a:r>
            <a:r>
              <a:rPr lang="en-US" dirty="0"/>
              <a:t> to your cloud provider. 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On-Premise</a:t>
            </a:r>
            <a:r>
              <a:rPr lang="en-US" dirty="0"/>
              <a:t> Kubernetes clusters will not have this component. </a:t>
            </a:r>
          </a:p>
          <a:p>
            <a:pPr lvl="1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Node controller: </a:t>
            </a:r>
            <a:r>
              <a:rPr lang="en-US" dirty="0"/>
              <a:t>For </a:t>
            </a:r>
            <a:r>
              <a:rPr lang="en-US" dirty="0">
                <a:solidFill>
                  <a:srgbClr val="0070C0"/>
                </a:solidFill>
              </a:rPr>
              <a:t>checking</a:t>
            </a:r>
            <a:r>
              <a:rPr lang="en-US" dirty="0"/>
              <a:t> the cloud provider to determine if a node has been deleted in the cloud after it stops responding</a:t>
            </a:r>
          </a:p>
          <a:p>
            <a:pPr lvl="1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Route controller: </a:t>
            </a:r>
            <a:r>
              <a:rPr lang="en-US" dirty="0"/>
              <a:t>For setting up </a:t>
            </a:r>
            <a:r>
              <a:rPr lang="en-US" dirty="0">
                <a:solidFill>
                  <a:srgbClr val="0070C0"/>
                </a:solidFill>
              </a:rPr>
              <a:t>routes</a:t>
            </a:r>
            <a:r>
              <a:rPr lang="en-US" dirty="0"/>
              <a:t> in the underlying cloud infrastructure</a:t>
            </a:r>
          </a:p>
          <a:p>
            <a:pPr lvl="1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Service controller: </a:t>
            </a:r>
            <a:r>
              <a:rPr lang="en-US" dirty="0"/>
              <a:t>For creating, updating and deleting cloud provider </a:t>
            </a:r>
            <a:r>
              <a:rPr lang="en-US" dirty="0">
                <a:solidFill>
                  <a:srgbClr val="0070C0"/>
                </a:solidFill>
              </a:rPr>
              <a:t>load balancer</a:t>
            </a:r>
            <a:endParaRPr lang="en-IN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3590020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7AFA70E-03DF-AD4F-A004-443EF90EC2E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5CDB631-F34C-B14E-B1BB-A63738512C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16375"/>
            <a:ext cx="12618720" cy="1188851"/>
          </a:xfrm>
        </p:spPr>
        <p:txBody>
          <a:bodyPr/>
          <a:lstStyle/>
          <a:p>
            <a:r>
              <a:rPr lang="en-US" dirty="0"/>
              <a:t>Kubernetes RBAC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868EB7B-AE5F-B442-A833-A3E4364F4FFA}"/>
              </a:ext>
            </a:extLst>
          </p:cNvPr>
          <p:cNvSpPr/>
          <p:nvPr/>
        </p:nvSpPr>
        <p:spPr>
          <a:xfrm>
            <a:off x="167639" y="1403130"/>
            <a:ext cx="14295121" cy="5423339"/>
          </a:xfrm>
          <a:prstGeom prst="roundRect">
            <a:avLst>
              <a:gd name="adj" fmla="val 544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E89C818-F06C-704D-9455-81E6B5F9A8C0}"/>
              </a:ext>
            </a:extLst>
          </p:cNvPr>
          <p:cNvSpPr/>
          <p:nvPr/>
        </p:nvSpPr>
        <p:spPr>
          <a:xfrm>
            <a:off x="3444765" y="3909849"/>
            <a:ext cx="5286704" cy="2601309"/>
          </a:xfrm>
          <a:prstGeom prst="roundRect">
            <a:avLst>
              <a:gd name="adj" fmla="val 566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D512A6B-1649-9E45-91B3-4B9F1DD32B5F}"/>
              </a:ext>
            </a:extLst>
          </p:cNvPr>
          <p:cNvSpPr/>
          <p:nvPr/>
        </p:nvSpPr>
        <p:spPr>
          <a:xfrm>
            <a:off x="5284075" y="4976649"/>
            <a:ext cx="3247696" cy="37837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Role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387E468-92B6-8B41-A01C-1B2EF19DBCDF}"/>
              </a:ext>
            </a:extLst>
          </p:cNvPr>
          <p:cNvSpPr/>
          <p:nvPr/>
        </p:nvSpPr>
        <p:spPr>
          <a:xfrm>
            <a:off x="5284075" y="5646683"/>
            <a:ext cx="1471448" cy="63062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Create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(Verb)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62C45DD-2E8D-1B43-B2ED-B12694484E62}"/>
              </a:ext>
            </a:extLst>
          </p:cNvPr>
          <p:cNvSpPr/>
          <p:nvPr/>
        </p:nvSpPr>
        <p:spPr>
          <a:xfrm>
            <a:off x="7060323" y="5644055"/>
            <a:ext cx="1471448" cy="63062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Pod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(Resource)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BF60828-22CC-B143-83EF-4B7B7F27DF3B}"/>
              </a:ext>
            </a:extLst>
          </p:cNvPr>
          <p:cNvSpPr txBox="1"/>
          <p:nvPr/>
        </p:nvSpPr>
        <p:spPr>
          <a:xfrm>
            <a:off x="5050685" y="3920398"/>
            <a:ext cx="21323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Namespace: DEV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E72F020-7855-FC40-BCF8-FC3053F21409}"/>
              </a:ext>
            </a:extLst>
          </p:cNvPr>
          <p:cNvSpPr/>
          <p:nvPr/>
        </p:nvSpPr>
        <p:spPr>
          <a:xfrm>
            <a:off x="3660227" y="4481902"/>
            <a:ext cx="4871544" cy="37837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Role Binding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8DD33CF-1AF0-1B4F-B9BC-9C73B34723D4}"/>
              </a:ext>
            </a:extLst>
          </p:cNvPr>
          <p:cNvSpPr/>
          <p:nvPr/>
        </p:nvSpPr>
        <p:spPr>
          <a:xfrm>
            <a:off x="3660227" y="5646683"/>
            <a:ext cx="1471448" cy="63062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User / Group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(Subject)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3C72CDA-CDED-5E40-9CD0-99F29155B7AC}"/>
              </a:ext>
            </a:extLst>
          </p:cNvPr>
          <p:cNvCxnSpPr>
            <a:cxnSpLocks/>
            <a:endCxn id="9" idx="0"/>
          </p:cNvCxnSpPr>
          <p:nvPr/>
        </p:nvCxnSpPr>
        <p:spPr>
          <a:xfrm>
            <a:off x="7796047" y="5355021"/>
            <a:ext cx="0" cy="28903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5A2AB2B-DE64-F64A-995E-0CE2CFF4037B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6116842" y="3563506"/>
            <a:ext cx="1" cy="35689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DBEBE6C-370B-7A41-8195-07A500E2F752}"/>
              </a:ext>
            </a:extLst>
          </p:cNvPr>
          <p:cNvCxnSpPr>
            <a:cxnSpLocks/>
            <a:endCxn id="12" idx="0"/>
          </p:cNvCxnSpPr>
          <p:nvPr/>
        </p:nvCxnSpPr>
        <p:spPr>
          <a:xfrm flipH="1">
            <a:off x="4395951" y="4860274"/>
            <a:ext cx="1" cy="78640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4E7AE914-93DF-4049-B804-2702F50E5B4C}"/>
              </a:ext>
            </a:extLst>
          </p:cNvPr>
          <p:cNvSpPr/>
          <p:nvPr/>
        </p:nvSpPr>
        <p:spPr>
          <a:xfrm>
            <a:off x="8946931" y="3920398"/>
            <a:ext cx="5286704" cy="2601309"/>
          </a:xfrm>
          <a:prstGeom prst="roundRect">
            <a:avLst>
              <a:gd name="adj" fmla="val 566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B8161E0-32EE-EC47-B662-E2EC61810954}"/>
              </a:ext>
            </a:extLst>
          </p:cNvPr>
          <p:cNvSpPr/>
          <p:nvPr/>
        </p:nvSpPr>
        <p:spPr>
          <a:xfrm>
            <a:off x="10786241" y="4987198"/>
            <a:ext cx="3247696" cy="37837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Role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895CF12-743A-BE43-B3CB-D55D75CF488D}"/>
              </a:ext>
            </a:extLst>
          </p:cNvPr>
          <p:cNvSpPr/>
          <p:nvPr/>
        </p:nvSpPr>
        <p:spPr>
          <a:xfrm>
            <a:off x="10786241" y="5657232"/>
            <a:ext cx="1471448" cy="63062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Create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(Verb)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75B103B-717A-EE49-AF9F-361E15516350}"/>
              </a:ext>
            </a:extLst>
          </p:cNvPr>
          <p:cNvSpPr/>
          <p:nvPr/>
        </p:nvSpPr>
        <p:spPr>
          <a:xfrm>
            <a:off x="12562489" y="5654604"/>
            <a:ext cx="1471448" cy="63062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Pod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(Resource)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BC7A0AF-ADA6-CF43-9805-26EB8B7A465D}"/>
              </a:ext>
            </a:extLst>
          </p:cNvPr>
          <p:cNvSpPr txBox="1"/>
          <p:nvPr/>
        </p:nvSpPr>
        <p:spPr>
          <a:xfrm>
            <a:off x="10552851" y="3930947"/>
            <a:ext cx="20136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Namespace: QA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3AC4F91-B778-9549-AC3C-B7554BD6050E}"/>
              </a:ext>
            </a:extLst>
          </p:cNvPr>
          <p:cNvSpPr/>
          <p:nvPr/>
        </p:nvSpPr>
        <p:spPr>
          <a:xfrm>
            <a:off x="9162393" y="4492451"/>
            <a:ext cx="4871544" cy="37837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Role Binding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5C39289-E847-6846-ADCC-EC11ADD332AD}"/>
              </a:ext>
            </a:extLst>
          </p:cNvPr>
          <p:cNvSpPr/>
          <p:nvPr/>
        </p:nvSpPr>
        <p:spPr>
          <a:xfrm>
            <a:off x="9162393" y="5657232"/>
            <a:ext cx="1471448" cy="63062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User / Group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(Subject)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3FB049B-ECCB-6746-AC9D-D1B2246EFA82}"/>
              </a:ext>
            </a:extLst>
          </p:cNvPr>
          <p:cNvCxnSpPr>
            <a:cxnSpLocks/>
            <a:endCxn id="26" idx="0"/>
          </p:cNvCxnSpPr>
          <p:nvPr/>
        </p:nvCxnSpPr>
        <p:spPr>
          <a:xfrm>
            <a:off x="13298213" y="5365570"/>
            <a:ext cx="0" cy="28903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D143C79-BA64-9C4D-99A6-A76FB75C0031}"/>
              </a:ext>
            </a:extLst>
          </p:cNvPr>
          <p:cNvCxnSpPr>
            <a:cxnSpLocks/>
            <a:endCxn id="25" idx="0"/>
          </p:cNvCxnSpPr>
          <p:nvPr/>
        </p:nvCxnSpPr>
        <p:spPr>
          <a:xfrm flipH="1">
            <a:off x="11521965" y="5365570"/>
            <a:ext cx="1" cy="29166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9AEF572-F8F3-FD46-82DD-3F36387A983D}"/>
              </a:ext>
            </a:extLst>
          </p:cNvPr>
          <p:cNvCxnSpPr>
            <a:cxnSpLocks/>
            <a:endCxn id="29" idx="0"/>
          </p:cNvCxnSpPr>
          <p:nvPr/>
        </p:nvCxnSpPr>
        <p:spPr>
          <a:xfrm flipH="1">
            <a:off x="9898117" y="4870823"/>
            <a:ext cx="1" cy="78640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DDCFE964-BA56-4E4B-AF6E-224AC96CA4E1}"/>
              </a:ext>
            </a:extLst>
          </p:cNvPr>
          <p:cNvSpPr/>
          <p:nvPr/>
        </p:nvSpPr>
        <p:spPr>
          <a:xfrm>
            <a:off x="1865586" y="3187133"/>
            <a:ext cx="12368049" cy="37837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Cluster Role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9C1699F-5992-6B4F-AF20-4865934F7AB9}"/>
              </a:ext>
            </a:extLst>
          </p:cNvPr>
          <p:cNvSpPr/>
          <p:nvPr/>
        </p:nvSpPr>
        <p:spPr>
          <a:xfrm>
            <a:off x="1865586" y="4487158"/>
            <a:ext cx="1471448" cy="63062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Create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(Verb)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622DC82D-7A59-5A4D-9CF2-5C2BEF85D4AE}"/>
              </a:ext>
            </a:extLst>
          </p:cNvPr>
          <p:cNvCxnSpPr>
            <a:cxnSpLocks/>
            <a:endCxn id="34" idx="0"/>
          </p:cNvCxnSpPr>
          <p:nvPr/>
        </p:nvCxnSpPr>
        <p:spPr>
          <a:xfrm>
            <a:off x="2601310" y="3565505"/>
            <a:ext cx="0" cy="92165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E5B10671-16B1-AE4E-9D04-E3318C91C415}"/>
              </a:ext>
            </a:extLst>
          </p:cNvPr>
          <p:cNvSpPr/>
          <p:nvPr/>
        </p:nvSpPr>
        <p:spPr>
          <a:xfrm>
            <a:off x="352622" y="2538371"/>
            <a:ext cx="13881013" cy="37837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Cluster Role Binding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B8660A0-8926-BD40-A0DE-3BE21E952F5A}"/>
              </a:ext>
            </a:extLst>
          </p:cNvPr>
          <p:cNvSpPr/>
          <p:nvPr/>
        </p:nvSpPr>
        <p:spPr>
          <a:xfrm>
            <a:off x="352622" y="4481902"/>
            <a:ext cx="1471448" cy="63062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User / Group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(Subject)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7062CD3F-A29E-0942-97E9-5D939B6A39C0}"/>
              </a:ext>
            </a:extLst>
          </p:cNvPr>
          <p:cNvCxnSpPr>
            <a:cxnSpLocks/>
            <a:endCxn id="39" idx="0"/>
          </p:cNvCxnSpPr>
          <p:nvPr/>
        </p:nvCxnSpPr>
        <p:spPr>
          <a:xfrm flipH="1">
            <a:off x="1088346" y="2916743"/>
            <a:ext cx="41517" cy="156515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B03F53A0-9A5A-3443-8050-1B816C717185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6019799" y="5355021"/>
            <a:ext cx="8407" cy="29166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8C97620-A739-E34B-9F52-6B9DCF564554}"/>
              </a:ext>
            </a:extLst>
          </p:cNvPr>
          <p:cNvCxnSpPr>
            <a:cxnSpLocks/>
            <a:endCxn id="27" idx="0"/>
          </p:cNvCxnSpPr>
          <p:nvPr/>
        </p:nvCxnSpPr>
        <p:spPr>
          <a:xfrm>
            <a:off x="11559697" y="3523635"/>
            <a:ext cx="1" cy="40731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9DD1FF3A-6D50-8640-931B-619A54C33484}"/>
              </a:ext>
            </a:extLst>
          </p:cNvPr>
          <p:cNvSpPr txBox="1"/>
          <p:nvPr/>
        </p:nvSpPr>
        <p:spPr>
          <a:xfrm>
            <a:off x="4618283" y="1461879"/>
            <a:ext cx="6015558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500" dirty="0">
                <a:solidFill>
                  <a:schemeClr val="bg1"/>
                </a:solidFill>
              </a:rPr>
              <a:t>Kubernetes Cluster RBAC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DD1DF175-EDCC-4A4B-A4C9-B6779BBC5C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9063" y="1458975"/>
            <a:ext cx="819220" cy="797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6">
            <a:extLst>
              <a:ext uri="{FF2B5EF4-FFF2-40B4-BE49-F238E27FC236}">
                <a16:creationId xmlns:a16="http://schemas.microsoft.com/office/drawing/2014/main" id="{0DE513B6-825E-214E-83AF-862E0A35F5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622" y="2493179"/>
            <a:ext cx="423564" cy="423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4">
            <a:extLst>
              <a:ext uri="{FF2B5EF4-FFF2-40B4-BE49-F238E27FC236}">
                <a16:creationId xmlns:a16="http://schemas.microsoft.com/office/drawing/2014/main" id="{9FA7B2E3-0DD0-3F46-9D05-2B5C1B61F9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8787" y="3142322"/>
            <a:ext cx="430098" cy="430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8">
            <a:extLst>
              <a:ext uri="{FF2B5EF4-FFF2-40B4-BE49-F238E27FC236}">
                <a16:creationId xmlns:a16="http://schemas.microsoft.com/office/drawing/2014/main" id="{6D655E64-38E5-8440-9486-3427B6C64C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9194" y="4436710"/>
            <a:ext cx="423564" cy="423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8">
            <a:extLst>
              <a:ext uri="{FF2B5EF4-FFF2-40B4-BE49-F238E27FC236}">
                <a16:creationId xmlns:a16="http://schemas.microsoft.com/office/drawing/2014/main" id="{417ED6DA-3A0F-784E-A87F-ED4BAA0797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6538" y="4439669"/>
            <a:ext cx="423564" cy="423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2">
            <a:extLst>
              <a:ext uri="{FF2B5EF4-FFF2-40B4-BE49-F238E27FC236}">
                <a16:creationId xmlns:a16="http://schemas.microsoft.com/office/drawing/2014/main" id="{3C4B749A-C38F-EC45-B04B-8A5F69290B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8484" y="4936887"/>
            <a:ext cx="430098" cy="430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>
            <a:extLst>
              <a:ext uri="{FF2B5EF4-FFF2-40B4-BE49-F238E27FC236}">
                <a16:creationId xmlns:a16="http://schemas.microsoft.com/office/drawing/2014/main" id="{53CF304A-3EB1-8A4D-AD18-6A54781B21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195" y="4939902"/>
            <a:ext cx="430098" cy="430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6158929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5157" y="2177906"/>
            <a:ext cx="3675198" cy="35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87850" y="2511934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70C0"/>
                </a:solidFill>
              </a:rPr>
              <a:t>Kubernetes RBAC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B050"/>
                </a:solidFill>
              </a:rPr>
              <a:t>Azure Active Directory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205A956-1A7D-F547-826E-6857A23251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045" y="2351880"/>
            <a:ext cx="3368459" cy="3368459"/>
          </a:xfrm>
          <a:prstGeom prst="rect">
            <a:avLst/>
          </a:prstGeom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3141BB65-3434-9D43-BC2B-DBE4903327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7935" y="111480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>
            <a:extLst>
              <a:ext uri="{FF2B5EF4-FFF2-40B4-BE49-F238E27FC236}">
                <a16:creationId xmlns:a16="http://schemas.microsoft.com/office/drawing/2014/main" id="{AD05C445-1837-6B4D-B436-0EDA9CD94A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0127" y="62084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FE5976D-396A-1040-BC07-4CF723153495}"/>
              </a:ext>
            </a:extLst>
          </p:cNvPr>
          <p:cNvSpPr txBox="1"/>
          <p:nvPr/>
        </p:nvSpPr>
        <p:spPr>
          <a:xfrm>
            <a:off x="5051670" y="1766929"/>
            <a:ext cx="68704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F4E46A3-C60A-6345-9A75-C18B447CA245}"/>
              </a:ext>
            </a:extLst>
          </p:cNvPr>
          <p:cNvSpPr txBox="1"/>
          <p:nvPr/>
        </p:nvSpPr>
        <p:spPr>
          <a:xfrm>
            <a:off x="8060127" y="1766929"/>
            <a:ext cx="160877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Role Binding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E433E9C8-9199-AA4C-A9A6-DCE4661A902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37527" y="5807107"/>
            <a:ext cx="1233493" cy="1233493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7D04FF5C-6D1A-854C-925E-6D52DCFDC23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614008" y="5896306"/>
            <a:ext cx="1138384" cy="1138384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6D3D0DEC-70B3-8447-80C3-A39F60A54AC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922249" y="5936114"/>
            <a:ext cx="1110261" cy="111026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2483D91-CA78-0B48-BC11-51A452D5DC3E}"/>
              </a:ext>
            </a:extLst>
          </p:cNvPr>
          <p:cNvSpPr txBox="1"/>
          <p:nvPr/>
        </p:nvSpPr>
        <p:spPr>
          <a:xfrm>
            <a:off x="747362" y="7034690"/>
            <a:ext cx="201382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Active Directory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E84EABB-4F06-9B49-8A72-6A98E67AF802}"/>
              </a:ext>
            </a:extLst>
          </p:cNvPr>
          <p:cNvSpPr txBox="1"/>
          <p:nvPr/>
        </p:nvSpPr>
        <p:spPr>
          <a:xfrm>
            <a:off x="6478263" y="7034689"/>
            <a:ext cx="14098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 Groups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7560FEC-E2DF-7D49-8558-84E9EB4F5DB2}"/>
              </a:ext>
            </a:extLst>
          </p:cNvPr>
          <p:cNvSpPr txBox="1"/>
          <p:nvPr/>
        </p:nvSpPr>
        <p:spPr>
          <a:xfrm>
            <a:off x="11922249" y="7044901"/>
            <a:ext cx="122180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 Users</a:t>
            </a:r>
          </a:p>
        </p:txBody>
      </p:sp>
    </p:spTree>
    <p:extLst>
      <p:ext uri="{BB962C8B-B14F-4D97-AF65-F5344CB8AC3E}">
        <p14:creationId xmlns:p14="http://schemas.microsoft.com/office/powerpoint/2010/main" val="3612773431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19501C9-F24F-2C4B-89A0-20E799C33E9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A7AD02E-FA6F-4849-ADD7-E939CF5B87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23081"/>
            <a:ext cx="12618720" cy="1188851"/>
          </a:xfrm>
        </p:spPr>
        <p:txBody>
          <a:bodyPr/>
          <a:lstStyle/>
          <a:p>
            <a:r>
              <a:rPr lang="en-US" dirty="0"/>
              <a:t>Kubernetes RBAC </a:t>
            </a:r>
            <a:r>
              <a:rPr lang="en-US" dirty="0">
                <a:solidFill>
                  <a:srgbClr val="00B050"/>
                </a:solidFill>
              </a:rPr>
              <a:t>Role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EAF1B460-4C08-C74F-9E0E-7DC8BE25B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11759" y="357519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EF3E8FF-2D21-0844-A8BF-B5EFA2D251BD}"/>
              </a:ext>
            </a:extLst>
          </p:cNvPr>
          <p:cNvSpPr/>
          <p:nvPr/>
        </p:nvSpPr>
        <p:spPr>
          <a:xfrm>
            <a:off x="2874054" y="1164611"/>
            <a:ext cx="9733630" cy="52609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A </a:t>
            </a:r>
            <a:r>
              <a:rPr lang="en-IN" dirty="0">
                <a:solidFill>
                  <a:srgbClr val="FFC000"/>
                </a:solidFill>
              </a:rPr>
              <a:t>Role</a:t>
            </a:r>
            <a:r>
              <a:rPr lang="en-IN" dirty="0"/>
              <a:t> can only be used to grant access to resources within a single namespace.</a:t>
            </a:r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776E047-B304-8144-A106-95AD9C2C3702}"/>
              </a:ext>
            </a:extLst>
          </p:cNvPr>
          <p:cNvGrpSpPr/>
          <p:nvPr/>
        </p:nvGrpSpPr>
        <p:grpSpPr>
          <a:xfrm>
            <a:off x="152750" y="1983763"/>
            <a:ext cx="6502751" cy="5598978"/>
            <a:chOff x="152750" y="1849167"/>
            <a:chExt cx="6502751" cy="559897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C13EBC0-65CC-A149-94B3-F6A02A919F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2750" y="1849167"/>
              <a:ext cx="6502751" cy="5598978"/>
            </a:xfrm>
            <a:prstGeom prst="rect">
              <a:avLst/>
            </a:prstGeom>
          </p:spPr>
        </p:pic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191D272B-8FCA-7645-9BBD-295C24F71CD0}"/>
                </a:ext>
              </a:extLst>
            </p:cNvPr>
            <p:cNvSpPr/>
            <p:nvPr/>
          </p:nvSpPr>
          <p:spPr>
            <a:xfrm>
              <a:off x="399393" y="3373821"/>
              <a:ext cx="2701159" cy="430924"/>
            </a:xfrm>
            <a:prstGeom prst="roundRect">
              <a:avLst/>
            </a:prstGeom>
            <a:noFill/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93D03970-4B16-9648-8A06-AA6922EBF6A5}"/>
                </a:ext>
              </a:extLst>
            </p:cNvPr>
            <p:cNvSpPr/>
            <p:nvPr/>
          </p:nvSpPr>
          <p:spPr>
            <a:xfrm>
              <a:off x="529721" y="4097807"/>
              <a:ext cx="6028734" cy="430924"/>
            </a:xfrm>
            <a:prstGeom prst="roundRect">
              <a:avLst/>
            </a:prstGeom>
            <a:noFill/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76798E6B-4C36-C74E-B0AB-1490F75FA1DA}"/>
                </a:ext>
              </a:extLst>
            </p:cNvPr>
            <p:cNvSpPr/>
            <p:nvPr/>
          </p:nvSpPr>
          <p:spPr>
            <a:xfrm>
              <a:off x="529721" y="4618066"/>
              <a:ext cx="6028734" cy="342817"/>
            </a:xfrm>
            <a:prstGeom prst="roundRect">
              <a:avLst/>
            </a:prstGeom>
            <a:noFill/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CC5BB91B-FC49-A54B-B166-A16459B19C0A}"/>
                </a:ext>
              </a:extLst>
            </p:cNvPr>
            <p:cNvSpPr/>
            <p:nvPr/>
          </p:nvSpPr>
          <p:spPr>
            <a:xfrm>
              <a:off x="529721" y="5044866"/>
              <a:ext cx="6028734" cy="342817"/>
            </a:xfrm>
            <a:prstGeom prst="roundRect">
              <a:avLst/>
            </a:prstGeom>
            <a:noFill/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Rectangular Callout 7">
            <a:extLst>
              <a:ext uri="{FF2B5EF4-FFF2-40B4-BE49-F238E27FC236}">
                <a16:creationId xmlns:a16="http://schemas.microsoft.com/office/drawing/2014/main" id="{9F057598-4804-624C-B121-7B952A696634}"/>
              </a:ext>
            </a:extLst>
          </p:cNvPr>
          <p:cNvSpPr/>
          <p:nvPr/>
        </p:nvSpPr>
        <p:spPr>
          <a:xfrm>
            <a:off x="7126014" y="2737659"/>
            <a:ext cx="3846786" cy="770758"/>
          </a:xfrm>
          <a:prstGeom prst="wedgeRectCallout">
            <a:avLst>
              <a:gd name="adj1" fmla="val -160308"/>
              <a:gd name="adj2" fmla="val 80226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C000"/>
                </a:solidFill>
              </a:rPr>
              <a:t>Namespace: </a:t>
            </a:r>
            <a:r>
              <a:rPr lang="en-US" dirty="0"/>
              <a:t>Creating this role in dev namespace</a:t>
            </a:r>
          </a:p>
        </p:txBody>
      </p:sp>
      <p:sp>
        <p:nvSpPr>
          <p:cNvPr id="18" name="Rectangular Callout 17">
            <a:extLst>
              <a:ext uri="{FF2B5EF4-FFF2-40B4-BE49-F238E27FC236}">
                <a16:creationId xmlns:a16="http://schemas.microsoft.com/office/drawing/2014/main" id="{F92E58C6-3B81-824B-A832-3C5F242939E6}"/>
              </a:ext>
            </a:extLst>
          </p:cNvPr>
          <p:cNvSpPr/>
          <p:nvPr/>
        </p:nvSpPr>
        <p:spPr>
          <a:xfrm>
            <a:off x="7740869" y="3659827"/>
            <a:ext cx="4671848" cy="770758"/>
          </a:xfrm>
          <a:prstGeom prst="wedgeRectCallout">
            <a:avLst>
              <a:gd name="adj1" fmla="val -78007"/>
              <a:gd name="adj2" fmla="val 58409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C000"/>
                </a:solidFill>
              </a:rPr>
              <a:t>API Groups: </a:t>
            </a:r>
            <a:r>
              <a:rPr lang="en-US" dirty="0"/>
              <a:t>core, extensions, apps</a:t>
            </a:r>
          </a:p>
        </p:txBody>
      </p:sp>
      <p:sp>
        <p:nvSpPr>
          <p:cNvPr id="19" name="Rectangular Callout 18">
            <a:extLst>
              <a:ext uri="{FF2B5EF4-FFF2-40B4-BE49-F238E27FC236}">
                <a16:creationId xmlns:a16="http://schemas.microsoft.com/office/drawing/2014/main" id="{02326A4E-29C6-3E44-B16C-6CB35BB4C3FA}"/>
              </a:ext>
            </a:extLst>
          </p:cNvPr>
          <p:cNvSpPr/>
          <p:nvPr/>
        </p:nvSpPr>
        <p:spPr>
          <a:xfrm>
            <a:off x="8854964" y="4567775"/>
            <a:ext cx="4769595" cy="770758"/>
          </a:xfrm>
          <a:prstGeom prst="wedgeRectCallout">
            <a:avLst>
              <a:gd name="adj1" fmla="val -103165"/>
              <a:gd name="adj2" fmla="val -159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C000"/>
                </a:solidFill>
              </a:rPr>
              <a:t>Resources: </a:t>
            </a:r>
            <a:r>
              <a:rPr lang="en-US" dirty="0"/>
              <a:t>pods, deployments, services</a:t>
            </a:r>
          </a:p>
        </p:txBody>
      </p:sp>
      <p:sp>
        <p:nvSpPr>
          <p:cNvPr id="20" name="Rectangular Callout 19">
            <a:extLst>
              <a:ext uri="{FF2B5EF4-FFF2-40B4-BE49-F238E27FC236}">
                <a16:creationId xmlns:a16="http://schemas.microsoft.com/office/drawing/2014/main" id="{C720EC36-1C86-0441-99FD-195C5ED5FAE1}"/>
              </a:ext>
            </a:extLst>
          </p:cNvPr>
          <p:cNvSpPr/>
          <p:nvPr/>
        </p:nvSpPr>
        <p:spPr>
          <a:xfrm>
            <a:off x="9511862" y="5475723"/>
            <a:ext cx="4965788" cy="770758"/>
          </a:xfrm>
          <a:prstGeom prst="wedgeRectCallout">
            <a:avLst>
              <a:gd name="adj1" fmla="val -113989"/>
              <a:gd name="adj2" fmla="val -62954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C000"/>
                </a:solidFill>
              </a:rPr>
              <a:t>Verbs: </a:t>
            </a:r>
            <a:r>
              <a:rPr lang="en-US" dirty="0"/>
              <a:t>Create, List, Delete, Patch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B1C8B03-B37C-994D-943D-5D9648E03794}"/>
              </a:ext>
            </a:extLst>
          </p:cNvPr>
          <p:cNvSpPr txBox="1"/>
          <p:nvPr/>
        </p:nvSpPr>
        <p:spPr>
          <a:xfrm>
            <a:off x="13281035" y="19436"/>
            <a:ext cx="68704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Role</a:t>
            </a:r>
          </a:p>
        </p:txBody>
      </p:sp>
    </p:spTree>
    <p:extLst>
      <p:ext uri="{BB962C8B-B14F-4D97-AF65-F5344CB8AC3E}">
        <p14:creationId xmlns:p14="http://schemas.microsoft.com/office/powerpoint/2010/main" val="1624238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18" grpId="0" animBg="1"/>
      <p:bldP spid="19" grpId="0" animBg="1"/>
      <p:bldP spid="20" grpId="0" animBg="1"/>
    </p:bld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AB0270D-7B26-4E4A-9724-BA88C857A2E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CAF7492-CFA4-1545-A9B4-A7AD4CF37C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9507" y="0"/>
            <a:ext cx="12618720" cy="1188851"/>
          </a:xfrm>
        </p:spPr>
        <p:txBody>
          <a:bodyPr/>
          <a:lstStyle/>
          <a:p>
            <a:r>
              <a:rPr lang="en-US" dirty="0"/>
              <a:t>Kubernetes RBAC </a:t>
            </a:r>
            <a:r>
              <a:rPr lang="en-US" dirty="0">
                <a:solidFill>
                  <a:srgbClr val="00B050"/>
                </a:solidFill>
              </a:rPr>
              <a:t>Role Binding</a:t>
            </a: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2D29B7E7-E746-FB4C-A4FB-57084F0EF9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11760" y="401429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B583837-5620-1D49-95BD-20031555A168}"/>
              </a:ext>
            </a:extLst>
          </p:cNvPr>
          <p:cNvSpPr/>
          <p:nvPr/>
        </p:nvSpPr>
        <p:spPr>
          <a:xfrm>
            <a:off x="2874054" y="1164611"/>
            <a:ext cx="9733630" cy="52609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 </a:t>
            </a:r>
            <a:r>
              <a:rPr lang="en-US" dirty="0">
                <a:solidFill>
                  <a:srgbClr val="FFC000"/>
                </a:solidFill>
              </a:rPr>
              <a:t>Role Binding </a:t>
            </a:r>
            <a:r>
              <a:rPr lang="en-US" dirty="0">
                <a:solidFill>
                  <a:schemeClr val="bg1"/>
                </a:solidFill>
              </a:rPr>
              <a:t>is used to tie the </a:t>
            </a:r>
            <a:r>
              <a:rPr lang="en-US" dirty="0">
                <a:solidFill>
                  <a:srgbClr val="FFC000"/>
                </a:solidFill>
              </a:rPr>
              <a:t>Role</a:t>
            </a:r>
            <a:r>
              <a:rPr lang="en-US" dirty="0">
                <a:solidFill>
                  <a:schemeClr val="bg1"/>
                </a:solidFill>
              </a:rPr>
              <a:t> and </a:t>
            </a:r>
            <a:r>
              <a:rPr lang="en-US" dirty="0">
                <a:solidFill>
                  <a:srgbClr val="FFC000"/>
                </a:solidFill>
              </a:rPr>
              <a:t>Subject</a:t>
            </a:r>
            <a:r>
              <a:rPr lang="en-US" dirty="0">
                <a:solidFill>
                  <a:schemeClr val="bg1"/>
                </a:solidFill>
              </a:rPr>
              <a:t> together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B3C20A4-DA9D-784C-8631-F0C3930455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855" y="1805222"/>
            <a:ext cx="8415546" cy="582146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CD9FC9F-933A-9F47-A4B7-7C258678A6B1}"/>
              </a:ext>
            </a:extLst>
          </p:cNvPr>
          <p:cNvSpPr/>
          <p:nvPr/>
        </p:nvSpPr>
        <p:spPr>
          <a:xfrm>
            <a:off x="604343" y="3560854"/>
            <a:ext cx="2874581" cy="399393"/>
          </a:xfrm>
          <a:prstGeom prst="rect">
            <a:avLst/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47BA3A9-3A62-084F-B660-A26F4467BAAD}"/>
              </a:ext>
            </a:extLst>
          </p:cNvPr>
          <p:cNvSpPr/>
          <p:nvPr/>
        </p:nvSpPr>
        <p:spPr>
          <a:xfrm>
            <a:off x="273268" y="4074768"/>
            <a:ext cx="6621517" cy="1653369"/>
          </a:xfrm>
          <a:prstGeom prst="rect">
            <a:avLst/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E43CD2F-9D71-F344-B7B7-21749427812D}"/>
              </a:ext>
            </a:extLst>
          </p:cNvPr>
          <p:cNvSpPr/>
          <p:nvPr/>
        </p:nvSpPr>
        <p:spPr>
          <a:xfrm>
            <a:off x="199694" y="7147033"/>
            <a:ext cx="8229603" cy="348993"/>
          </a:xfrm>
          <a:prstGeom prst="rect">
            <a:avLst/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E30639F-19D1-994E-A8AD-02E5403326C2}"/>
              </a:ext>
            </a:extLst>
          </p:cNvPr>
          <p:cNvSpPr/>
          <p:nvPr/>
        </p:nvSpPr>
        <p:spPr>
          <a:xfrm>
            <a:off x="483476" y="6667381"/>
            <a:ext cx="2995448" cy="348993"/>
          </a:xfrm>
          <a:prstGeom prst="rect">
            <a:avLst/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4768E5D-3092-2A4E-80B1-993EDC190FEF}"/>
              </a:ext>
            </a:extLst>
          </p:cNvPr>
          <p:cNvSpPr/>
          <p:nvPr/>
        </p:nvSpPr>
        <p:spPr>
          <a:xfrm>
            <a:off x="10715911" y="1737515"/>
            <a:ext cx="1707931" cy="1188851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Role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6096DC8-5CCC-5348-AA32-69ACBEB8B24C}"/>
              </a:ext>
            </a:extLst>
          </p:cNvPr>
          <p:cNvSpPr/>
          <p:nvPr/>
        </p:nvSpPr>
        <p:spPr>
          <a:xfrm>
            <a:off x="12811760" y="2621736"/>
            <a:ext cx="1707931" cy="1188851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Subjects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121DA3C-86D0-7449-BF8F-051711684262}"/>
              </a:ext>
            </a:extLst>
          </p:cNvPr>
          <p:cNvCxnSpPr>
            <a:cxnSpLocks/>
            <a:stCxn id="5" idx="2"/>
            <a:endCxn id="12" idx="6"/>
          </p:cNvCxnSpPr>
          <p:nvPr/>
        </p:nvCxnSpPr>
        <p:spPr>
          <a:xfrm flipH="1">
            <a:off x="12423842" y="2027029"/>
            <a:ext cx="1200718" cy="30491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F75FE2C-1215-2640-9BD9-FFB03675C6BD}"/>
              </a:ext>
            </a:extLst>
          </p:cNvPr>
          <p:cNvCxnSpPr>
            <a:stCxn id="5" idx="2"/>
            <a:endCxn id="13" idx="0"/>
          </p:cNvCxnSpPr>
          <p:nvPr/>
        </p:nvCxnSpPr>
        <p:spPr>
          <a:xfrm>
            <a:off x="13624560" y="2027029"/>
            <a:ext cx="41166" cy="594707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983347A6-13A6-8540-9209-E279BCA00394}"/>
              </a:ext>
            </a:extLst>
          </p:cNvPr>
          <p:cNvSpPr txBox="1"/>
          <p:nvPr/>
        </p:nvSpPr>
        <p:spPr>
          <a:xfrm>
            <a:off x="12833840" y="17822"/>
            <a:ext cx="160877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Role Binding</a:t>
            </a:r>
          </a:p>
        </p:txBody>
      </p:sp>
      <p:sp>
        <p:nvSpPr>
          <p:cNvPr id="19" name="Rectangular Callout 18">
            <a:extLst>
              <a:ext uri="{FF2B5EF4-FFF2-40B4-BE49-F238E27FC236}">
                <a16:creationId xmlns:a16="http://schemas.microsoft.com/office/drawing/2014/main" id="{89F4AFA7-9622-9E4D-BE1E-5CB1CE873F36}"/>
              </a:ext>
            </a:extLst>
          </p:cNvPr>
          <p:cNvSpPr/>
          <p:nvPr/>
        </p:nvSpPr>
        <p:spPr>
          <a:xfrm>
            <a:off x="8771015" y="3235407"/>
            <a:ext cx="3846786" cy="770758"/>
          </a:xfrm>
          <a:prstGeom prst="wedgeRectCallout">
            <a:avLst>
              <a:gd name="adj1" fmla="val -186537"/>
              <a:gd name="adj2" fmla="val 13408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C000"/>
                </a:solidFill>
              </a:rPr>
              <a:t>Namespace: </a:t>
            </a:r>
            <a:r>
              <a:rPr lang="en-US" dirty="0"/>
              <a:t>Creating this role binding in dev namespace</a:t>
            </a:r>
          </a:p>
        </p:txBody>
      </p:sp>
      <p:sp>
        <p:nvSpPr>
          <p:cNvPr id="23" name="Rectangular Callout 22">
            <a:extLst>
              <a:ext uri="{FF2B5EF4-FFF2-40B4-BE49-F238E27FC236}">
                <a16:creationId xmlns:a16="http://schemas.microsoft.com/office/drawing/2014/main" id="{D2517794-A75F-874E-A6ED-2FF8B5A84F88}"/>
              </a:ext>
            </a:extLst>
          </p:cNvPr>
          <p:cNvSpPr/>
          <p:nvPr/>
        </p:nvSpPr>
        <p:spPr>
          <a:xfrm>
            <a:off x="9177415" y="4230415"/>
            <a:ext cx="3846786" cy="770758"/>
          </a:xfrm>
          <a:prstGeom prst="wedgeRectCallout">
            <a:avLst>
              <a:gd name="adj1" fmla="val -133805"/>
              <a:gd name="adj2" fmla="val 122499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C000"/>
                </a:solidFill>
              </a:rPr>
              <a:t>Role: </a:t>
            </a:r>
            <a:r>
              <a:rPr lang="en-US" dirty="0"/>
              <a:t>Mapped role here</a:t>
            </a:r>
          </a:p>
        </p:txBody>
      </p:sp>
      <p:sp>
        <p:nvSpPr>
          <p:cNvPr id="24" name="Rectangular Callout 23">
            <a:extLst>
              <a:ext uri="{FF2B5EF4-FFF2-40B4-BE49-F238E27FC236}">
                <a16:creationId xmlns:a16="http://schemas.microsoft.com/office/drawing/2014/main" id="{42AC226F-531B-6547-A2C9-533F5AE228A2}"/>
              </a:ext>
            </a:extLst>
          </p:cNvPr>
          <p:cNvSpPr/>
          <p:nvPr/>
        </p:nvSpPr>
        <p:spPr>
          <a:xfrm>
            <a:off x="9177414" y="5817191"/>
            <a:ext cx="4359909" cy="1082455"/>
          </a:xfrm>
          <a:prstGeom prst="wedgeRectCallout">
            <a:avLst>
              <a:gd name="adj1" fmla="val -110180"/>
              <a:gd name="adj2" fmla="val 84631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C000"/>
                </a:solidFill>
              </a:rPr>
              <a:t>Subjects: Group: </a:t>
            </a:r>
            <a:r>
              <a:rPr lang="en-US" dirty="0"/>
              <a:t>Azure AD Group with Object ID xxx has full access to namespace dev in AKS Cluster</a:t>
            </a:r>
          </a:p>
        </p:txBody>
      </p:sp>
    </p:spTree>
    <p:extLst>
      <p:ext uri="{BB962C8B-B14F-4D97-AF65-F5344CB8AC3E}">
        <p14:creationId xmlns:p14="http://schemas.microsoft.com/office/powerpoint/2010/main" val="1426027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8" grpId="0"/>
      <p:bldP spid="19" grpId="0" animBg="1"/>
      <p:bldP spid="23" grpId="0" animBg="1"/>
      <p:bldP spid="24" grpId="0" animBg="1"/>
    </p:bld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7AFA70E-03DF-AD4F-A004-443EF90EC2E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5CDB631-F34C-B14E-B1BB-A63738512C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16375"/>
            <a:ext cx="12618720" cy="1188851"/>
          </a:xfrm>
        </p:spPr>
        <p:txBody>
          <a:bodyPr/>
          <a:lstStyle/>
          <a:p>
            <a:r>
              <a:rPr lang="en-US" dirty="0"/>
              <a:t>Azure Active Directory &amp; Kubernetes RBAC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868EB7B-AE5F-B442-A833-A3E4364F4FFA}"/>
              </a:ext>
            </a:extLst>
          </p:cNvPr>
          <p:cNvSpPr/>
          <p:nvPr/>
        </p:nvSpPr>
        <p:spPr>
          <a:xfrm>
            <a:off x="1671144" y="1250731"/>
            <a:ext cx="11688029" cy="4062246"/>
          </a:xfrm>
          <a:prstGeom prst="roundRect">
            <a:avLst>
              <a:gd name="adj" fmla="val 544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E89C818-F06C-704D-9455-81E6B5F9A8C0}"/>
              </a:ext>
            </a:extLst>
          </p:cNvPr>
          <p:cNvSpPr/>
          <p:nvPr/>
        </p:nvSpPr>
        <p:spPr>
          <a:xfrm>
            <a:off x="2341178" y="2396357"/>
            <a:ext cx="5286704" cy="2601309"/>
          </a:xfrm>
          <a:prstGeom prst="roundRect">
            <a:avLst>
              <a:gd name="adj" fmla="val 566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D512A6B-1649-9E45-91B3-4B9F1DD32B5F}"/>
              </a:ext>
            </a:extLst>
          </p:cNvPr>
          <p:cNvSpPr/>
          <p:nvPr/>
        </p:nvSpPr>
        <p:spPr>
          <a:xfrm>
            <a:off x="4180488" y="3463157"/>
            <a:ext cx="3247696" cy="37837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Role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387E468-92B6-8B41-A01C-1B2EF19DBCDF}"/>
              </a:ext>
            </a:extLst>
          </p:cNvPr>
          <p:cNvSpPr/>
          <p:nvPr/>
        </p:nvSpPr>
        <p:spPr>
          <a:xfrm>
            <a:off x="4180488" y="4133191"/>
            <a:ext cx="1471448" cy="63062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Create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(Verb)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62C45DD-2E8D-1B43-B2ED-B12694484E62}"/>
              </a:ext>
            </a:extLst>
          </p:cNvPr>
          <p:cNvSpPr/>
          <p:nvPr/>
        </p:nvSpPr>
        <p:spPr>
          <a:xfrm>
            <a:off x="5956736" y="4130563"/>
            <a:ext cx="1471448" cy="63062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Pod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(Resource)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BF60828-22CC-B143-83EF-4B7B7F27DF3B}"/>
              </a:ext>
            </a:extLst>
          </p:cNvPr>
          <p:cNvSpPr txBox="1"/>
          <p:nvPr/>
        </p:nvSpPr>
        <p:spPr>
          <a:xfrm>
            <a:off x="3947098" y="2406906"/>
            <a:ext cx="21323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Namespace: DEV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E72F020-7855-FC40-BCF8-FC3053F21409}"/>
              </a:ext>
            </a:extLst>
          </p:cNvPr>
          <p:cNvSpPr/>
          <p:nvPr/>
        </p:nvSpPr>
        <p:spPr>
          <a:xfrm>
            <a:off x="2556640" y="2968410"/>
            <a:ext cx="4871544" cy="37837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Role Binding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8DD33CF-1AF0-1B4F-B9BC-9C73B34723D4}"/>
              </a:ext>
            </a:extLst>
          </p:cNvPr>
          <p:cNvSpPr/>
          <p:nvPr/>
        </p:nvSpPr>
        <p:spPr>
          <a:xfrm>
            <a:off x="2556640" y="4133191"/>
            <a:ext cx="1471448" cy="63062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User / Group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(Subject)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3C72CDA-CDED-5E40-9CD0-99F29155B7AC}"/>
              </a:ext>
            </a:extLst>
          </p:cNvPr>
          <p:cNvCxnSpPr>
            <a:cxnSpLocks/>
            <a:endCxn id="9" idx="0"/>
          </p:cNvCxnSpPr>
          <p:nvPr/>
        </p:nvCxnSpPr>
        <p:spPr>
          <a:xfrm>
            <a:off x="6692460" y="3841529"/>
            <a:ext cx="0" cy="28903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DBEBE6C-370B-7A41-8195-07A500E2F752}"/>
              </a:ext>
            </a:extLst>
          </p:cNvPr>
          <p:cNvCxnSpPr>
            <a:cxnSpLocks/>
            <a:endCxn id="12" idx="0"/>
          </p:cNvCxnSpPr>
          <p:nvPr/>
        </p:nvCxnSpPr>
        <p:spPr>
          <a:xfrm flipH="1">
            <a:off x="3292364" y="3346782"/>
            <a:ext cx="1" cy="78640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4E7AE914-93DF-4049-B804-2702F50E5B4C}"/>
              </a:ext>
            </a:extLst>
          </p:cNvPr>
          <p:cNvSpPr/>
          <p:nvPr/>
        </p:nvSpPr>
        <p:spPr>
          <a:xfrm>
            <a:off x="7843344" y="2406906"/>
            <a:ext cx="5286704" cy="2601309"/>
          </a:xfrm>
          <a:prstGeom prst="roundRect">
            <a:avLst>
              <a:gd name="adj" fmla="val 566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B8161E0-32EE-EC47-B662-E2EC61810954}"/>
              </a:ext>
            </a:extLst>
          </p:cNvPr>
          <p:cNvSpPr/>
          <p:nvPr/>
        </p:nvSpPr>
        <p:spPr>
          <a:xfrm>
            <a:off x="9682654" y="3473706"/>
            <a:ext cx="3247696" cy="37837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Role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895CF12-743A-BE43-B3CB-D55D75CF488D}"/>
              </a:ext>
            </a:extLst>
          </p:cNvPr>
          <p:cNvSpPr/>
          <p:nvPr/>
        </p:nvSpPr>
        <p:spPr>
          <a:xfrm>
            <a:off x="9682654" y="4143740"/>
            <a:ext cx="1471448" cy="63062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Create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(Verb)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75B103B-717A-EE49-AF9F-361E15516350}"/>
              </a:ext>
            </a:extLst>
          </p:cNvPr>
          <p:cNvSpPr/>
          <p:nvPr/>
        </p:nvSpPr>
        <p:spPr>
          <a:xfrm>
            <a:off x="11458902" y="4141112"/>
            <a:ext cx="1471448" cy="63062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Pod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(Resource)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BC7A0AF-ADA6-CF43-9805-26EB8B7A465D}"/>
              </a:ext>
            </a:extLst>
          </p:cNvPr>
          <p:cNvSpPr txBox="1"/>
          <p:nvPr/>
        </p:nvSpPr>
        <p:spPr>
          <a:xfrm>
            <a:off x="9449264" y="2417455"/>
            <a:ext cx="20136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Namespace: QA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3AC4F91-B778-9549-AC3C-B7554BD6050E}"/>
              </a:ext>
            </a:extLst>
          </p:cNvPr>
          <p:cNvSpPr/>
          <p:nvPr/>
        </p:nvSpPr>
        <p:spPr>
          <a:xfrm>
            <a:off x="8058806" y="2978959"/>
            <a:ext cx="4871544" cy="37837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Role Binding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5C39289-E847-6846-ADCC-EC11ADD332AD}"/>
              </a:ext>
            </a:extLst>
          </p:cNvPr>
          <p:cNvSpPr/>
          <p:nvPr/>
        </p:nvSpPr>
        <p:spPr>
          <a:xfrm>
            <a:off x="8058806" y="4143740"/>
            <a:ext cx="1471448" cy="63062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User / Group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(Subject)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3FB049B-ECCB-6746-AC9D-D1B2246EFA82}"/>
              </a:ext>
            </a:extLst>
          </p:cNvPr>
          <p:cNvCxnSpPr>
            <a:cxnSpLocks/>
            <a:endCxn id="26" idx="0"/>
          </p:cNvCxnSpPr>
          <p:nvPr/>
        </p:nvCxnSpPr>
        <p:spPr>
          <a:xfrm>
            <a:off x="12194626" y="3852078"/>
            <a:ext cx="0" cy="28903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D143C79-BA64-9C4D-99A6-A76FB75C0031}"/>
              </a:ext>
            </a:extLst>
          </p:cNvPr>
          <p:cNvCxnSpPr>
            <a:cxnSpLocks/>
            <a:endCxn id="25" idx="0"/>
          </p:cNvCxnSpPr>
          <p:nvPr/>
        </p:nvCxnSpPr>
        <p:spPr>
          <a:xfrm flipH="1">
            <a:off x="10418378" y="3852078"/>
            <a:ext cx="1" cy="29166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9AEF572-F8F3-FD46-82DD-3F36387A983D}"/>
              </a:ext>
            </a:extLst>
          </p:cNvPr>
          <p:cNvCxnSpPr>
            <a:cxnSpLocks/>
            <a:endCxn id="29" idx="0"/>
          </p:cNvCxnSpPr>
          <p:nvPr/>
        </p:nvCxnSpPr>
        <p:spPr>
          <a:xfrm flipH="1">
            <a:off x="8794530" y="3357331"/>
            <a:ext cx="1" cy="78640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B03F53A0-9A5A-3443-8050-1B816C717185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4916212" y="3841529"/>
            <a:ext cx="8407" cy="29166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9DD1FF3A-6D50-8640-931B-619A54C33484}"/>
              </a:ext>
            </a:extLst>
          </p:cNvPr>
          <p:cNvSpPr txBox="1"/>
          <p:nvPr/>
        </p:nvSpPr>
        <p:spPr>
          <a:xfrm>
            <a:off x="5172606" y="1366642"/>
            <a:ext cx="5579476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500" dirty="0">
                <a:solidFill>
                  <a:schemeClr val="bg1"/>
                </a:solidFill>
              </a:rPr>
              <a:t>Azure AKS Kubernetes Cluster</a:t>
            </a:r>
          </a:p>
        </p:txBody>
      </p:sp>
      <p:pic>
        <p:nvPicPr>
          <p:cNvPr id="58" name="Picture 8">
            <a:extLst>
              <a:ext uri="{FF2B5EF4-FFF2-40B4-BE49-F238E27FC236}">
                <a16:creationId xmlns:a16="http://schemas.microsoft.com/office/drawing/2014/main" id="{6D655E64-38E5-8440-9486-3427B6C64C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5607" y="2923218"/>
            <a:ext cx="423564" cy="423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8">
            <a:extLst>
              <a:ext uri="{FF2B5EF4-FFF2-40B4-BE49-F238E27FC236}">
                <a16:creationId xmlns:a16="http://schemas.microsoft.com/office/drawing/2014/main" id="{417ED6DA-3A0F-784E-A87F-ED4BAA0797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2951" y="2926177"/>
            <a:ext cx="423564" cy="423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2">
            <a:extLst>
              <a:ext uri="{FF2B5EF4-FFF2-40B4-BE49-F238E27FC236}">
                <a16:creationId xmlns:a16="http://schemas.microsoft.com/office/drawing/2014/main" id="{3C4B749A-C38F-EC45-B04B-8A5F69290B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4897" y="3423395"/>
            <a:ext cx="430098" cy="430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>
            <a:extLst>
              <a:ext uri="{FF2B5EF4-FFF2-40B4-BE49-F238E27FC236}">
                <a16:creationId xmlns:a16="http://schemas.microsoft.com/office/drawing/2014/main" id="{53CF304A-3EB1-8A4D-AD18-6A54781B21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3608" y="3426410"/>
            <a:ext cx="430098" cy="430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A4D817D8-0DDF-794C-9442-6F76F0E60A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V="1">
            <a:off x="4429061" y="1396996"/>
            <a:ext cx="694584" cy="694584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id="{F2DF2D29-2051-814B-8167-0CA51ACD98A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537355" y="5478810"/>
            <a:ext cx="1233493" cy="1233493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7E3BA8A8-F88F-6445-B20B-988B518C06A0}"/>
              </a:ext>
            </a:extLst>
          </p:cNvPr>
          <p:cNvSpPr txBox="1"/>
          <p:nvPr/>
        </p:nvSpPr>
        <p:spPr>
          <a:xfrm>
            <a:off x="10085312" y="6574127"/>
            <a:ext cx="20444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Azure Active Directory</a:t>
            </a:r>
          </a:p>
        </p:txBody>
      </p:sp>
      <p:pic>
        <p:nvPicPr>
          <p:cNvPr id="52" name="Graphic 51">
            <a:extLst>
              <a:ext uri="{FF2B5EF4-FFF2-40B4-BE49-F238E27FC236}">
                <a16:creationId xmlns:a16="http://schemas.microsoft.com/office/drawing/2014/main" id="{FF7B94A9-1415-DA41-B1AF-0447CFAE4D2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628129" y="5519470"/>
            <a:ext cx="1138384" cy="1138384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7E8F9220-D5FE-194E-9F37-49D885134763}"/>
              </a:ext>
            </a:extLst>
          </p:cNvPr>
          <p:cNvSpPr txBox="1"/>
          <p:nvPr/>
        </p:nvSpPr>
        <p:spPr>
          <a:xfrm>
            <a:off x="1963541" y="6493172"/>
            <a:ext cx="26213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Azure AD Group: </a:t>
            </a:r>
            <a:r>
              <a:rPr lang="en-US" sz="1600" dirty="0" err="1"/>
              <a:t>devaksteam</a:t>
            </a:r>
            <a:endParaRPr lang="en-US" sz="1600" dirty="0"/>
          </a:p>
        </p:txBody>
      </p:sp>
      <p:pic>
        <p:nvPicPr>
          <p:cNvPr id="55" name="Graphic 54">
            <a:extLst>
              <a:ext uri="{FF2B5EF4-FFF2-40B4-BE49-F238E27FC236}">
                <a16:creationId xmlns:a16="http://schemas.microsoft.com/office/drawing/2014/main" id="{83972725-D0F1-C44B-AB3B-6B49316D544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156463" y="5602011"/>
            <a:ext cx="1110261" cy="1110261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5E0A5A36-D221-B041-8223-0E7A7002A423}"/>
              </a:ext>
            </a:extLst>
          </p:cNvPr>
          <p:cNvSpPr txBox="1"/>
          <p:nvPr/>
        </p:nvSpPr>
        <p:spPr>
          <a:xfrm>
            <a:off x="6662210" y="6654371"/>
            <a:ext cx="21641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Azure AD User: aksdev1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904ACC1-E477-5F4B-8D76-8FF295078BB7}"/>
              </a:ext>
            </a:extLst>
          </p:cNvPr>
          <p:cNvSpPr txBox="1"/>
          <p:nvPr/>
        </p:nvSpPr>
        <p:spPr>
          <a:xfrm>
            <a:off x="1938086" y="6682289"/>
            <a:ext cx="44571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Object ID: </a:t>
            </a:r>
            <a:r>
              <a:rPr lang="en-IN" sz="1600" dirty="0">
                <a:solidFill>
                  <a:srgbClr val="C00000"/>
                </a:solidFill>
              </a:rPr>
              <a:t>e6dcdae4-e9ff-4261-81e6-0d08537c4cf8</a:t>
            </a:r>
          </a:p>
        </p:txBody>
      </p:sp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D0600BD0-F9FE-8746-BE0A-B0ACB256F726}"/>
              </a:ext>
            </a:extLst>
          </p:cNvPr>
          <p:cNvSpPr/>
          <p:nvPr/>
        </p:nvSpPr>
        <p:spPr>
          <a:xfrm>
            <a:off x="1671144" y="5450623"/>
            <a:ext cx="10720552" cy="1579001"/>
          </a:xfrm>
          <a:prstGeom prst="roundRect">
            <a:avLst>
              <a:gd name="adj" fmla="val 5397"/>
            </a:avLst>
          </a:prstGeom>
          <a:noFill/>
          <a:ln w="508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Up-down Arrow 2">
            <a:extLst>
              <a:ext uri="{FF2B5EF4-FFF2-40B4-BE49-F238E27FC236}">
                <a16:creationId xmlns:a16="http://schemas.microsoft.com/office/drawing/2014/main" id="{35C53C83-FBBF-9E4B-B8B0-6E50B4DF8B66}"/>
              </a:ext>
            </a:extLst>
          </p:cNvPr>
          <p:cNvSpPr/>
          <p:nvPr/>
        </p:nvSpPr>
        <p:spPr>
          <a:xfrm>
            <a:off x="2925455" y="4794803"/>
            <a:ext cx="323189" cy="840827"/>
          </a:xfrm>
          <a:prstGeom prst="up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3D4E73F-C5BA-4042-BBFA-7F2DE5990DCF}"/>
              </a:ext>
            </a:extLst>
          </p:cNvPr>
          <p:cNvGrpSpPr/>
          <p:nvPr/>
        </p:nvGrpSpPr>
        <p:grpSpPr>
          <a:xfrm>
            <a:off x="11562842" y="3054381"/>
            <a:ext cx="1319479" cy="653179"/>
            <a:chOff x="405245" y="2091580"/>
            <a:chExt cx="800100" cy="325875"/>
          </a:xfrm>
        </p:grpSpPr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1741AD72-987C-354E-A0AC-E18EC921D064}"/>
                </a:ext>
              </a:extLst>
            </p:cNvPr>
            <p:cNvCxnSpPr/>
            <p:nvPr/>
          </p:nvCxnSpPr>
          <p:spPr>
            <a:xfrm>
              <a:off x="405245" y="2091580"/>
              <a:ext cx="675410" cy="325875"/>
            </a:xfrm>
            <a:prstGeom prst="line">
              <a:avLst/>
            </a:prstGeom>
            <a:ln w="47625">
              <a:solidFill>
                <a:srgbClr val="C0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6CAA0E34-C48D-E34C-ADA5-727BB11B3801}"/>
                </a:ext>
              </a:extLst>
            </p:cNvPr>
            <p:cNvCxnSpPr/>
            <p:nvPr/>
          </p:nvCxnSpPr>
          <p:spPr>
            <a:xfrm flipH="1">
              <a:off x="405245" y="2091580"/>
              <a:ext cx="800100" cy="325875"/>
            </a:xfrm>
            <a:prstGeom prst="line">
              <a:avLst/>
            </a:prstGeom>
            <a:ln w="476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61615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/>
      <p:bldP spid="11" grpId="0" animBg="1"/>
      <p:bldP spid="12" grpId="0" animBg="1"/>
      <p:bldP spid="23" grpId="0" animBg="1"/>
      <p:bldP spid="24" grpId="0" animBg="1"/>
      <p:bldP spid="25" grpId="0" animBg="1"/>
      <p:bldP spid="26" grpId="0" animBg="1"/>
      <p:bldP spid="27" grpId="0"/>
      <p:bldP spid="28" grpId="0" animBg="1"/>
      <p:bldP spid="29" grpId="0" animBg="1"/>
      <p:bldP spid="54" grpId="0"/>
      <p:bldP spid="51" grpId="0"/>
      <p:bldP spid="53" grpId="0"/>
      <p:bldP spid="62" grpId="0"/>
      <p:bldP spid="63" grpId="0"/>
      <p:bldP spid="64" grpId="0" animBg="1"/>
      <p:bldP spid="3" grpId="0" animBg="1"/>
    </p:bld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7AFA70E-03DF-AD4F-A004-443EF90EC2E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5CDB631-F34C-B14E-B1BB-A63738512C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16375"/>
            <a:ext cx="12618720" cy="1188851"/>
          </a:xfrm>
        </p:spPr>
        <p:txBody>
          <a:bodyPr/>
          <a:lstStyle/>
          <a:p>
            <a:r>
              <a:rPr lang="en-US" dirty="0"/>
              <a:t>Azure Active Directory &amp; Kubernetes RBAC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868EB7B-AE5F-B442-A833-A3E4364F4FFA}"/>
              </a:ext>
            </a:extLst>
          </p:cNvPr>
          <p:cNvSpPr/>
          <p:nvPr/>
        </p:nvSpPr>
        <p:spPr>
          <a:xfrm>
            <a:off x="8712513" y="1058362"/>
            <a:ext cx="5770180" cy="3891297"/>
          </a:xfrm>
          <a:prstGeom prst="roundRect">
            <a:avLst>
              <a:gd name="adj" fmla="val 2166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4E7AE914-93DF-4049-B804-2702F50E5B4C}"/>
              </a:ext>
            </a:extLst>
          </p:cNvPr>
          <p:cNvSpPr/>
          <p:nvPr/>
        </p:nvSpPr>
        <p:spPr>
          <a:xfrm>
            <a:off x="8988409" y="1627914"/>
            <a:ext cx="5286704" cy="2601309"/>
          </a:xfrm>
          <a:prstGeom prst="roundRect">
            <a:avLst>
              <a:gd name="adj" fmla="val 566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B8161E0-32EE-EC47-B662-E2EC61810954}"/>
              </a:ext>
            </a:extLst>
          </p:cNvPr>
          <p:cNvSpPr/>
          <p:nvPr/>
        </p:nvSpPr>
        <p:spPr>
          <a:xfrm>
            <a:off x="10827719" y="2694714"/>
            <a:ext cx="3247696" cy="37837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Role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895CF12-743A-BE43-B3CB-D55D75CF488D}"/>
              </a:ext>
            </a:extLst>
          </p:cNvPr>
          <p:cNvSpPr/>
          <p:nvPr/>
        </p:nvSpPr>
        <p:spPr>
          <a:xfrm>
            <a:off x="10827719" y="3364748"/>
            <a:ext cx="1471448" cy="63062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get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(Verb)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75B103B-717A-EE49-AF9F-361E15516350}"/>
              </a:ext>
            </a:extLst>
          </p:cNvPr>
          <p:cNvSpPr/>
          <p:nvPr/>
        </p:nvSpPr>
        <p:spPr>
          <a:xfrm>
            <a:off x="12603967" y="3362120"/>
            <a:ext cx="1471448" cy="63062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Pod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(Resource)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BC7A0AF-ADA6-CF43-9805-26EB8B7A465D}"/>
              </a:ext>
            </a:extLst>
          </p:cNvPr>
          <p:cNvSpPr txBox="1"/>
          <p:nvPr/>
        </p:nvSpPr>
        <p:spPr>
          <a:xfrm>
            <a:off x="10594329" y="1638463"/>
            <a:ext cx="21323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Namespace: DEV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3AC4F91-B778-9549-AC3C-B7554BD6050E}"/>
              </a:ext>
            </a:extLst>
          </p:cNvPr>
          <p:cNvSpPr/>
          <p:nvPr/>
        </p:nvSpPr>
        <p:spPr>
          <a:xfrm>
            <a:off x="9203871" y="2199967"/>
            <a:ext cx="4871544" cy="37837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Role Binding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5C39289-E847-6846-ADCC-EC11ADD332AD}"/>
              </a:ext>
            </a:extLst>
          </p:cNvPr>
          <p:cNvSpPr/>
          <p:nvPr/>
        </p:nvSpPr>
        <p:spPr>
          <a:xfrm>
            <a:off x="9203871" y="3364748"/>
            <a:ext cx="1471448" cy="63062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User / Group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(Subject)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3FB049B-ECCB-6746-AC9D-D1B2246EFA82}"/>
              </a:ext>
            </a:extLst>
          </p:cNvPr>
          <p:cNvCxnSpPr>
            <a:cxnSpLocks/>
            <a:endCxn id="26" idx="0"/>
          </p:cNvCxnSpPr>
          <p:nvPr/>
        </p:nvCxnSpPr>
        <p:spPr>
          <a:xfrm>
            <a:off x="13339691" y="3073086"/>
            <a:ext cx="0" cy="28903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D143C79-BA64-9C4D-99A6-A76FB75C0031}"/>
              </a:ext>
            </a:extLst>
          </p:cNvPr>
          <p:cNvCxnSpPr>
            <a:cxnSpLocks/>
            <a:endCxn id="25" idx="0"/>
          </p:cNvCxnSpPr>
          <p:nvPr/>
        </p:nvCxnSpPr>
        <p:spPr>
          <a:xfrm flipH="1">
            <a:off x="11563443" y="3073086"/>
            <a:ext cx="1" cy="29166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9AEF572-F8F3-FD46-82DD-3F36387A983D}"/>
              </a:ext>
            </a:extLst>
          </p:cNvPr>
          <p:cNvCxnSpPr>
            <a:cxnSpLocks/>
            <a:endCxn id="29" idx="0"/>
          </p:cNvCxnSpPr>
          <p:nvPr/>
        </p:nvCxnSpPr>
        <p:spPr>
          <a:xfrm flipH="1">
            <a:off x="9939595" y="2578339"/>
            <a:ext cx="1" cy="78640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9DD1FF3A-6D50-8640-931B-619A54C33484}"/>
              </a:ext>
            </a:extLst>
          </p:cNvPr>
          <p:cNvSpPr txBox="1"/>
          <p:nvPr/>
        </p:nvSpPr>
        <p:spPr>
          <a:xfrm>
            <a:off x="9603818" y="1029805"/>
            <a:ext cx="418935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600" dirty="0">
                <a:solidFill>
                  <a:schemeClr val="bg1"/>
                </a:solidFill>
              </a:rPr>
              <a:t>Azure AKS Kubernetes Cluster</a:t>
            </a:r>
          </a:p>
        </p:txBody>
      </p:sp>
      <p:pic>
        <p:nvPicPr>
          <p:cNvPr id="59" name="Picture 8">
            <a:extLst>
              <a:ext uri="{FF2B5EF4-FFF2-40B4-BE49-F238E27FC236}">
                <a16:creationId xmlns:a16="http://schemas.microsoft.com/office/drawing/2014/main" id="{417ED6DA-3A0F-784E-A87F-ED4BAA0797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8016" y="2147185"/>
            <a:ext cx="423564" cy="423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>
            <a:extLst>
              <a:ext uri="{FF2B5EF4-FFF2-40B4-BE49-F238E27FC236}">
                <a16:creationId xmlns:a16="http://schemas.microsoft.com/office/drawing/2014/main" id="{53CF304A-3EB1-8A4D-AD18-6A54781B21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8673" y="2647418"/>
            <a:ext cx="430098" cy="430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A4D817D8-0DDF-794C-9442-6F76F0E60A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V="1">
            <a:off x="8736652" y="1069154"/>
            <a:ext cx="511364" cy="511364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id="{F2DF2D29-2051-814B-8167-0CA51ACD98A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82649" y="1438293"/>
            <a:ext cx="1233493" cy="1233493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7E3BA8A8-F88F-6445-B20B-988B518C06A0}"/>
              </a:ext>
            </a:extLst>
          </p:cNvPr>
          <p:cNvSpPr txBox="1"/>
          <p:nvPr/>
        </p:nvSpPr>
        <p:spPr>
          <a:xfrm>
            <a:off x="885906" y="2656594"/>
            <a:ext cx="20444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Azure Active Directory</a:t>
            </a:r>
          </a:p>
        </p:txBody>
      </p:sp>
      <p:pic>
        <p:nvPicPr>
          <p:cNvPr id="52" name="Graphic 51">
            <a:extLst>
              <a:ext uri="{FF2B5EF4-FFF2-40B4-BE49-F238E27FC236}">
                <a16:creationId xmlns:a16="http://schemas.microsoft.com/office/drawing/2014/main" id="{FF7B94A9-1415-DA41-B1AF-0447CFAE4D2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19682" y="3033677"/>
            <a:ext cx="1138384" cy="1138384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7E8F9220-D5FE-194E-9F37-49D885134763}"/>
              </a:ext>
            </a:extLst>
          </p:cNvPr>
          <p:cNvSpPr txBox="1"/>
          <p:nvPr/>
        </p:nvSpPr>
        <p:spPr>
          <a:xfrm>
            <a:off x="714941" y="4121346"/>
            <a:ext cx="26213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Azure AD Group: </a:t>
            </a:r>
            <a:r>
              <a:rPr lang="en-US" sz="1600" dirty="0" err="1"/>
              <a:t>devaksteam</a:t>
            </a:r>
            <a:endParaRPr lang="en-US" sz="1600" dirty="0"/>
          </a:p>
        </p:txBody>
      </p:sp>
      <p:pic>
        <p:nvPicPr>
          <p:cNvPr id="55" name="Graphic 54">
            <a:extLst>
              <a:ext uri="{FF2B5EF4-FFF2-40B4-BE49-F238E27FC236}">
                <a16:creationId xmlns:a16="http://schemas.microsoft.com/office/drawing/2014/main" id="{83972725-D0F1-C44B-AB3B-6B49316D544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204157" y="5427751"/>
            <a:ext cx="1110261" cy="1110261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5E0A5A36-D221-B041-8223-0E7A7002A423}"/>
              </a:ext>
            </a:extLst>
          </p:cNvPr>
          <p:cNvSpPr txBox="1"/>
          <p:nvPr/>
        </p:nvSpPr>
        <p:spPr>
          <a:xfrm>
            <a:off x="714941" y="6600651"/>
            <a:ext cx="21641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Azure AD User: aksdev1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904ACC1-E477-5F4B-8D76-8FF295078BB7}"/>
              </a:ext>
            </a:extLst>
          </p:cNvPr>
          <p:cNvSpPr txBox="1"/>
          <p:nvPr/>
        </p:nvSpPr>
        <p:spPr>
          <a:xfrm>
            <a:off x="743522" y="4341730"/>
            <a:ext cx="25319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Object ID: </a:t>
            </a:r>
            <a:r>
              <a:rPr lang="en-IN" sz="1600" dirty="0">
                <a:solidFill>
                  <a:srgbClr val="C00000"/>
                </a:solidFill>
              </a:rPr>
              <a:t>e6dcdae4-e9ff-42</a:t>
            </a:r>
          </a:p>
          <a:p>
            <a:r>
              <a:rPr lang="en-IN" sz="1600" dirty="0">
                <a:solidFill>
                  <a:srgbClr val="C00000"/>
                </a:solidFill>
              </a:rPr>
              <a:t>61-81e6-0d08537c4cf8</a:t>
            </a:r>
          </a:p>
        </p:txBody>
      </p:sp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D0600BD0-F9FE-8746-BE0A-B0ACB256F726}"/>
              </a:ext>
            </a:extLst>
          </p:cNvPr>
          <p:cNvSpPr/>
          <p:nvPr/>
        </p:nvSpPr>
        <p:spPr>
          <a:xfrm>
            <a:off x="509994" y="1091665"/>
            <a:ext cx="2859366" cy="6262184"/>
          </a:xfrm>
          <a:prstGeom prst="roundRect">
            <a:avLst>
              <a:gd name="adj" fmla="val 5397"/>
            </a:avLst>
          </a:prstGeom>
          <a:noFill/>
          <a:ln w="508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895A0D6-2D4D-3842-99F9-64D19F50B246}"/>
              </a:ext>
            </a:extLst>
          </p:cNvPr>
          <p:cNvSpPr txBox="1"/>
          <p:nvPr/>
        </p:nvSpPr>
        <p:spPr>
          <a:xfrm>
            <a:off x="1027724" y="1113534"/>
            <a:ext cx="193623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Authentication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35B5EFD4-031F-4044-AF07-DA2ECBFA38FA}"/>
              </a:ext>
            </a:extLst>
          </p:cNvPr>
          <p:cNvSpPr/>
          <p:nvPr/>
        </p:nvSpPr>
        <p:spPr>
          <a:xfrm>
            <a:off x="4264935" y="5122170"/>
            <a:ext cx="3613797" cy="69362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kubectl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rgbClr val="FFC000"/>
                </a:solidFill>
              </a:rPr>
              <a:t>get</a:t>
            </a:r>
            <a:r>
              <a:rPr lang="en-US" dirty="0">
                <a:solidFill>
                  <a:schemeClr val="bg1"/>
                </a:solidFill>
              </a:rPr>
              <a:t> pods -n </a:t>
            </a:r>
            <a:r>
              <a:rPr lang="en-US" dirty="0">
                <a:solidFill>
                  <a:srgbClr val="FFC000"/>
                </a:solidFill>
              </a:rPr>
              <a:t>dev</a:t>
            </a:r>
          </a:p>
        </p:txBody>
      </p:sp>
      <p:pic>
        <p:nvPicPr>
          <p:cNvPr id="44" name="Graphic 43" descr="Internet">
            <a:extLst>
              <a:ext uri="{FF2B5EF4-FFF2-40B4-BE49-F238E27FC236}">
                <a16:creationId xmlns:a16="http://schemas.microsoft.com/office/drawing/2014/main" id="{59CC712F-987B-0D4C-BE62-BEBD62D5DA0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488551" y="6073739"/>
            <a:ext cx="1188850" cy="1188850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9577FD67-4917-6C47-87DD-7A1397658DEA}"/>
              </a:ext>
            </a:extLst>
          </p:cNvPr>
          <p:cNvSpPr txBox="1"/>
          <p:nvPr/>
        </p:nvSpPr>
        <p:spPr>
          <a:xfrm>
            <a:off x="6677401" y="6564508"/>
            <a:ext cx="11726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Terminal</a:t>
            </a: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DAB20975-4E7A-D041-9FF5-6B494BBB33C6}"/>
              </a:ext>
            </a:extLst>
          </p:cNvPr>
          <p:cNvSpPr/>
          <p:nvPr/>
        </p:nvSpPr>
        <p:spPr>
          <a:xfrm>
            <a:off x="4019013" y="3857215"/>
            <a:ext cx="4096518" cy="3544484"/>
          </a:xfrm>
          <a:prstGeom prst="roundRect">
            <a:avLst>
              <a:gd name="adj" fmla="val 5397"/>
            </a:avLst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D65E116-A69A-124F-A942-3C516313A57C}"/>
              </a:ext>
            </a:extLst>
          </p:cNvPr>
          <p:cNvSpPr txBox="1"/>
          <p:nvPr/>
        </p:nvSpPr>
        <p:spPr>
          <a:xfrm>
            <a:off x="5239298" y="7016881"/>
            <a:ext cx="174002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Your Desktop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7A924A48-FBE0-D549-ABBA-2B8BFF1B85A0}"/>
              </a:ext>
            </a:extLst>
          </p:cNvPr>
          <p:cNvSpPr/>
          <p:nvPr/>
        </p:nvSpPr>
        <p:spPr>
          <a:xfrm>
            <a:off x="4234037" y="4050165"/>
            <a:ext cx="3613797" cy="69362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Credentials Cached</a:t>
            </a:r>
          </a:p>
        </p:txBody>
      </p:sp>
      <p:sp>
        <p:nvSpPr>
          <p:cNvPr id="49" name="Up-down Arrow 48">
            <a:extLst>
              <a:ext uri="{FF2B5EF4-FFF2-40B4-BE49-F238E27FC236}">
                <a16:creationId xmlns:a16="http://schemas.microsoft.com/office/drawing/2014/main" id="{50EF9018-300C-BE46-BDEB-B66A24A36BF6}"/>
              </a:ext>
            </a:extLst>
          </p:cNvPr>
          <p:cNvSpPr/>
          <p:nvPr/>
        </p:nvSpPr>
        <p:spPr>
          <a:xfrm rot="16200000">
            <a:off x="5653835" y="-7921"/>
            <a:ext cx="323189" cy="6968393"/>
          </a:xfrm>
          <a:prstGeom prst="upDownArrow">
            <a:avLst/>
          </a:prstGeom>
          <a:solidFill>
            <a:srgbClr val="246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5E6C7AC-ADE0-8047-8758-4DE4269D68EE}"/>
              </a:ext>
            </a:extLst>
          </p:cNvPr>
          <p:cNvCxnSpPr>
            <a:cxnSpLocks/>
            <a:endCxn id="42" idx="2"/>
          </p:cNvCxnSpPr>
          <p:nvPr/>
        </p:nvCxnSpPr>
        <p:spPr>
          <a:xfrm flipH="1" flipV="1">
            <a:off x="6071834" y="5815795"/>
            <a:ext cx="11142" cy="498532"/>
          </a:xfrm>
          <a:prstGeom prst="straightConnector1">
            <a:avLst/>
          </a:prstGeom>
          <a:ln w="349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E2C032E0-BB0C-A245-B32B-DC5FB73FC00B}"/>
              </a:ext>
            </a:extLst>
          </p:cNvPr>
          <p:cNvCxnSpPr>
            <a:stCxn id="42" idx="1"/>
            <a:endCxn id="55" idx="3"/>
          </p:cNvCxnSpPr>
          <p:nvPr/>
        </p:nvCxnSpPr>
        <p:spPr>
          <a:xfrm rot="10800000" flipV="1">
            <a:off x="2314419" y="5468982"/>
            <a:ext cx="1950517" cy="513899"/>
          </a:xfrm>
          <a:prstGeom prst="bentConnector3">
            <a:avLst>
              <a:gd name="adj1" fmla="val 23596"/>
            </a:avLst>
          </a:prstGeom>
          <a:ln w="349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6D39B51D-5C9D-F740-A7A9-A9752A8B332C}"/>
              </a:ext>
            </a:extLst>
          </p:cNvPr>
          <p:cNvCxnSpPr>
            <a:cxnSpLocks/>
            <a:stCxn id="55" idx="0"/>
            <a:endCxn id="48" idx="2"/>
          </p:cNvCxnSpPr>
          <p:nvPr/>
        </p:nvCxnSpPr>
        <p:spPr>
          <a:xfrm rot="5400000" flipH="1" flipV="1">
            <a:off x="3558132" y="2944947"/>
            <a:ext cx="683961" cy="4281648"/>
          </a:xfrm>
          <a:prstGeom prst="bentConnector3">
            <a:avLst>
              <a:gd name="adj1" fmla="val 66904"/>
            </a:avLst>
          </a:prstGeom>
          <a:ln w="349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Elbow Connector 65">
            <a:extLst>
              <a:ext uri="{FF2B5EF4-FFF2-40B4-BE49-F238E27FC236}">
                <a16:creationId xmlns:a16="http://schemas.microsoft.com/office/drawing/2014/main" id="{3DD9E4DE-3079-FE4A-AAA6-4AC38B99C5E6}"/>
              </a:ext>
            </a:extLst>
          </p:cNvPr>
          <p:cNvCxnSpPr>
            <a:cxnSpLocks/>
            <a:stCxn id="42" idx="3"/>
            <a:endCxn id="29" idx="1"/>
          </p:cNvCxnSpPr>
          <p:nvPr/>
        </p:nvCxnSpPr>
        <p:spPr>
          <a:xfrm flipV="1">
            <a:off x="7878732" y="3680059"/>
            <a:ext cx="1325139" cy="1788924"/>
          </a:xfrm>
          <a:prstGeom prst="bentConnector3">
            <a:avLst>
              <a:gd name="adj1" fmla="val 53966"/>
            </a:avLst>
          </a:prstGeom>
          <a:ln w="349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Elbow Connector 87">
            <a:extLst>
              <a:ext uri="{FF2B5EF4-FFF2-40B4-BE49-F238E27FC236}">
                <a16:creationId xmlns:a16="http://schemas.microsoft.com/office/drawing/2014/main" id="{0B3CD6EB-ACE9-784E-B64C-B10EB86E05B0}"/>
              </a:ext>
            </a:extLst>
          </p:cNvPr>
          <p:cNvCxnSpPr>
            <a:stCxn id="29" idx="2"/>
            <a:endCxn id="26" idx="2"/>
          </p:cNvCxnSpPr>
          <p:nvPr/>
        </p:nvCxnSpPr>
        <p:spPr>
          <a:xfrm rot="5400000" flipH="1" flipV="1">
            <a:off x="11638329" y="2294007"/>
            <a:ext cx="2628" cy="3400096"/>
          </a:xfrm>
          <a:prstGeom prst="bentConnector3">
            <a:avLst>
              <a:gd name="adj1" fmla="val -18297146"/>
            </a:avLst>
          </a:prstGeom>
          <a:ln w="349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Oval 90">
            <a:extLst>
              <a:ext uri="{FF2B5EF4-FFF2-40B4-BE49-F238E27FC236}">
                <a16:creationId xmlns:a16="http://schemas.microsoft.com/office/drawing/2014/main" id="{A0A6EF31-3274-0F4D-89B4-320EE28CDC82}"/>
              </a:ext>
            </a:extLst>
          </p:cNvPr>
          <p:cNvSpPr/>
          <p:nvPr/>
        </p:nvSpPr>
        <p:spPr>
          <a:xfrm>
            <a:off x="6171704" y="5844335"/>
            <a:ext cx="493561" cy="430886"/>
          </a:xfrm>
          <a:prstGeom prst="ellipse">
            <a:avLst/>
          </a:prstGeom>
          <a:solidFill>
            <a:srgbClr val="C0A5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13F7E525-5F88-F143-B539-3057D29B10A5}"/>
              </a:ext>
            </a:extLst>
          </p:cNvPr>
          <p:cNvSpPr/>
          <p:nvPr/>
        </p:nvSpPr>
        <p:spPr>
          <a:xfrm>
            <a:off x="2688931" y="5527867"/>
            <a:ext cx="493561" cy="430886"/>
          </a:xfrm>
          <a:prstGeom prst="ellipse">
            <a:avLst/>
          </a:prstGeom>
          <a:solidFill>
            <a:srgbClr val="C0A5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F709B39A-B958-5442-9558-603169B00DFC}"/>
              </a:ext>
            </a:extLst>
          </p:cNvPr>
          <p:cNvSpPr/>
          <p:nvPr/>
        </p:nvSpPr>
        <p:spPr>
          <a:xfrm>
            <a:off x="3462503" y="4524445"/>
            <a:ext cx="493561" cy="430886"/>
          </a:xfrm>
          <a:prstGeom prst="ellipse">
            <a:avLst/>
          </a:prstGeom>
          <a:solidFill>
            <a:srgbClr val="C0A5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87FBA263-025B-B845-94B4-A7E38FE36551}"/>
              </a:ext>
            </a:extLst>
          </p:cNvPr>
          <p:cNvSpPr/>
          <p:nvPr/>
        </p:nvSpPr>
        <p:spPr>
          <a:xfrm>
            <a:off x="8050342" y="4992408"/>
            <a:ext cx="493561" cy="430886"/>
          </a:xfrm>
          <a:prstGeom prst="ellipse">
            <a:avLst/>
          </a:prstGeom>
          <a:solidFill>
            <a:srgbClr val="C0A5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4B86D647-B55B-3A47-9E84-443EA6250C38}"/>
              </a:ext>
            </a:extLst>
          </p:cNvPr>
          <p:cNvSpPr/>
          <p:nvPr/>
        </p:nvSpPr>
        <p:spPr>
          <a:xfrm>
            <a:off x="11384980" y="4005918"/>
            <a:ext cx="493561" cy="430886"/>
          </a:xfrm>
          <a:prstGeom prst="ellipse">
            <a:avLst/>
          </a:prstGeom>
          <a:solidFill>
            <a:srgbClr val="C0A5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95869657-B75B-C245-8095-792D07004C0F}"/>
              </a:ext>
            </a:extLst>
          </p:cNvPr>
          <p:cNvSpPr txBox="1"/>
          <p:nvPr/>
        </p:nvSpPr>
        <p:spPr>
          <a:xfrm>
            <a:off x="3363933" y="3015766"/>
            <a:ext cx="554017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246B1B"/>
                </a:solidFill>
              </a:rPr>
              <a:t>Integrate Azure AD Group &amp; Kubernetes RBAC</a:t>
            </a:r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2F3E4D9E-ECB6-6048-AF08-B62AF74A4E7C}"/>
              </a:ext>
            </a:extLst>
          </p:cNvPr>
          <p:cNvSpPr/>
          <p:nvPr/>
        </p:nvSpPr>
        <p:spPr>
          <a:xfrm>
            <a:off x="3722176" y="1031145"/>
            <a:ext cx="1879343" cy="116788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k8s Role</a:t>
            </a: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3FAF147D-3085-3F4A-8D16-F31F8493DAE3}"/>
              </a:ext>
            </a:extLst>
          </p:cNvPr>
          <p:cNvSpPr/>
          <p:nvPr/>
        </p:nvSpPr>
        <p:spPr>
          <a:xfrm>
            <a:off x="6152774" y="1067502"/>
            <a:ext cx="1879343" cy="116788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k8s Role Binding</a:t>
            </a:r>
          </a:p>
        </p:txBody>
      </p:sp>
      <p:sp>
        <p:nvSpPr>
          <p:cNvPr id="102" name="Explosion 2 101">
            <a:extLst>
              <a:ext uri="{FF2B5EF4-FFF2-40B4-BE49-F238E27FC236}">
                <a16:creationId xmlns:a16="http://schemas.microsoft.com/office/drawing/2014/main" id="{BA0164CB-2EB3-0D4A-8A21-68E500C65951}"/>
              </a:ext>
            </a:extLst>
          </p:cNvPr>
          <p:cNvSpPr/>
          <p:nvPr/>
        </p:nvSpPr>
        <p:spPr>
          <a:xfrm>
            <a:off x="8618650" y="4508259"/>
            <a:ext cx="2779087" cy="1155024"/>
          </a:xfrm>
          <a:prstGeom prst="irregularSeal2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Access</a:t>
            </a:r>
          </a:p>
          <a:p>
            <a:pPr algn="ctr"/>
            <a:r>
              <a:rPr lang="en-US" dirty="0"/>
              <a:t>Granted</a:t>
            </a:r>
          </a:p>
        </p:txBody>
      </p:sp>
    </p:spTree>
    <p:extLst>
      <p:ext uri="{BB962C8B-B14F-4D97-AF65-F5344CB8AC3E}">
        <p14:creationId xmlns:p14="http://schemas.microsoft.com/office/powerpoint/2010/main" val="2854241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5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3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6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9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3" grpId="0" animBg="1"/>
      <p:bldP spid="24" grpId="0" animBg="1"/>
      <p:bldP spid="25" grpId="0" animBg="1"/>
      <p:bldP spid="26" grpId="0" animBg="1"/>
      <p:bldP spid="27" grpId="0"/>
      <p:bldP spid="28" grpId="0" animBg="1"/>
      <p:bldP spid="29" grpId="0" animBg="1"/>
      <p:bldP spid="54" grpId="0"/>
      <p:bldP spid="51" grpId="0"/>
      <p:bldP spid="53" grpId="0"/>
      <p:bldP spid="62" grpId="0"/>
      <p:bldP spid="63" grpId="0"/>
      <p:bldP spid="64" grpId="0" animBg="1"/>
      <p:bldP spid="40" grpId="0"/>
      <p:bldP spid="42" grpId="0" animBg="1"/>
      <p:bldP spid="45" grpId="0"/>
      <p:bldP spid="46" grpId="0" animBg="1"/>
      <p:bldP spid="47" grpId="0"/>
      <p:bldP spid="48" grpId="0" animBg="1"/>
      <p:bldP spid="49" grpId="0" animBg="1"/>
      <p:bldP spid="91" grpId="0" animBg="1"/>
      <p:bldP spid="92" grpId="0" animBg="1"/>
      <p:bldP spid="93" grpId="0" animBg="1"/>
      <p:bldP spid="94" grpId="0" animBg="1"/>
      <p:bldP spid="95" grpId="0" animBg="1"/>
      <p:bldP spid="97" grpId="0"/>
      <p:bldP spid="100" grpId="0" animBg="1"/>
      <p:bldP spid="101" grpId="0" animBg="1"/>
      <p:bldP spid="102" grpId="0" animBg="1"/>
    </p:bld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7AFA70E-03DF-AD4F-A004-443EF90EC2E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5CDB631-F34C-B14E-B1BB-A63738512C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7724" y="-241690"/>
            <a:ext cx="12618720" cy="1188851"/>
          </a:xfrm>
        </p:spPr>
        <p:txBody>
          <a:bodyPr/>
          <a:lstStyle/>
          <a:p>
            <a:r>
              <a:rPr lang="en-US" dirty="0"/>
              <a:t>Azure Active Directory &amp; Kubernetes RBAC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868EB7B-AE5F-B442-A833-A3E4364F4FFA}"/>
              </a:ext>
            </a:extLst>
          </p:cNvPr>
          <p:cNvSpPr/>
          <p:nvPr/>
        </p:nvSpPr>
        <p:spPr>
          <a:xfrm>
            <a:off x="8712513" y="827142"/>
            <a:ext cx="5770180" cy="6343335"/>
          </a:xfrm>
          <a:prstGeom prst="roundRect">
            <a:avLst>
              <a:gd name="adj" fmla="val 2166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E89C818-F06C-704D-9455-81E6B5F9A8C0}"/>
              </a:ext>
            </a:extLst>
          </p:cNvPr>
          <p:cNvSpPr/>
          <p:nvPr/>
        </p:nvSpPr>
        <p:spPr>
          <a:xfrm>
            <a:off x="8988409" y="4371422"/>
            <a:ext cx="5286704" cy="2601309"/>
          </a:xfrm>
          <a:prstGeom prst="roundRect">
            <a:avLst>
              <a:gd name="adj" fmla="val 566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D512A6B-1649-9E45-91B3-4B9F1DD32B5F}"/>
              </a:ext>
            </a:extLst>
          </p:cNvPr>
          <p:cNvSpPr/>
          <p:nvPr/>
        </p:nvSpPr>
        <p:spPr>
          <a:xfrm>
            <a:off x="10827719" y="5438222"/>
            <a:ext cx="3247696" cy="37837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Role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387E468-92B6-8B41-A01C-1B2EF19DBCDF}"/>
              </a:ext>
            </a:extLst>
          </p:cNvPr>
          <p:cNvSpPr/>
          <p:nvPr/>
        </p:nvSpPr>
        <p:spPr>
          <a:xfrm>
            <a:off x="10827719" y="6108256"/>
            <a:ext cx="1471448" cy="63062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get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(Verb)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62C45DD-2E8D-1B43-B2ED-B12694484E62}"/>
              </a:ext>
            </a:extLst>
          </p:cNvPr>
          <p:cNvSpPr/>
          <p:nvPr/>
        </p:nvSpPr>
        <p:spPr>
          <a:xfrm>
            <a:off x="12603967" y="6105628"/>
            <a:ext cx="1471448" cy="63062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Pod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(Resource)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BF60828-22CC-B143-83EF-4B7B7F27DF3B}"/>
              </a:ext>
            </a:extLst>
          </p:cNvPr>
          <p:cNvSpPr txBox="1"/>
          <p:nvPr/>
        </p:nvSpPr>
        <p:spPr>
          <a:xfrm>
            <a:off x="10594329" y="4381971"/>
            <a:ext cx="20136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Namespace: QA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E72F020-7855-FC40-BCF8-FC3053F21409}"/>
              </a:ext>
            </a:extLst>
          </p:cNvPr>
          <p:cNvSpPr/>
          <p:nvPr/>
        </p:nvSpPr>
        <p:spPr>
          <a:xfrm>
            <a:off x="9203871" y="4943475"/>
            <a:ext cx="4871544" cy="37837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Role Binding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8DD33CF-1AF0-1B4F-B9BC-9C73B34723D4}"/>
              </a:ext>
            </a:extLst>
          </p:cNvPr>
          <p:cNvSpPr/>
          <p:nvPr/>
        </p:nvSpPr>
        <p:spPr>
          <a:xfrm>
            <a:off x="9203871" y="6108256"/>
            <a:ext cx="1471448" cy="63062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User / Group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(Subject)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3C72CDA-CDED-5E40-9CD0-99F29155B7AC}"/>
              </a:ext>
            </a:extLst>
          </p:cNvPr>
          <p:cNvCxnSpPr>
            <a:cxnSpLocks/>
            <a:endCxn id="9" idx="0"/>
          </p:cNvCxnSpPr>
          <p:nvPr/>
        </p:nvCxnSpPr>
        <p:spPr>
          <a:xfrm>
            <a:off x="13339691" y="5816594"/>
            <a:ext cx="0" cy="28903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DBEBE6C-370B-7A41-8195-07A500E2F752}"/>
              </a:ext>
            </a:extLst>
          </p:cNvPr>
          <p:cNvCxnSpPr>
            <a:cxnSpLocks/>
            <a:endCxn id="12" idx="0"/>
          </p:cNvCxnSpPr>
          <p:nvPr/>
        </p:nvCxnSpPr>
        <p:spPr>
          <a:xfrm flipH="1">
            <a:off x="9939595" y="5321847"/>
            <a:ext cx="1" cy="78640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4E7AE914-93DF-4049-B804-2702F50E5B4C}"/>
              </a:ext>
            </a:extLst>
          </p:cNvPr>
          <p:cNvSpPr/>
          <p:nvPr/>
        </p:nvSpPr>
        <p:spPr>
          <a:xfrm>
            <a:off x="8988409" y="1396694"/>
            <a:ext cx="5286704" cy="2601309"/>
          </a:xfrm>
          <a:prstGeom prst="roundRect">
            <a:avLst>
              <a:gd name="adj" fmla="val 566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B8161E0-32EE-EC47-B662-E2EC61810954}"/>
              </a:ext>
            </a:extLst>
          </p:cNvPr>
          <p:cNvSpPr/>
          <p:nvPr/>
        </p:nvSpPr>
        <p:spPr>
          <a:xfrm>
            <a:off x="10827719" y="2463494"/>
            <a:ext cx="3247696" cy="37837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Role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895CF12-743A-BE43-B3CB-D55D75CF488D}"/>
              </a:ext>
            </a:extLst>
          </p:cNvPr>
          <p:cNvSpPr/>
          <p:nvPr/>
        </p:nvSpPr>
        <p:spPr>
          <a:xfrm>
            <a:off x="10827719" y="3133528"/>
            <a:ext cx="1471448" cy="63062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get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(Verb)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75B103B-717A-EE49-AF9F-361E15516350}"/>
              </a:ext>
            </a:extLst>
          </p:cNvPr>
          <p:cNvSpPr/>
          <p:nvPr/>
        </p:nvSpPr>
        <p:spPr>
          <a:xfrm>
            <a:off x="12603967" y="3130900"/>
            <a:ext cx="1471448" cy="63062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Pod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(Resource)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BC7A0AF-ADA6-CF43-9805-26EB8B7A465D}"/>
              </a:ext>
            </a:extLst>
          </p:cNvPr>
          <p:cNvSpPr txBox="1"/>
          <p:nvPr/>
        </p:nvSpPr>
        <p:spPr>
          <a:xfrm>
            <a:off x="10594329" y="1407243"/>
            <a:ext cx="21323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Namespace: DEV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3AC4F91-B778-9549-AC3C-B7554BD6050E}"/>
              </a:ext>
            </a:extLst>
          </p:cNvPr>
          <p:cNvSpPr/>
          <p:nvPr/>
        </p:nvSpPr>
        <p:spPr>
          <a:xfrm>
            <a:off x="9203871" y="1968747"/>
            <a:ext cx="4871544" cy="37837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Role Binding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5C39289-E847-6846-ADCC-EC11ADD332AD}"/>
              </a:ext>
            </a:extLst>
          </p:cNvPr>
          <p:cNvSpPr/>
          <p:nvPr/>
        </p:nvSpPr>
        <p:spPr>
          <a:xfrm>
            <a:off x="9203871" y="3133528"/>
            <a:ext cx="1471448" cy="63062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User / Group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(Subject)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3FB049B-ECCB-6746-AC9D-D1B2246EFA82}"/>
              </a:ext>
            </a:extLst>
          </p:cNvPr>
          <p:cNvCxnSpPr>
            <a:cxnSpLocks/>
            <a:endCxn id="26" idx="0"/>
          </p:cNvCxnSpPr>
          <p:nvPr/>
        </p:nvCxnSpPr>
        <p:spPr>
          <a:xfrm>
            <a:off x="13339691" y="2841866"/>
            <a:ext cx="0" cy="28903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D143C79-BA64-9C4D-99A6-A76FB75C0031}"/>
              </a:ext>
            </a:extLst>
          </p:cNvPr>
          <p:cNvCxnSpPr>
            <a:cxnSpLocks/>
            <a:endCxn id="25" idx="0"/>
          </p:cNvCxnSpPr>
          <p:nvPr/>
        </p:nvCxnSpPr>
        <p:spPr>
          <a:xfrm flipH="1">
            <a:off x="11563443" y="2841866"/>
            <a:ext cx="1" cy="29166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9AEF572-F8F3-FD46-82DD-3F36387A983D}"/>
              </a:ext>
            </a:extLst>
          </p:cNvPr>
          <p:cNvCxnSpPr>
            <a:cxnSpLocks/>
            <a:endCxn id="29" idx="0"/>
          </p:cNvCxnSpPr>
          <p:nvPr/>
        </p:nvCxnSpPr>
        <p:spPr>
          <a:xfrm flipH="1">
            <a:off x="9939595" y="2347119"/>
            <a:ext cx="1" cy="78640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B03F53A0-9A5A-3443-8050-1B816C717185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11563443" y="5816594"/>
            <a:ext cx="8407" cy="29166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9DD1FF3A-6D50-8640-931B-619A54C33484}"/>
              </a:ext>
            </a:extLst>
          </p:cNvPr>
          <p:cNvSpPr txBox="1"/>
          <p:nvPr/>
        </p:nvSpPr>
        <p:spPr>
          <a:xfrm>
            <a:off x="9589454" y="819181"/>
            <a:ext cx="418935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600" dirty="0">
                <a:solidFill>
                  <a:schemeClr val="bg1"/>
                </a:solidFill>
              </a:rPr>
              <a:t>Azure AKS Kubernetes Cluster</a:t>
            </a:r>
          </a:p>
        </p:txBody>
      </p:sp>
      <p:pic>
        <p:nvPicPr>
          <p:cNvPr id="58" name="Picture 8">
            <a:extLst>
              <a:ext uri="{FF2B5EF4-FFF2-40B4-BE49-F238E27FC236}">
                <a16:creationId xmlns:a16="http://schemas.microsoft.com/office/drawing/2014/main" id="{6D655E64-38E5-8440-9486-3427B6C64C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2838" y="4898283"/>
            <a:ext cx="423564" cy="423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8">
            <a:extLst>
              <a:ext uri="{FF2B5EF4-FFF2-40B4-BE49-F238E27FC236}">
                <a16:creationId xmlns:a16="http://schemas.microsoft.com/office/drawing/2014/main" id="{417ED6DA-3A0F-784E-A87F-ED4BAA0797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8016" y="1915965"/>
            <a:ext cx="423564" cy="423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2">
            <a:extLst>
              <a:ext uri="{FF2B5EF4-FFF2-40B4-BE49-F238E27FC236}">
                <a16:creationId xmlns:a16="http://schemas.microsoft.com/office/drawing/2014/main" id="{3C4B749A-C38F-EC45-B04B-8A5F69290B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2128" y="5398460"/>
            <a:ext cx="430098" cy="430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>
            <a:extLst>
              <a:ext uri="{FF2B5EF4-FFF2-40B4-BE49-F238E27FC236}">
                <a16:creationId xmlns:a16="http://schemas.microsoft.com/office/drawing/2014/main" id="{53CF304A-3EB1-8A4D-AD18-6A54781B21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8673" y="2416198"/>
            <a:ext cx="430098" cy="430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A4D817D8-0DDF-794C-9442-6F76F0E60A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V="1">
            <a:off x="8756791" y="858686"/>
            <a:ext cx="511364" cy="511364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id="{F2DF2D29-2051-814B-8167-0CA51ACD98A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82649" y="1207073"/>
            <a:ext cx="1233493" cy="1233493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7E3BA8A8-F88F-6445-B20B-988B518C06A0}"/>
              </a:ext>
            </a:extLst>
          </p:cNvPr>
          <p:cNvSpPr txBox="1"/>
          <p:nvPr/>
        </p:nvSpPr>
        <p:spPr>
          <a:xfrm>
            <a:off x="885906" y="2425374"/>
            <a:ext cx="20444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Azure Active Directory</a:t>
            </a:r>
          </a:p>
        </p:txBody>
      </p:sp>
      <p:pic>
        <p:nvPicPr>
          <p:cNvPr id="52" name="Graphic 51">
            <a:extLst>
              <a:ext uri="{FF2B5EF4-FFF2-40B4-BE49-F238E27FC236}">
                <a16:creationId xmlns:a16="http://schemas.microsoft.com/office/drawing/2014/main" id="{FF7B94A9-1415-DA41-B1AF-0447CFAE4D2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19682" y="2802457"/>
            <a:ext cx="1138384" cy="1138384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7E8F9220-D5FE-194E-9F37-49D885134763}"/>
              </a:ext>
            </a:extLst>
          </p:cNvPr>
          <p:cNvSpPr txBox="1"/>
          <p:nvPr/>
        </p:nvSpPr>
        <p:spPr>
          <a:xfrm>
            <a:off x="714941" y="3890126"/>
            <a:ext cx="26213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Azure AD Group: </a:t>
            </a:r>
            <a:r>
              <a:rPr lang="en-US" sz="1600" dirty="0" err="1"/>
              <a:t>devaksteam</a:t>
            </a:r>
            <a:endParaRPr lang="en-US" sz="1600" dirty="0"/>
          </a:p>
        </p:txBody>
      </p:sp>
      <p:pic>
        <p:nvPicPr>
          <p:cNvPr id="55" name="Graphic 54">
            <a:extLst>
              <a:ext uri="{FF2B5EF4-FFF2-40B4-BE49-F238E27FC236}">
                <a16:creationId xmlns:a16="http://schemas.microsoft.com/office/drawing/2014/main" id="{83972725-D0F1-C44B-AB3B-6B49316D544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204157" y="5196531"/>
            <a:ext cx="1110261" cy="1110261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5E0A5A36-D221-B041-8223-0E7A7002A423}"/>
              </a:ext>
            </a:extLst>
          </p:cNvPr>
          <p:cNvSpPr txBox="1"/>
          <p:nvPr/>
        </p:nvSpPr>
        <p:spPr>
          <a:xfrm>
            <a:off x="714941" y="6369431"/>
            <a:ext cx="21641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Azure AD User: aksdev1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904ACC1-E477-5F4B-8D76-8FF295078BB7}"/>
              </a:ext>
            </a:extLst>
          </p:cNvPr>
          <p:cNvSpPr txBox="1"/>
          <p:nvPr/>
        </p:nvSpPr>
        <p:spPr>
          <a:xfrm>
            <a:off x="756390" y="4142991"/>
            <a:ext cx="25319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Object ID: </a:t>
            </a:r>
            <a:r>
              <a:rPr lang="en-IN" sz="1600" dirty="0">
                <a:solidFill>
                  <a:srgbClr val="C00000"/>
                </a:solidFill>
              </a:rPr>
              <a:t>e6dcdae4-e9ff-42</a:t>
            </a:r>
          </a:p>
          <a:p>
            <a:r>
              <a:rPr lang="en-IN" sz="1600" dirty="0">
                <a:solidFill>
                  <a:srgbClr val="C00000"/>
                </a:solidFill>
              </a:rPr>
              <a:t>61-81e6-0d08537c4cf8</a:t>
            </a:r>
          </a:p>
        </p:txBody>
      </p:sp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D0600BD0-F9FE-8746-BE0A-B0ACB256F726}"/>
              </a:ext>
            </a:extLst>
          </p:cNvPr>
          <p:cNvSpPr/>
          <p:nvPr/>
        </p:nvSpPr>
        <p:spPr>
          <a:xfrm>
            <a:off x="509994" y="860445"/>
            <a:ext cx="2859366" cy="6262184"/>
          </a:xfrm>
          <a:prstGeom prst="roundRect">
            <a:avLst>
              <a:gd name="adj" fmla="val 5397"/>
            </a:avLst>
          </a:prstGeom>
          <a:noFill/>
          <a:ln w="508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895A0D6-2D4D-3842-99F9-64D19F50B246}"/>
              </a:ext>
            </a:extLst>
          </p:cNvPr>
          <p:cNvSpPr txBox="1"/>
          <p:nvPr/>
        </p:nvSpPr>
        <p:spPr>
          <a:xfrm>
            <a:off x="1027724" y="882314"/>
            <a:ext cx="193623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Authentication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35B5EFD4-031F-4044-AF07-DA2ECBFA38FA}"/>
              </a:ext>
            </a:extLst>
          </p:cNvPr>
          <p:cNvSpPr/>
          <p:nvPr/>
        </p:nvSpPr>
        <p:spPr>
          <a:xfrm>
            <a:off x="4264935" y="4890950"/>
            <a:ext cx="3613797" cy="69362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kubectl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rgbClr val="FFC000"/>
                </a:solidFill>
              </a:rPr>
              <a:t>get</a:t>
            </a:r>
            <a:r>
              <a:rPr lang="en-US" dirty="0">
                <a:solidFill>
                  <a:schemeClr val="bg1"/>
                </a:solidFill>
              </a:rPr>
              <a:t> pods -n </a:t>
            </a:r>
            <a:r>
              <a:rPr lang="en-US" dirty="0" err="1">
                <a:solidFill>
                  <a:srgbClr val="FFC000"/>
                </a:solidFill>
              </a:rPr>
              <a:t>qa</a:t>
            </a:r>
            <a:endParaRPr lang="en-US" dirty="0">
              <a:solidFill>
                <a:srgbClr val="FFC000"/>
              </a:solidFill>
            </a:endParaRPr>
          </a:p>
        </p:txBody>
      </p:sp>
      <p:pic>
        <p:nvPicPr>
          <p:cNvPr id="44" name="Graphic 43" descr="Internet">
            <a:extLst>
              <a:ext uri="{FF2B5EF4-FFF2-40B4-BE49-F238E27FC236}">
                <a16:creationId xmlns:a16="http://schemas.microsoft.com/office/drawing/2014/main" id="{59CC712F-987B-0D4C-BE62-BEBD62D5DA0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488551" y="5842519"/>
            <a:ext cx="1188850" cy="1188850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9577FD67-4917-6C47-87DD-7A1397658DEA}"/>
              </a:ext>
            </a:extLst>
          </p:cNvPr>
          <p:cNvSpPr txBox="1"/>
          <p:nvPr/>
        </p:nvSpPr>
        <p:spPr>
          <a:xfrm>
            <a:off x="4163915" y="6397618"/>
            <a:ext cx="11726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Terminal</a:t>
            </a: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DAB20975-4E7A-D041-9FF5-6B494BBB33C6}"/>
              </a:ext>
            </a:extLst>
          </p:cNvPr>
          <p:cNvSpPr/>
          <p:nvPr/>
        </p:nvSpPr>
        <p:spPr>
          <a:xfrm>
            <a:off x="4019013" y="3625995"/>
            <a:ext cx="4096518" cy="3544484"/>
          </a:xfrm>
          <a:prstGeom prst="roundRect">
            <a:avLst>
              <a:gd name="adj" fmla="val 5397"/>
            </a:avLst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D65E116-A69A-124F-A942-3C516313A57C}"/>
              </a:ext>
            </a:extLst>
          </p:cNvPr>
          <p:cNvSpPr txBox="1"/>
          <p:nvPr/>
        </p:nvSpPr>
        <p:spPr>
          <a:xfrm>
            <a:off x="5239298" y="6785661"/>
            <a:ext cx="174002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Your Desktop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7A924A48-FBE0-D549-ABBA-2B8BFF1B85A0}"/>
              </a:ext>
            </a:extLst>
          </p:cNvPr>
          <p:cNvSpPr/>
          <p:nvPr/>
        </p:nvSpPr>
        <p:spPr>
          <a:xfrm>
            <a:off x="4234037" y="3818945"/>
            <a:ext cx="3613797" cy="69362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Credentials Cached</a:t>
            </a:r>
          </a:p>
        </p:txBody>
      </p:sp>
      <p:sp>
        <p:nvSpPr>
          <p:cNvPr id="49" name="Up-down Arrow 48">
            <a:extLst>
              <a:ext uri="{FF2B5EF4-FFF2-40B4-BE49-F238E27FC236}">
                <a16:creationId xmlns:a16="http://schemas.microsoft.com/office/drawing/2014/main" id="{50EF9018-300C-BE46-BDEB-B66A24A36BF6}"/>
              </a:ext>
            </a:extLst>
          </p:cNvPr>
          <p:cNvSpPr/>
          <p:nvPr/>
        </p:nvSpPr>
        <p:spPr>
          <a:xfrm rot="16200000">
            <a:off x="5653835" y="-239141"/>
            <a:ext cx="323189" cy="6968393"/>
          </a:xfrm>
          <a:prstGeom prst="upDownArrow">
            <a:avLst/>
          </a:prstGeom>
          <a:solidFill>
            <a:srgbClr val="246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5E6C7AC-ADE0-8047-8758-4DE4269D68EE}"/>
              </a:ext>
            </a:extLst>
          </p:cNvPr>
          <p:cNvCxnSpPr>
            <a:cxnSpLocks/>
            <a:endCxn id="42" idx="2"/>
          </p:cNvCxnSpPr>
          <p:nvPr/>
        </p:nvCxnSpPr>
        <p:spPr>
          <a:xfrm flipH="1" flipV="1">
            <a:off x="6071834" y="5584575"/>
            <a:ext cx="11142" cy="498532"/>
          </a:xfrm>
          <a:prstGeom prst="straightConnector1">
            <a:avLst/>
          </a:prstGeom>
          <a:ln w="349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E2C032E0-BB0C-A245-B32B-DC5FB73FC00B}"/>
              </a:ext>
            </a:extLst>
          </p:cNvPr>
          <p:cNvCxnSpPr>
            <a:stCxn id="42" idx="1"/>
            <a:endCxn id="55" idx="3"/>
          </p:cNvCxnSpPr>
          <p:nvPr/>
        </p:nvCxnSpPr>
        <p:spPr>
          <a:xfrm rot="10800000" flipV="1">
            <a:off x="2314419" y="5237762"/>
            <a:ext cx="1950517" cy="513899"/>
          </a:xfrm>
          <a:prstGeom prst="bentConnector3">
            <a:avLst>
              <a:gd name="adj1" fmla="val 23596"/>
            </a:avLst>
          </a:prstGeom>
          <a:ln w="349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6D39B51D-5C9D-F740-A7A9-A9752A8B332C}"/>
              </a:ext>
            </a:extLst>
          </p:cNvPr>
          <p:cNvCxnSpPr>
            <a:cxnSpLocks/>
            <a:stCxn id="55" idx="0"/>
            <a:endCxn id="48" idx="2"/>
          </p:cNvCxnSpPr>
          <p:nvPr/>
        </p:nvCxnSpPr>
        <p:spPr>
          <a:xfrm rot="5400000" flipH="1" flipV="1">
            <a:off x="3558132" y="2713727"/>
            <a:ext cx="683961" cy="4281648"/>
          </a:xfrm>
          <a:prstGeom prst="bentConnector3">
            <a:avLst>
              <a:gd name="adj1" fmla="val 66904"/>
            </a:avLst>
          </a:prstGeom>
          <a:ln w="349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Elbow Connector 65">
            <a:extLst>
              <a:ext uri="{FF2B5EF4-FFF2-40B4-BE49-F238E27FC236}">
                <a16:creationId xmlns:a16="http://schemas.microsoft.com/office/drawing/2014/main" id="{3DD9E4DE-3079-FE4A-AAA6-4AC38B99C5E6}"/>
              </a:ext>
            </a:extLst>
          </p:cNvPr>
          <p:cNvCxnSpPr>
            <a:cxnSpLocks/>
            <a:stCxn id="42" idx="3"/>
            <a:endCxn id="12" idx="1"/>
          </p:cNvCxnSpPr>
          <p:nvPr/>
        </p:nvCxnSpPr>
        <p:spPr>
          <a:xfrm>
            <a:off x="7878732" y="5237763"/>
            <a:ext cx="1325139" cy="1185804"/>
          </a:xfrm>
          <a:prstGeom prst="bentConnector3">
            <a:avLst>
              <a:gd name="adj1" fmla="val 26999"/>
            </a:avLst>
          </a:prstGeom>
          <a:ln w="349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Oval 90">
            <a:extLst>
              <a:ext uri="{FF2B5EF4-FFF2-40B4-BE49-F238E27FC236}">
                <a16:creationId xmlns:a16="http://schemas.microsoft.com/office/drawing/2014/main" id="{A0A6EF31-3274-0F4D-89B4-320EE28CDC82}"/>
              </a:ext>
            </a:extLst>
          </p:cNvPr>
          <p:cNvSpPr/>
          <p:nvPr/>
        </p:nvSpPr>
        <p:spPr>
          <a:xfrm>
            <a:off x="6171704" y="5613115"/>
            <a:ext cx="493561" cy="430886"/>
          </a:xfrm>
          <a:prstGeom prst="ellipse">
            <a:avLst/>
          </a:prstGeom>
          <a:solidFill>
            <a:srgbClr val="C0A5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13F7E525-5F88-F143-B539-3057D29B10A5}"/>
              </a:ext>
            </a:extLst>
          </p:cNvPr>
          <p:cNvSpPr/>
          <p:nvPr/>
        </p:nvSpPr>
        <p:spPr>
          <a:xfrm>
            <a:off x="2688931" y="5296647"/>
            <a:ext cx="493561" cy="430886"/>
          </a:xfrm>
          <a:prstGeom prst="ellipse">
            <a:avLst/>
          </a:prstGeom>
          <a:solidFill>
            <a:srgbClr val="C0A5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F709B39A-B958-5442-9558-603169B00DFC}"/>
              </a:ext>
            </a:extLst>
          </p:cNvPr>
          <p:cNvSpPr/>
          <p:nvPr/>
        </p:nvSpPr>
        <p:spPr>
          <a:xfrm>
            <a:off x="3462503" y="4293225"/>
            <a:ext cx="493561" cy="430886"/>
          </a:xfrm>
          <a:prstGeom prst="ellipse">
            <a:avLst/>
          </a:prstGeom>
          <a:solidFill>
            <a:srgbClr val="C0A5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87FBA263-025B-B845-94B4-A7E38FE36551}"/>
              </a:ext>
            </a:extLst>
          </p:cNvPr>
          <p:cNvSpPr/>
          <p:nvPr/>
        </p:nvSpPr>
        <p:spPr>
          <a:xfrm>
            <a:off x="8236661" y="5741742"/>
            <a:ext cx="493561" cy="43088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95869657-B75B-C245-8095-792D07004C0F}"/>
              </a:ext>
            </a:extLst>
          </p:cNvPr>
          <p:cNvSpPr txBox="1"/>
          <p:nvPr/>
        </p:nvSpPr>
        <p:spPr>
          <a:xfrm>
            <a:off x="3363933" y="2784546"/>
            <a:ext cx="554017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246B1B"/>
                </a:solidFill>
              </a:rPr>
              <a:t>Integrate Azure AD Group &amp; Kubernetes RBAC</a:t>
            </a:r>
          </a:p>
        </p:txBody>
      </p:sp>
      <p:sp>
        <p:nvSpPr>
          <p:cNvPr id="16" name="Explosion 2 15">
            <a:extLst>
              <a:ext uri="{FF2B5EF4-FFF2-40B4-BE49-F238E27FC236}">
                <a16:creationId xmlns:a16="http://schemas.microsoft.com/office/drawing/2014/main" id="{924AD5D4-E5A7-BD4B-BE60-019D81ABB781}"/>
              </a:ext>
            </a:extLst>
          </p:cNvPr>
          <p:cNvSpPr/>
          <p:nvPr/>
        </p:nvSpPr>
        <p:spPr>
          <a:xfrm>
            <a:off x="6732302" y="6112360"/>
            <a:ext cx="2696416" cy="1568092"/>
          </a:xfrm>
          <a:prstGeom prst="irregularSeal2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Access</a:t>
            </a:r>
          </a:p>
          <a:p>
            <a:pPr algn="ctr"/>
            <a:r>
              <a:rPr lang="en-US" dirty="0"/>
              <a:t>Denied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2EC71DF-D1ED-CE49-AB5E-C5F41C9B9321}"/>
              </a:ext>
            </a:extLst>
          </p:cNvPr>
          <p:cNvSpPr/>
          <p:nvPr/>
        </p:nvSpPr>
        <p:spPr>
          <a:xfrm>
            <a:off x="3722176" y="1031145"/>
            <a:ext cx="1879343" cy="116788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k8s Role</a:t>
            </a: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71C63A87-43D2-1543-9B76-BE1F12916FCF}"/>
              </a:ext>
            </a:extLst>
          </p:cNvPr>
          <p:cNvSpPr/>
          <p:nvPr/>
        </p:nvSpPr>
        <p:spPr>
          <a:xfrm>
            <a:off x="6152774" y="1067502"/>
            <a:ext cx="1879343" cy="116788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k8s Role Binding</a:t>
            </a: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6FABEB91-18ED-DB46-9762-F63FF3EE508F}"/>
              </a:ext>
            </a:extLst>
          </p:cNvPr>
          <p:cNvGrpSpPr/>
          <p:nvPr/>
        </p:nvGrpSpPr>
        <p:grpSpPr>
          <a:xfrm>
            <a:off x="12737161" y="5121879"/>
            <a:ext cx="1319479" cy="653179"/>
            <a:chOff x="405245" y="2091580"/>
            <a:chExt cx="800100" cy="325875"/>
          </a:xfrm>
        </p:grpSpPr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F6DF1900-DDFA-5544-A65E-2347305D20D4}"/>
                </a:ext>
              </a:extLst>
            </p:cNvPr>
            <p:cNvCxnSpPr/>
            <p:nvPr/>
          </p:nvCxnSpPr>
          <p:spPr>
            <a:xfrm>
              <a:off x="405245" y="2091580"/>
              <a:ext cx="675410" cy="325875"/>
            </a:xfrm>
            <a:prstGeom prst="line">
              <a:avLst/>
            </a:prstGeom>
            <a:ln w="47625">
              <a:solidFill>
                <a:srgbClr val="C0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B3BF0DA9-9CAF-4F4D-A9EB-1867FDB3B983}"/>
                </a:ext>
              </a:extLst>
            </p:cNvPr>
            <p:cNvCxnSpPr/>
            <p:nvPr/>
          </p:nvCxnSpPr>
          <p:spPr>
            <a:xfrm flipH="1">
              <a:off x="405245" y="2091580"/>
              <a:ext cx="800100" cy="325875"/>
            </a:xfrm>
            <a:prstGeom prst="line">
              <a:avLst/>
            </a:prstGeom>
            <a:ln w="476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12608224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5157" y="2177906"/>
            <a:ext cx="3675198" cy="35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87850" y="2511934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70C0"/>
                </a:solidFill>
              </a:rPr>
              <a:t>Kubernetes RBAC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B050"/>
                </a:solidFill>
              </a:rPr>
              <a:t>Azure Active Directory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205A956-1A7D-F547-826E-6857A23251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045" y="2351880"/>
            <a:ext cx="3368459" cy="3368459"/>
          </a:xfrm>
          <a:prstGeom prst="rect">
            <a:avLst/>
          </a:prstGeom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AF5BDAD8-5033-084B-8D2D-9BE3B79D41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5828" y="42175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>
            <a:extLst>
              <a:ext uri="{FF2B5EF4-FFF2-40B4-BE49-F238E27FC236}">
                <a16:creationId xmlns:a16="http://schemas.microsoft.com/office/drawing/2014/main" id="{6370E876-C592-BF46-B22B-AD73D8D848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8020" y="60135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99B558B-C7C5-F54C-A6D6-2C669C33A5E7}"/>
              </a:ext>
            </a:extLst>
          </p:cNvPr>
          <p:cNvSpPr txBox="1"/>
          <p:nvPr/>
        </p:nvSpPr>
        <p:spPr>
          <a:xfrm>
            <a:off x="4760106" y="1747019"/>
            <a:ext cx="155132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Cluster Role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05A39F2-9183-F04B-874A-6731CB9B15CF}"/>
              </a:ext>
            </a:extLst>
          </p:cNvPr>
          <p:cNvSpPr txBox="1"/>
          <p:nvPr/>
        </p:nvSpPr>
        <p:spPr>
          <a:xfrm>
            <a:off x="7846014" y="1717171"/>
            <a:ext cx="247304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Cluster Role Binding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E433E9C8-9199-AA4C-A9A6-DCE4661A902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37527" y="5807107"/>
            <a:ext cx="1233493" cy="1233493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7D04FF5C-6D1A-854C-925E-6D52DCFDC23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614008" y="5896306"/>
            <a:ext cx="1138384" cy="1138384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6D3D0DEC-70B3-8447-80C3-A39F60A54AC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922249" y="5936114"/>
            <a:ext cx="1110261" cy="111026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2483D91-CA78-0B48-BC11-51A452D5DC3E}"/>
              </a:ext>
            </a:extLst>
          </p:cNvPr>
          <p:cNvSpPr txBox="1"/>
          <p:nvPr/>
        </p:nvSpPr>
        <p:spPr>
          <a:xfrm>
            <a:off x="747362" y="7034690"/>
            <a:ext cx="201382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Active Directory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E84EABB-4F06-9B49-8A72-6A98E67AF802}"/>
              </a:ext>
            </a:extLst>
          </p:cNvPr>
          <p:cNvSpPr txBox="1"/>
          <p:nvPr/>
        </p:nvSpPr>
        <p:spPr>
          <a:xfrm>
            <a:off x="6478263" y="7034689"/>
            <a:ext cx="14098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 Groups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7560FEC-E2DF-7D49-8558-84E9EB4F5DB2}"/>
              </a:ext>
            </a:extLst>
          </p:cNvPr>
          <p:cNvSpPr txBox="1"/>
          <p:nvPr/>
        </p:nvSpPr>
        <p:spPr>
          <a:xfrm>
            <a:off x="11922249" y="7044901"/>
            <a:ext cx="122180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 Users</a:t>
            </a:r>
          </a:p>
        </p:txBody>
      </p:sp>
    </p:spTree>
    <p:extLst>
      <p:ext uri="{BB962C8B-B14F-4D97-AF65-F5344CB8AC3E}">
        <p14:creationId xmlns:p14="http://schemas.microsoft.com/office/powerpoint/2010/main" val="4101086945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6F6205C-AD3E-CC47-86DF-4B5117DAEBF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E31BBE7-CCB0-F84D-86C5-4177A4204A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50816"/>
            <a:ext cx="12618720" cy="1188851"/>
          </a:xfrm>
        </p:spPr>
        <p:txBody>
          <a:bodyPr/>
          <a:lstStyle/>
          <a:p>
            <a:r>
              <a:rPr lang="en-US" dirty="0"/>
              <a:t>Kubernetes RBAC </a:t>
            </a:r>
            <a:r>
              <a:rPr lang="en-US" dirty="0">
                <a:solidFill>
                  <a:srgbClr val="00B050"/>
                </a:solidFill>
              </a:rPr>
              <a:t>Cluster Role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ED580A-1FB0-E74B-AA84-41FACED17E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11760" y="362088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C2EE570-07F0-5341-A948-F9335BBCAABD}"/>
              </a:ext>
            </a:extLst>
          </p:cNvPr>
          <p:cNvSpPr txBox="1"/>
          <p:nvPr/>
        </p:nvSpPr>
        <p:spPr>
          <a:xfrm>
            <a:off x="12886038" y="12723"/>
            <a:ext cx="155132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Cluster Role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102834B-F367-4F44-8B65-7BF61BB0BD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040" y="1616932"/>
            <a:ext cx="7607300" cy="5969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05C90A9-94A8-3F40-81CD-C20137B14E93}"/>
              </a:ext>
            </a:extLst>
          </p:cNvPr>
          <p:cNvSpPr/>
          <p:nvPr/>
        </p:nvSpPr>
        <p:spPr>
          <a:xfrm>
            <a:off x="567559" y="840828"/>
            <a:ext cx="12099596" cy="59710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A </a:t>
            </a:r>
            <a:r>
              <a:rPr lang="en-IN" dirty="0" err="1">
                <a:solidFill>
                  <a:srgbClr val="FFC000"/>
                </a:solidFill>
              </a:rPr>
              <a:t>ClusterRole</a:t>
            </a:r>
            <a:r>
              <a:rPr lang="en-IN" dirty="0"/>
              <a:t> can be used to grant the same permissions as a Role, but because they are cluster-scoped, </a:t>
            </a:r>
            <a:r>
              <a:rPr lang="en-US" dirty="0"/>
              <a:t>access will be granted across cluster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B269613-8EB6-A14A-99C1-90DCCAD9E4B2}"/>
              </a:ext>
            </a:extLst>
          </p:cNvPr>
          <p:cNvSpPr/>
          <p:nvPr/>
        </p:nvSpPr>
        <p:spPr>
          <a:xfrm>
            <a:off x="636970" y="4750676"/>
            <a:ext cx="5980387" cy="472966"/>
          </a:xfrm>
          <a:prstGeom prst="rect">
            <a:avLst/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ular Callout 9">
            <a:extLst>
              <a:ext uri="{FF2B5EF4-FFF2-40B4-BE49-F238E27FC236}">
                <a16:creationId xmlns:a16="http://schemas.microsoft.com/office/drawing/2014/main" id="{EC21121B-DD23-ED41-89B1-84D4E03CC5D2}"/>
              </a:ext>
            </a:extLst>
          </p:cNvPr>
          <p:cNvSpPr/>
          <p:nvPr/>
        </p:nvSpPr>
        <p:spPr>
          <a:xfrm>
            <a:off x="9177415" y="4230415"/>
            <a:ext cx="3846786" cy="770758"/>
          </a:xfrm>
          <a:prstGeom prst="wedgeRectCallout">
            <a:avLst>
              <a:gd name="adj1" fmla="val -117138"/>
              <a:gd name="adj2" fmla="val 52953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C000"/>
                </a:solidFill>
              </a:rPr>
              <a:t>Read Only access to AKS Cluster</a:t>
            </a:r>
            <a:endParaRPr lang="en-US" dirty="0"/>
          </a:p>
        </p:txBody>
      </p:sp>
      <p:sp>
        <p:nvSpPr>
          <p:cNvPr id="11" name="Rectangular Callout 10">
            <a:extLst>
              <a:ext uri="{FF2B5EF4-FFF2-40B4-BE49-F238E27FC236}">
                <a16:creationId xmlns:a16="http://schemas.microsoft.com/office/drawing/2014/main" id="{2E951BED-A1E7-DE4A-80EC-F1A68EBC044A}"/>
              </a:ext>
            </a:extLst>
          </p:cNvPr>
          <p:cNvSpPr/>
          <p:nvPr/>
        </p:nvSpPr>
        <p:spPr>
          <a:xfrm>
            <a:off x="8964974" y="6473142"/>
            <a:ext cx="3846786" cy="770758"/>
          </a:xfrm>
          <a:prstGeom prst="wedgeRectCallout">
            <a:avLst>
              <a:gd name="adj1" fmla="val -117138"/>
              <a:gd name="adj2" fmla="val 52953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C000"/>
                </a:solidFill>
              </a:rPr>
              <a:t>Read Only access to AKS Cluster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41285F6-A26F-5C4A-B3EF-43014AA095EF}"/>
              </a:ext>
            </a:extLst>
          </p:cNvPr>
          <p:cNvSpPr/>
          <p:nvPr/>
        </p:nvSpPr>
        <p:spPr>
          <a:xfrm>
            <a:off x="568741" y="7007417"/>
            <a:ext cx="5980387" cy="472966"/>
          </a:xfrm>
          <a:prstGeom prst="rect">
            <a:avLst/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113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6F6205C-AD3E-CC47-86DF-4B5117DAEBF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E31BBE7-CCB0-F84D-86C5-4177A4204A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11229" y="-133233"/>
            <a:ext cx="12618720" cy="1188851"/>
          </a:xfrm>
        </p:spPr>
        <p:txBody>
          <a:bodyPr/>
          <a:lstStyle/>
          <a:p>
            <a:r>
              <a:rPr lang="en-US" dirty="0"/>
              <a:t>Kubernetes RBAC </a:t>
            </a:r>
            <a:r>
              <a:rPr lang="en-US" dirty="0">
                <a:solidFill>
                  <a:srgbClr val="00B050"/>
                </a:solidFill>
              </a:rPr>
              <a:t>Cluster Role Binding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2EE570-07F0-5341-A948-F9335BBCAABD}"/>
              </a:ext>
            </a:extLst>
          </p:cNvPr>
          <p:cNvSpPr txBox="1"/>
          <p:nvPr/>
        </p:nvSpPr>
        <p:spPr>
          <a:xfrm>
            <a:off x="12038589" y="30306"/>
            <a:ext cx="247304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Cluster Role Binding</a:t>
            </a:r>
          </a:p>
        </p:txBody>
      </p:sp>
      <p:pic>
        <p:nvPicPr>
          <p:cNvPr id="8" name="Picture 6">
            <a:extLst>
              <a:ext uri="{FF2B5EF4-FFF2-40B4-BE49-F238E27FC236}">
                <a16:creationId xmlns:a16="http://schemas.microsoft.com/office/drawing/2014/main" id="{A616AE57-F39C-9E41-B2F0-A30EDC5CE7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86038" y="443610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DFD53B01-36F0-2443-81F9-CBF8D732F551}"/>
              </a:ext>
            </a:extLst>
          </p:cNvPr>
          <p:cNvSpPr/>
          <p:nvPr/>
        </p:nvSpPr>
        <p:spPr>
          <a:xfrm>
            <a:off x="10715911" y="1737515"/>
            <a:ext cx="1707931" cy="1188851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Cluster Role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558E83F-1344-DA4B-A14B-6FBB33ED3FB8}"/>
              </a:ext>
            </a:extLst>
          </p:cNvPr>
          <p:cNvSpPr/>
          <p:nvPr/>
        </p:nvSpPr>
        <p:spPr>
          <a:xfrm>
            <a:off x="12811760" y="2621736"/>
            <a:ext cx="1707931" cy="1188851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Subjects</a:t>
            </a:r>
          </a:p>
          <a:p>
            <a:pPr algn="ctr"/>
            <a:r>
              <a:rPr lang="en-US" dirty="0"/>
              <a:t>(AD Group)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2BA4620-CFA8-484C-80FD-EAA47E6693B6}"/>
              </a:ext>
            </a:extLst>
          </p:cNvPr>
          <p:cNvCxnSpPr>
            <a:cxnSpLocks/>
            <a:endCxn id="9" idx="6"/>
          </p:cNvCxnSpPr>
          <p:nvPr/>
        </p:nvCxnSpPr>
        <p:spPr>
          <a:xfrm flipH="1">
            <a:off x="12423842" y="2027029"/>
            <a:ext cx="1200718" cy="30491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B39C2B9-8952-344D-8480-1792DCEB0DBF}"/>
              </a:ext>
            </a:extLst>
          </p:cNvPr>
          <p:cNvCxnSpPr>
            <a:endCxn id="10" idx="0"/>
          </p:cNvCxnSpPr>
          <p:nvPr/>
        </p:nvCxnSpPr>
        <p:spPr>
          <a:xfrm>
            <a:off x="13624560" y="2027029"/>
            <a:ext cx="41166" cy="594707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584A4730-7FBD-A44D-8CDE-84E64F1799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709" y="2458027"/>
            <a:ext cx="8686800" cy="5080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635C3A5-9E5B-0C4D-87DE-F54D44F962A7}"/>
              </a:ext>
            </a:extLst>
          </p:cNvPr>
          <p:cNvSpPr/>
          <p:nvPr/>
        </p:nvSpPr>
        <p:spPr>
          <a:xfrm>
            <a:off x="751183" y="1211425"/>
            <a:ext cx="9733630" cy="52609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 </a:t>
            </a:r>
            <a:r>
              <a:rPr lang="en-US" dirty="0">
                <a:solidFill>
                  <a:srgbClr val="FFC000"/>
                </a:solidFill>
              </a:rPr>
              <a:t>Cluster</a:t>
            </a:r>
            <a:r>
              <a:rPr lang="en-US" dirty="0"/>
              <a:t> </a:t>
            </a:r>
            <a:r>
              <a:rPr lang="en-US" dirty="0">
                <a:solidFill>
                  <a:srgbClr val="FFC000"/>
                </a:solidFill>
              </a:rPr>
              <a:t>Role Binding </a:t>
            </a:r>
            <a:r>
              <a:rPr lang="en-US" dirty="0">
                <a:solidFill>
                  <a:schemeClr val="bg1"/>
                </a:solidFill>
              </a:rPr>
              <a:t>is used to tie the </a:t>
            </a:r>
            <a:r>
              <a:rPr lang="en-US" dirty="0">
                <a:solidFill>
                  <a:srgbClr val="FFC000"/>
                </a:solidFill>
              </a:rPr>
              <a:t>Cluster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rgbClr val="FFC000"/>
                </a:solidFill>
              </a:rPr>
              <a:t>Role</a:t>
            </a:r>
            <a:r>
              <a:rPr lang="en-US" dirty="0">
                <a:solidFill>
                  <a:schemeClr val="bg1"/>
                </a:solidFill>
              </a:rPr>
              <a:t> and </a:t>
            </a:r>
            <a:r>
              <a:rPr lang="en-US" dirty="0">
                <a:solidFill>
                  <a:srgbClr val="FFC000"/>
                </a:solidFill>
              </a:rPr>
              <a:t>Subject</a:t>
            </a:r>
            <a:r>
              <a:rPr lang="en-US" dirty="0">
                <a:solidFill>
                  <a:schemeClr val="bg1"/>
                </a:solidFill>
              </a:rPr>
              <a:t> together</a:t>
            </a:r>
          </a:p>
        </p:txBody>
      </p:sp>
      <p:sp>
        <p:nvSpPr>
          <p:cNvPr id="14" name="Rectangular Callout 13">
            <a:extLst>
              <a:ext uri="{FF2B5EF4-FFF2-40B4-BE49-F238E27FC236}">
                <a16:creationId xmlns:a16="http://schemas.microsoft.com/office/drawing/2014/main" id="{596CA99F-9DF3-2842-A28E-3AF738C2DB55}"/>
              </a:ext>
            </a:extLst>
          </p:cNvPr>
          <p:cNvSpPr/>
          <p:nvPr/>
        </p:nvSpPr>
        <p:spPr>
          <a:xfrm>
            <a:off x="9177415" y="4230415"/>
            <a:ext cx="3846786" cy="770758"/>
          </a:xfrm>
          <a:prstGeom prst="wedgeRectCallout">
            <a:avLst>
              <a:gd name="adj1" fmla="val -117958"/>
              <a:gd name="adj2" fmla="val 167499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C000"/>
                </a:solidFill>
              </a:rPr>
              <a:t>Role: </a:t>
            </a:r>
            <a:r>
              <a:rPr lang="en-US" dirty="0"/>
              <a:t>Mapped role here</a:t>
            </a:r>
          </a:p>
        </p:txBody>
      </p:sp>
      <p:sp>
        <p:nvSpPr>
          <p:cNvPr id="15" name="Rectangular Callout 14">
            <a:extLst>
              <a:ext uri="{FF2B5EF4-FFF2-40B4-BE49-F238E27FC236}">
                <a16:creationId xmlns:a16="http://schemas.microsoft.com/office/drawing/2014/main" id="{DD103F98-0383-D04E-8C2E-B7572608C658}"/>
              </a:ext>
            </a:extLst>
          </p:cNvPr>
          <p:cNvSpPr/>
          <p:nvPr/>
        </p:nvSpPr>
        <p:spPr>
          <a:xfrm>
            <a:off x="10070794" y="5506738"/>
            <a:ext cx="4359909" cy="1082455"/>
          </a:xfrm>
          <a:prstGeom prst="wedgeRectCallout">
            <a:avLst>
              <a:gd name="adj1" fmla="val -110180"/>
              <a:gd name="adj2" fmla="val 84631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C000"/>
                </a:solidFill>
              </a:rPr>
              <a:t>Subjects: Group: </a:t>
            </a:r>
            <a:r>
              <a:rPr lang="en-US" dirty="0"/>
              <a:t>Azure AD Group with Object ID xxx has read only access to AKS Cluster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6FADCB1-8C80-854E-A7DF-764BB729A1EF}"/>
              </a:ext>
            </a:extLst>
          </p:cNvPr>
          <p:cNvSpPr/>
          <p:nvPr/>
        </p:nvSpPr>
        <p:spPr>
          <a:xfrm>
            <a:off x="542376" y="5654566"/>
            <a:ext cx="5980387" cy="472966"/>
          </a:xfrm>
          <a:prstGeom prst="rect">
            <a:avLst/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C6CB486-AFC6-DB4D-9DBD-C573F6BACBD0}"/>
              </a:ext>
            </a:extLst>
          </p:cNvPr>
          <p:cNvSpPr/>
          <p:nvPr/>
        </p:nvSpPr>
        <p:spPr>
          <a:xfrm>
            <a:off x="463571" y="6987976"/>
            <a:ext cx="8228484" cy="472966"/>
          </a:xfrm>
          <a:prstGeom prst="rect">
            <a:avLst/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0266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 animBg="1"/>
      <p:bldP spid="10" grpId="0" animBg="1"/>
      <p:bldP spid="13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A7192B2-D6BD-489B-AC0D-D2D52376884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616FCB-A013-44E3-BBCD-8EFDF68CF7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8178" y="1593017"/>
            <a:ext cx="7947044" cy="5590922"/>
          </a:xfrm>
        </p:spPr>
        <p:txBody>
          <a:bodyPr/>
          <a:lstStyle/>
          <a:p>
            <a:r>
              <a:rPr lang="en-IN" dirty="0" err="1">
                <a:solidFill>
                  <a:schemeClr val="accent6">
                    <a:lumMod val="75000"/>
                  </a:schemeClr>
                </a:solidFill>
              </a:rPr>
              <a:t>Kubelet</a:t>
            </a:r>
            <a:endParaRPr lang="en-IN" dirty="0">
              <a:solidFill>
                <a:schemeClr val="accent6">
                  <a:lumMod val="75000"/>
                </a:schemeClr>
              </a:solidFill>
            </a:endParaRPr>
          </a:p>
          <a:p>
            <a:pPr lvl="1"/>
            <a:r>
              <a:rPr lang="en-IN" dirty="0" err="1"/>
              <a:t>Kubelet</a:t>
            </a:r>
            <a:r>
              <a:rPr lang="en-IN" dirty="0"/>
              <a:t> is the </a:t>
            </a:r>
            <a:r>
              <a:rPr lang="en-IN" dirty="0">
                <a:solidFill>
                  <a:srgbClr val="0070C0"/>
                </a:solidFill>
              </a:rPr>
              <a:t>agent</a:t>
            </a:r>
            <a:r>
              <a:rPr lang="en-IN" dirty="0"/>
              <a:t> that runs on every node in the cluster</a:t>
            </a:r>
          </a:p>
          <a:p>
            <a:pPr lvl="1"/>
            <a:r>
              <a:rPr lang="en-IN" dirty="0"/>
              <a:t>This agent is </a:t>
            </a:r>
            <a:r>
              <a:rPr lang="en-IN" dirty="0">
                <a:solidFill>
                  <a:srgbClr val="0070C0"/>
                </a:solidFill>
              </a:rPr>
              <a:t>responsible</a:t>
            </a:r>
            <a:r>
              <a:rPr lang="en-IN" dirty="0"/>
              <a:t> for making sure that containers are running in a Pod on a node.</a:t>
            </a:r>
          </a:p>
          <a:p>
            <a:r>
              <a:rPr lang="en-IN" dirty="0" err="1">
                <a:solidFill>
                  <a:schemeClr val="accent6">
                    <a:lumMod val="75000"/>
                  </a:schemeClr>
                </a:solidFill>
              </a:rPr>
              <a:t>Kube</a:t>
            </a:r>
            <a:r>
              <a:rPr lang="en-IN" dirty="0">
                <a:solidFill>
                  <a:schemeClr val="accent6">
                    <a:lumMod val="75000"/>
                  </a:schemeClr>
                </a:solidFill>
              </a:rPr>
              <a:t>-Proxy</a:t>
            </a:r>
          </a:p>
          <a:p>
            <a:pPr lvl="1"/>
            <a:r>
              <a:rPr lang="en-US" dirty="0"/>
              <a:t>It is a </a:t>
            </a:r>
            <a:r>
              <a:rPr lang="en-US" dirty="0">
                <a:solidFill>
                  <a:srgbClr val="0070C0"/>
                </a:solidFill>
              </a:rPr>
              <a:t>network proxy </a:t>
            </a:r>
            <a:r>
              <a:rPr lang="en-US" dirty="0"/>
              <a:t>that runs on each node in your cluster.</a:t>
            </a:r>
          </a:p>
          <a:p>
            <a:pPr lvl="1"/>
            <a:r>
              <a:rPr lang="en-US" dirty="0"/>
              <a:t>It maintains </a:t>
            </a:r>
            <a:r>
              <a:rPr lang="en-US" dirty="0">
                <a:solidFill>
                  <a:srgbClr val="0070C0"/>
                </a:solidFill>
              </a:rPr>
              <a:t>network rules </a:t>
            </a:r>
            <a:r>
              <a:rPr lang="en-US" dirty="0"/>
              <a:t>on nodes</a:t>
            </a:r>
          </a:p>
          <a:p>
            <a:pPr lvl="1"/>
            <a:r>
              <a:rPr lang="en-US" dirty="0"/>
              <a:t>In short, these network rules allow network communication to your Pods from network sessions inside or outside of your cluster.</a:t>
            </a:r>
            <a:endParaRPr lang="en-IN" dirty="0"/>
          </a:p>
          <a:p>
            <a:pPr lvl="1"/>
            <a:endParaRPr lang="en-IN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C27B718-2820-4423-8DA3-52B48E158A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Kubernetes Architecture – </a:t>
            </a:r>
            <a:r>
              <a:rPr lang="en-IN" dirty="0">
                <a:solidFill>
                  <a:srgbClr val="00B050"/>
                </a:solidFill>
              </a:rPr>
              <a:t>Worker Nodes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BE438FC-67CB-4D2F-AA35-5180353C4EB5}"/>
              </a:ext>
            </a:extLst>
          </p:cNvPr>
          <p:cNvSpPr/>
          <p:nvPr/>
        </p:nvSpPr>
        <p:spPr>
          <a:xfrm>
            <a:off x="317374" y="1619743"/>
            <a:ext cx="4761187" cy="2495057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336941F-717B-48A5-B147-20200A85CAED}"/>
              </a:ext>
            </a:extLst>
          </p:cNvPr>
          <p:cNvSpPr/>
          <p:nvPr/>
        </p:nvSpPr>
        <p:spPr>
          <a:xfrm>
            <a:off x="3223291" y="2460103"/>
            <a:ext cx="1469985" cy="58477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</a:t>
            </a:r>
            <a:r>
              <a:rPr lang="en-IN" sz="1800" dirty="0"/>
              <a:t>-Proxy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F56661-C9FC-46CF-A13C-716D46BD7127}"/>
              </a:ext>
            </a:extLst>
          </p:cNvPr>
          <p:cNvSpPr txBox="1"/>
          <p:nvPr/>
        </p:nvSpPr>
        <p:spPr>
          <a:xfrm>
            <a:off x="1539342" y="1605304"/>
            <a:ext cx="24048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>
                <a:solidFill>
                  <a:srgbClr val="0070C0"/>
                </a:solidFill>
              </a:rPr>
              <a:t>Worker Node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CC62996-8BBC-465C-864C-B7513E173178}"/>
              </a:ext>
            </a:extLst>
          </p:cNvPr>
          <p:cNvSpPr/>
          <p:nvPr/>
        </p:nvSpPr>
        <p:spPr>
          <a:xfrm>
            <a:off x="3087358" y="2342780"/>
            <a:ext cx="1713620" cy="822259"/>
          </a:xfrm>
          <a:prstGeom prst="rect">
            <a:avLst/>
          </a:prstGeom>
          <a:noFill/>
          <a:ln w="317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FE4093C-A69E-49E0-9ECC-D29562A9BF1D}"/>
              </a:ext>
            </a:extLst>
          </p:cNvPr>
          <p:cNvSpPr/>
          <p:nvPr/>
        </p:nvSpPr>
        <p:spPr>
          <a:xfrm>
            <a:off x="763103" y="2460941"/>
            <a:ext cx="1469985" cy="58477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Kubelet</a:t>
            </a:r>
            <a:endParaRPr lang="en-IN" sz="18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DCC4E57-0662-4C65-B4D4-B02FD4F0BD91}"/>
              </a:ext>
            </a:extLst>
          </p:cNvPr>
          <p:cNvSpPr/>
          <p:nvPr/>
        </p:nvSpPr>
        <p:spPr>
          <a:xfrm>
            <a:off x="638745" y="2343618"/>
            <a:ext cx="1713620" cy="822259"/>
          </a:xfrm>
          <a:prstGeom prst="rect">
            <a:avLst/>
          </a:prstGeom>
          <a:noFill/>
          <a:ln w="317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8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3759A6F-2B41-43AF-9CC8-A9AC2FCB8A71}"/>
              </a:ext>
            </a:extLst>
          </p:cNvPr>
          <p:cNvSpPr/>
          <p:nvPr/>
        </p:nvSpPr>
        <p:spPr>
          <a:xfrm>
            <a:off x="638745" y="3491696"/>
            <a:ext cx="4269519" cy="39352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Container Runtime (Docker)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FA6D425-6595-4DC0-A356-AB9F3D5D0667}"/>
              </a:ext>
            </a:extLst>
          </p:cNvPr>
          <p:cNvSpPr txBox="1">
            <a:spLocks/>
          </p:cNvSpPr>
          <p:nvPr/>
        </p:nvSpPr>
        <p:spPr>
          <a:xfrm>
            <a:off x="165178" y="4268159"/>
            <a:ext cx="6768057" cy="3767620"/>
          </a:xfrm>
          <a:prstGeom prst="rect">
            <a:avLst/>
          </a:prstGeom>
        </p:spPr>
        <p:txBody>
          <a:bodyPr vert="horz" lIns="109728" tIns="54864" rIns="109728" bIns="54864" rtlCol="0">
            <a:normAutofit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>
                <a:solidFill>
                  <a:schemeClr val="accent6">
                    <a:lumMod val="75000"/>
                  </a:schemeClr>
                </a:solidFill>
              </a:rPr>
              <a:t>Container Runtime</a:t>
            </a:r>
          </a:p>
          <a:p>
            <a:pPr lvl="1"/>
            <a:r>
              <a:rPr lang="en-IN" dirty="0"/>
              <a:t>Container Runtime is the </a:t>
            </a:r>
            <a:r>
              <a:rPr lang="en-IN" dirty="0">
                <a:solidFill>
                  <a:srgbClr val="0070C0"/>
                </a:solidFill>
              </a:rPr>
              <a:t>underlying software </a:t>
            </a:r>
            <a:r>
              <a:rPr lang="en-IN" dirty="0"/>
              <a:t>where we run all these Kubernetes components. </a:t>
            </a:r>
          </a:p>
          <a:p>
            <a:pPr lvl="1"/>
            <a:r>
              <a:rPr lang="en-IN" dirty="0"/>
              <a:t>We are using Docker, but we have other runtime options like </a:t>
            </a:r>
            <a:r>
              <a:rPr lang="en-IN" dirty="0" err="1"/>
              <a:t>rkt</a:t>
            </a:r>
            <a:r>
              <a:rPr lang="en-IN" dirty="0"/>
              <a:t>, container-d etc.</a:t>
            </a:r>
          </a:p>
          <a:p>
            <a:pPr lvl="1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64699332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7AFA70E-03DF-AD4F-A004-443EF90EC2E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5CDB631-F34C-B14E-B1BB-A63738512C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16375"/>
            <a:ext cx="12618720" cy="1188851"/>
          </a:xfrm>
        </p:spPr>
        <p:txBody>
          <a:bodyPr/>
          <a:lstStyle/>
          <a:p>
            <a:r>
              <a:rPr lang="en-US" dirty="0"/>
              <a:t>Azure Active Directory &amp; Kubernetes RBAC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868EB7B-AE5F-B442-A833-A3E4364F4FFA}"/>
              </a:ext>
            </a:extLst>
          </p:cNvPr>
          <p:cNvSpPr/>
          <p:nvPr/>
        </p:nvSpPr>
        <p:spPr>
          <a:xfrm>
            <a:off x="6978343" y="1072476"/>
            <a:ext cx="7389298" cy="4178498"/>
          </a:xfrm>
          <a:prstGeom prst="roundRect">
            <a:avLst>
              <a:gd name="adj" fmla="val 544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5A2AB2B-DE64-F64A-995E-0CE2CFF4037B}"/>
              </a:ext>
            </a:extLst>
          </p:cNvPr>
          <p:cNvCxnSpPr>
            <a:cxnSpLocks/>
          </p:cNvCxnSpPr>
          <p:nvPr/>
        </p:nvCxnSpPr>
        <p:spPr>
          <a:xfrm>
            <a:off x="12317948" y="2917539"/>
            <a:ext cx="1" cy="35689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DDCFE964-BA56-4E4B-AF6E-224AC96CA4E1}"/>
              </a:ext>
            </a:extLst>
          </p:cNvPr>
          <p:cNvSpPr/>
          <p:nvPr/>
        </p:nvSpPr>
        <p:spPr>
          <a:xfrm>
            <a:off x="8676290" y="2541166"/>
            <a:ext cx="5568974" cy="37837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Cluster Role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9C1699F-5992-6B4F-AF20-4865934F7AB9}"/>
              </a:ext>
            </a:extLst>
          </p:cNvPr>
          <p:cNvSpPr/>
          <p:nvPr/>
        </p:nvSpPr>
        <p:spPr>
          <a:xfrm>
            <a:off x="8676289" y="3841191"/>
            <a:ext cx="1471448" cy="63062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Get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(Verb)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622DC82D-7A59-5A4D-9CF2-5C2BEF85D4AE}"/>
              </a:ext>
            </a:extLst>
          </p:cNvPr>
          <p:cNvCxnSpPr>
            <a:cxnSpLocks/>
            <a:endCxn id="34" idx="0"/>
          </p:cNvCxnSpPr>
          <p:nvPr/>
        </p:nvCxnSpPr>
        <p:spPr>
          <a:xfrm>
            <a:off x="9412013" y="2919538"/>
            <a:ext cx="0" cy="92165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E5B10671-16B1-AE4E-9D04-E3318C91C415}"/>
              </a:ext>
            </a:extLst>
          </p:cNvPr>
          <p:cNvSpPr/>
          <p:nvPr/>
        </p:nvSpPr>
        <p:spPr>
          <a:xfrm>
            <a:off x="7163326" y="1892404"/>
            <a:ext cx="7081938" cy="37837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Cluster Role Binding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B8660A0-8926-BD40-A0DE-3BE21E952F5A}"/>
              </a:ext>
            </a:extLst>
          </p:cNvPr>
          <p:cNvSpPr/>
          <p:nvPr/>
        </p:nvSpPr>
        <p:spPr>
          <a:xfrm>
            <a:off x="7163325" y="3835935"/>
            <a:ext cx="1471448" cy="63062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User / Group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(Subject)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7062CD3F-A29E-0942-97E9-5D939B6A39C0}"/>
              </a:ext>
            </a:extLst>
          </p:cNvPr>
          <p:cNvCxnSpPr>
            <a:cxnSpLocks/>
            <a:endCxn id="39" idx="0"/>
          </p:cNvCxnSpPr>
          <p:nvPr/>
        </p:nvCxnSpPr>
        <p:spPr>
          <a:xfrm flipH="1">
            <a:off x="7899049" y="2270776"/>
            <a:ext cx="41517" cy="156515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9DD1FF3A-6D50-8640-931B-619A54C33484}"/>
              </a:ext>
            </a:extLst>
          </p:cNvPr>
          <p:cNvSpPr txBox="1"/>
          <p:nvPr/>
        </p:nvSpPr>
        <p:spPr>
          <a:xfrm>
            <a:off x="8425168" y="1132418"/>
            <a:ext cx="51209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Azure AKS Kubernetes Cluster</a:t>
            </a:r>
          </a:p>
        </p:txBody>
      </p:sp>
      <p:pic>
        <p:nvPicPr>
          <p:cNvPr id="56" name="Picture 6">
            <a:extLst>
              <a:ext uri="{FF2B5EF4-FFF2-40B4-BE49-F238E27FC236}">
                <a16:creationId xmlns:a16="http://schemas.microsoft.com/office/drawing/2014/main" id="{0DE513B6-825E-214E-83AF-862E0A35F5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3325" y="1847212"/>
            <a:ext cx="423564" cy="423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4">
            <a:extLst>
              <a:ext uri="{FF2B5EF4-FFF2-40B4-BE49-F238E27FC236}">
                <a16:creationId xmlns:a16="http://schemas.microsoft.com/office/drawing/2014/main" id="{9FA7B2E3-0DD0-3F46-9D05-2B5C1B61F9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9490" y="2496355"/>
            <a:ext cx="430098" cy="430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25160CCE-FF7E-0443-93A5-D81CAEFBAB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V="1">
            <a:off x="7730584" y="1113484"/>
            <a:ext cx="694584" cy="694584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B28E347C-0286-E348-9605-6698CE24C298}"/>
              </a:ext>
            </a:extLst>
          </p:cNvPr>
          <p:cNvGrpSpPr/>
          <p:nvPr/>
        </p:nvGrpSpPr>
        <p:grpSpPr>
          <a:xfrm>
            <a:off x="10394734" y="3263883"/>
            <a:ext cx="3850530" cy="1636985"/>
            <a:chOff x="4193628" y="3909850"/>
            <a:chExt cx="3850530" cy="1636985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FE89C818-F06C-704D-9455-81E6B5F9A8C0}"/>
                </a:ext>
              </a:extLst>
            </p:cNvPr>
            <p:cNvSpPr/>
            <p:nvPr/>
          </p:nvSpPr>
          <p:spPr>
            <a:xfrm>
              <a:off x="4193628" y="3909850"/>
              <a:ext cx="3850530" cy="1618246"/>
            </a:xfrm>
            <a:prstGeom prst="roundRect">
              <a:avLst>
                <a:gd name="adj" fmla="val 5665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DAD52E2-88B2-7747-94C3-DAAC21334175}"/>
                </a:ext>
              </a:extLst>
            </p:cNvPr>
            <p:cNvSpPr txBox="1"/>
            <p:nvPr/>
          </p:nvSpPr>
          <p:spPr>
            <a:xfrm>
              <a:off x="5479199" y="5177503"/>
              <a:ext cx="12752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solidFill>
                    <a:srgbClr val="C00000"/>
                  </a:solidFill>
                </a:rPr>
                <a:t>(Resources)</a:t>
              </a:r>
            </a:p>
          </p:txBody>
        </p:sp>
      </p:grpSp>
      <p:pic>
        <p:nvPicPr>
          <p:cNvPr id="110" name="Graphic 109">
            <a:extLst>
              <a:ext uri="{FF2B5EF4-FFF2-40B4-BE49-F238E27FC236}">
                <a16:creationId xmlns:a16="http://schemas.microsoft.com/office/drawing/2014/main" id="{6612A824-1E50-3446-BA60-6396BCD8C8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82649" y="1438293"/>
            <a:ext cx="1233493" cy="1233493"/>
          </a:xfrm>
          <a:prstGeom prst="rect">
            <a:avLst/>
          </a:prstGeom>
        </p:spPr>
      </p:pic>
      <p:sp>
        <p:nvSpPr>
          <p:cNvPr id="111" name="TextBox 110">
            <a:extLst>
              <a:ext uri="{FF2B5EF4-FFF2-40B4-BE49-F238E27FC236}">
                <a16:creationId xmlns:a16="http://schemas.microsoft.com/office/drawing/2014/main" id="{03E44C2D-C23A-A44E-B2F1-AC7D1C57152C}"/>
              </a:ext>
            </a:extLst>
          </p:cNvPr>
          <p:cNvSpPr txBox="1"/>
          <p:nvPr/>
        </p:nvSpPr>
        <p:spPr>
          <a:xfrm>
            <a:off x="885906" y="2656594"/>
            <a:ext cx="20444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Azure Active Directory</a:t>
            </a:r>
          </a:p>
        </p:txBody>
      </p:sp>
      <p:pic>
        <p:nvPicPr>
          <p:cNvPr id="112" name="Graphic 111">
            <a:extLst>
              <a:ext uri="{FF2B5EF4-FFF2-40B4-BE49-F238E27FC236}">
                <a16:creationId xmlns:a16="http://schemas.microsoft.com/office/drawing/2014/main" id="{7BF246C1-CD3A-4B4A-BDD4-53F2DF54AAD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73318" y="3492964"/>
            <a:ext cx="1138384" cy="1138384"/>
          </a:xfrm>
          <a:prstGeom prst="rect">
            <a:avLst/>
          </a:prstGeom>
        </p:spPr>
      </p:pic>
      <p:sp>
        <p:nvSpPr>
          <p:cNvPr id="113" name="TextBox 112">
            <a:extLst>
              <a:ext uri="{FF2B5EF4-FFF2-40B4-BE49-F238E27FC236}">
                <a16:creationId xmlns:a16="http://schemas.microsoft.com/office/drawing/2014/main" id="{377F3563-59BC-0849-8DD5-1B47ECF32490}"/>
              </a:ext>
            </a:extLst>
          </p:cNvPr>
          <p:cNvSpPr txBox="1"/>
          <p:nvPr/>
        </p:nvSpPr>
        <p:spPr>
          <a:xfrm>
            <a:off x="685162" y="4466556"/>
            <a:ext cx="26271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Azure AD Group: </a:t>
            </a:r>
            <a:r>
              <a:rPr lang="en-US" sz="1600" dirty="0" err="1"/>
              <a:t>aksreadonly</a:t>
            </a:r>
            <a:endParaRPr lang="en-US" sz="1600" dirty="0"/>
          </a:p>
        </p:txBody>
      </p:sp>
      <p:pic>
        <p:nvPicPr>
          <p:cNvPr id="114" name="Graphic 113">
            <a:extLst>
              <a:ext uri="{FF2B5EF4-FFF2-40B4-BE49-F238E27FC236}">
                <a16:creationId xmlns:a16="http://schemas.microsoft.com/office/drawing/2014/main" id="{A34A6247-16A9-FC44-BF84-EBE77C34500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226618" y="5814908"/>
            <a:ext cx="1110261" cy="1110261"/>
          </a:xfrm>
          <a:prstGeom prst="rect">
            <a:avLst/>
          </a:prstGeom>
        </p:spPr>
      </p:pic>
      <p:sp>
        <p:nvSpPr>
          <p:cNvPr id="115" name="TextBox 114">
            <a:extLst>
              <a:ext uri="{FF2B5EF4-FFF2-40B4-BE49-F238E27FC236}">
                <a16:creationId xmlns:a16="http://schemas.microsoft.com/office/drawing/2014/main" id="{63590302-5C67-2747-9BEC-74D5B46B21E1}"/>
              </a:ext>
            </a:extLst>
          </p:cNvPr>
          <p:cNvSpPr txBox="1"/>
          <p:nvPr/>
        </p:nvSpPr>
        <p:spPr>
          <a:xfrm>
            <a:off x="737402" y="6987808"/>
            <a:ext cx="24764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Azure AD User: </a:t>
            </a:r>
            <a:r>
              <a:rPr lang="en-IN" sz="1600" dirty="0">
                <a:latin typeface="Menlo" panose="020B0609030804020204" pitchFamily="49" charset="0"/>
              </a:rPr>
              <a:t>aksread1</a:t>
            </a:r>
            <a:endParaRPr lang="en-US" sz="1600" dirty="0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0F82D212-47D8-424A-9079-308319DEC5C0}"/>
              </a:ext>
            </a:extLst>
          </p:cNvPr>
          <p:cNvSpPr txBox="1"/>
          <p:nvPr/>
        </p:nvSpPr>
        <p:spPr>
          <a:xfrm>
            <a:off x="697158" y="4801017"/>
            <a:ext cx="25319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Object ID: </a:t>
            </a:r>
            <a:r>
              <a:rPr lang="en-IN" sz="1600" dirty="0">
                <a:solidFill>
                  <a:srgbClr val="C00000"/>
                </a:solidFill>
              </a:rPr>
              <a:t>e6dcdae4-e9ff-42</a:t>
            </a:r>
          </a:p>
          <a:p>
            <a:r>
              <a:rPr lang="en-IN" sz="1600" dirty="0">
                <a:solidFill>
                  <a:srgbClr val="C00000"/>
                </a:solidFill>
              </a:rPr>
              <a:t>61-81e6-0d08537c4cf8</a:t>
            </a:r>
          </a:p>
        </p:txBody>
      </p:sp>
      <p:sp>
        <p:nvSpPr>
          <p:cNvPr id="117" name="Rounded Rectangle 116">
            <a:extLst>
              <a:ext uri="{FF2B5EF4-FFF2-40B4-BE49-F238E27FC236}">
                <a16:creationId xmlns:a16="http://schemas.microsoft.com/office/drawing/2014/main" id="{77F1CB8A-6281-744E-BE90-9EFE175048FB}"/>
              </a:ext>
            </a:extLst>
          </p:cNvPr>
          <p:cNvSpPr/>
          <p:nvPr/>
        </p:nvSpPr>
        <p:spPr>
          <a:xfrm>
            <a:off x="509994" y="1091665"/>
            <a:ext cx="2859366" cy="6262184"/>
          </a:xfrm>
          <a:prstGeom prst="roundRect">
            <a:avLst>
              <a:gd name="adj" fmla="val 5397"/>
            </a:avLst>
          </a:prstGeom>
          <a:noFill/>
          <a:ln w="508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DFE5A114-135E-1F4B-9EA1-DCB027ACFAE1}"/>
              </a:ext>
            </a:extLst>
          </p:cNvPr>
          <p:cNvSpPr txBox="1"/>
          <p:nvPr/>
        </p:nvSpPr>
        <p:spPr>
          <a:xfrm>
            <a:off x="1027724" y="1113534"/>
            <a:ext cx="193623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Authentication</a:t>
            </a:r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28EF519C-E949-5A41-8FF6-FE9EB693F45D}"/>
              </a:ext>
            </a:extLst>
          </p:cNvPr>
          <p:cNvSpPr/>
          <p:nvPr/>
        </p:nvSpPr>
        <p:spPr>
          <a:xfrm>
            <a:off x="11381662" y="6121753"/>
            <a:ext cx="493561" cy="430886"/>
          </a:xfrm>
          <a:prstGeom prst="ellipse">
            <a:avLst/>
          </a:prstGeom>
          <a:solidFill>
            <a:srgbClr val="C0A5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20" name="Up-down Arrow 119">
            <a:extLst>
              <a:ext uri="{FF2B5EF4-FFF2-40B4-BE49-F238E27FC236}">
                <a16:creationId xmlns:a16="http://schemas.microsoft.com/office/drawing/2014/main" id="{B64EC80E-F20E-2445-8940-69BA295AFB87}"/>
              </a:ext>
            </a:extLst>
          </p:cNvPr>
          <p:cNvSpPr/>
          <p:nvPr/>
        </p:nvSpPr>
        <p:spPr>
          <a:xfrm rot="16200000">
            <a:off x="4600170" y="1784117"/>
            <a:ext cx="323189" cy="4789855"/>
          </a:xfrm>
          <a:prstGeom prst="upDownArrow">
            <a:avLst/>
          </a:prstGeom>
          <a:solidFill>
            <a:srgbClr val="246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63F0428C-8234-9441-B121-83A7799C111B}"/>
              </a:ext>
            </a:extLst>
          </p:cNvPr>
          <p:cNvSpPr txBox="1"/>
          <p:nvPr/>
        </p:nvSpPr>
        <p:spPr>
          <a:xfrm>
            <a:off x="2279693" y="3704479"/>
            <a:ext cx="4883632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0" dirty="0">
                <a:solidFill>
                  <a:srgbClr val="246B1B"/>
                </a:solidFill>
              </a:rPr>
              <a:t>Integrate Azure AD Group &amp; Kubernetes RBAC</a:t>
            </a:r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D6017EC1-AB7D-3C45-B14F-BB1B6C919FB1}"/>
              </a:ext>
            </a:extLst>
          </p:cNvPr>
          <p:cNvSpPr/>
          <p:nvPr/>
        </p:nvSpPr>
        <p:spPr>
          <a:xfrm>
            <a:off x="3722176" y="1031145"/>
            <a:ext cx="2402949" cy="116788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k8s Cluster Role</a:t>
            </a:r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8161D51B-3F19-9344-8537-3440DBB50955}"/>
              </a:ext>
            </a:extLst>
          </p:cNvPr>
          <p:cNvSpPr/>
          <p:nvPr/>
        </p:nvSpPr>
        <p:spPr>
          <a:xfrm>
            <a:off x="3727539" y="2299065"/>
            <a:ext cx="2402949" cy="116788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k8s Cluster Role Binding</a:t>
            </a:r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802D4E32-A6FF-A340-908F-0E16F76D6F12}"/>
              </a:ext>
            </a:extLst>
          </p:cNvPr>
          <p:cNvSpPr/>
          <p:nvPr/>
        </p:nvSpPr>
        <p:spPr>
          <a:xfrm>
            <a:off x="7940566" y="5725254"/>
            <a:ext cx="2684609" cy="69362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kubectl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rgbClr val="FFC000"/>
                </a:solidFill>
              </a:rPr>
              <a:t>get</a:t>
            </a:r>
            <a:r>
              <a:rPr lang="en-US" dirty="0">
                <a:solidFill>
                  <a:schemeClr val="bg1"/>
                </a:solidFill>
              </a:rPr>
              <a:t> nodes</a:t>
            </a:r>
            <a:endParaRPr lang="en-US" dirty="0">
              <a:solidFill>
                <a:srgbClr val="FFC000"/>
              </a:solidFill>
            </a:endParaRPr>
          </a:p>
        </p:txBody>
      </p:sp>
      <p:pic>
        <p:nvPicPr>
          <p:cNvPr id="125" name="Graphic 124" descr="Internet">
            <a:extLst>
              <a:ext uri="{FF2B5EF4-FFF2-40B4-BE49-F238E27FC236}">
                <a16:creationId xmlns:a16="http://schemas.microsoft.com/office/drawing/2014/main" id="{FA231B02-9872-4C4F-8C2C-69E0695ADE5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2494645" y="5489850"/>
            <a:ext cx="1188850" cy="1188850"/>
          </a:xfrm>
          <a:prstGeom prst="rect">
            <a:avLst/>
          </a:prstGeom>
        </p:spPr>
      </p:pic>
      <p:sp>
        <p:nvSpPr>
          <p:cNvPr id="126" name="TextBox 125">
            <a:extLst>
              <a:ext uri="{FF2B5EF4-FFF2-40B4-BE49-F238E27FC236}">
                <a16:creationId xmlns:a16="http://schemas.microsoft.com/office/drawing/2014/main" id="{B473C073-3CAD-644D-BC66-E53CB5F8648D}"/>
              </a:ext>
            </a:extLst>
          </p:cNvPr>
          <p:cNvSpPr txBox="1"/>
          <p:nvPr/>
        </p:nvSpPr>
        <p:spPr>
          <a:xfrm>
            <a:off x="12538789" y="6583035"/>
            <a:ext cx="11726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Terminal</a:t>
            </a:r>
          </a:p>
        </p:txBody>
      </p:sp>
      <p:sp>
        <p:nvSpPr>
          <p:cNvPr id="127" name="Rounded Rectangle 126">
            <a:extLst>
              <a:ext uri="{FF2B5EF4-FFF2-40B4-BE49-F238E27FC236}">
                <a16:creationId xmlns:a16="http://schemas.microsoft.com/office/drawing/2014/main" id="{4A6C61B8-F575-A241-BF0D-42CB18D17ACB}"/>
              </a:ext>
            </a:extLst>
          </p:cNvPr>
          <p:cNvSpPr/>
          <p:nvPr/>
        </p:nvSpPr>
        <p:spPr>
          <a:xfrm>
            <a:off x="4042638" y="5476553"/>
            <a:ext cx="9902600" cy="2096447"/>
          </a:xfrm>
          <a:prstGeom prst="roundRect">
            <a:avLst>
              <a:gd name="adj" fmla="val 5397"/>
            </a:avLst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B58A75D9-E4E6-794B-B98C-98664A7427D7}"/>
              </a:ext>
            </a:extLst>
          </p:cNvPr>
          <p:cNvSpPr txBox="1"/>
          <p:nvPr/>
        </p:nvSpPr>
        <p:spPr>
          <a:xfrm>
            <a:off x="8302605" y="7157085"/>
            <a:ext cx="174002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Your Desktop</a:t>
            </a:r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763FB751-8F8D-AA4C-8B11-9EB9E16CED2F}"/>
              </a:ext>
            </a:extLst>
          </p:cNvPr>
          <p:cNvSpPr/>
          <p:nvPr/>
        </p:nvSpPr>
        <p:spPr>
          <a:xfrm>
            <a:off x="4396861" y="5709458"/>
            <a:ext cx="2829923" cy="69362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Credentials Cached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2A652B1-42F0-AB47-9BF4-597959AC036E}"/>
              </a:ext>
            </a:extLst>
          </p:cNvPr>
          <p:cNvCxnSpPr>
            <a:stCxn id="125" idx="1"/>
            <a:endCxn id="124" idx="3"/>
          </p:cNvCxnSpPr>
          <p:nvPr/>
        </p:nvCxnSpPr>
        <p:spPr>
          <a:xfrm flipH="1" flipV="1">
            <a:off x="10625175" y="6072067"/>
            <a:ext cx="1869470" cy="12208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6F3EB9D0-1C43-1843-AD32-0D37A6C527D0}"/>
              </a:ext>
            </a:extLst>
          </p:cNvPr>
          <p:cNvCxnSpPr>
            <a:stCxn id="124" idx="2"/>
          </p:cNvCxnSpPr>
          <p:nvPr/>
        </p:nvCxnSpPr>
        <p:spPr>
          <a:xfrm rot="5400000" flipH="1">
            <a:off x="5715710" y="2851719"/>
            <a:ext cx="24619" cy="7109703"/>
          </a:xfrm>
          <a:prstGeom prst="bentConnector4">
            <a:avLst>
              <a:gd name="adj1" fmla="val -2490203"/>
              <a:gd name="adj2" fmla="val 79609"/>
            </a:avLst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F8E9D4A6-08D7-E94B-804B-0D1A6E5D6B5A}"/>
              </a:ext>
            </a:extLst>
          </p:cNvPr>
          <p:cNvCxnSpPr>
            <a:stCxn id="114" idx="0"/>
            <a:endCxn id="129" idx="1"/>
          </p:cNvCxnSpPr>
          <p:nvPr/>
        </p:nvCxnSpPr>
        <p:spPr>
          <a:xfrm rot="16200000" flipH="1">
            <a:off x="2968623" y="4628033"/>
            <a:ext cx="241363" cy="2615112"/>
          </a:xfrm>
          <a:prstGeom prst="bentConnector4">
            <a:avLst>
              <a:gd name="adj1" fmla="val -94712"/>
              <a:gd name="adj2" fmla="val 64985"/>
            </a:avLst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12BB1EC1-987F-074D-A8C9-F6C8C7B6152E}"/>
              </a:ext>
            </a:extLst>
          </p:cNvPr>
          <p:cNvCxnSpPr>
            <a:stCxn id="124" idx="0"/>
            <a:endCxn id="39" idx="2"/>
          </p:cNvCxnSpPr>
          <p:nvPr/>
        </p:nvCxnSpPr>
        <p:spPr>
          <a:xfrm rot="16200000" flipV="1">
            <a:off x="7961611" y="4403994"/>
            <a:ext cx="1258698" cy="1383822"/>
          </a:xfrm>
          <a:prstGeom prst="bentConnector3">
            <a:avLst>
              <a:gd name="adj1" fmla="val 29362"/>
            </a:avLst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Oval 58">
            <a:extLst>
              <a:ext uri="{FF2B5EF4-FFF2-40B4-BE49-F238E27FC236}">
                <a16:creationId xmlns:a16="http://schemas.microsoft.com/office/drawing/2014/main" id="{9A703125-EA96-FC40-BB5A-610CA591E9C9}"/>
              </a:ext>
            </a:extLst>
          </p:cNvPr>
          <p:cNvSpPr/>
          <p:nvPr/>
        </p:nvSpPr>
        <p:spPr>
          <a:xfrm>
            <a:off x="4085984" y="6583035"/>
            <a:ext cx="493561" cy="430886"/>
          </a:xfrm>
          <a:prstGeom prst="ellipse">
            <a:avLst/>
          </a:prstGeom>
          <a:solidFill>
            <a:srgbClr val="C0A5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23989DAC-070B-CB48-B30D-7B8AB37E0D5E}"/>
              </a:ext>
            </a:extLst>
          </p:cNvPr>
          <p:cNvSpPr/>
          <p:nvPr/>
        </p:nvSpPr>
        <p:spPr>
          <a:xfrm>
            <a:off x="3527857" y="5594654"/>
            <a:ext cx="493561" cy="430886"/>
          </a:xfrm>
          <a:prstGeom prst="ellipse">
            <a:avLst/>
          </a:prstGeom>
          <a:solidFill>
            <a:srgbClr val="C0A5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5B5725F0-8F88-954A-89CD-FDE08B22D53D}"/>
              </a:ext>
            </a:extLst>
          </p:cNvPr>
          <p:cNvSpPr/>
          <p:nvPr/>
        </p:nvSpPr>
        <p:spPr>
          <a:xfrm>
            <a:off x="7940566" y="4894382"/>
            <a:ext cx="493561" cy="430886"/>
          </a:xfrm>
          <a:prstGeom prst="ellipse">
            <a:avLst/>
          </a:prstGeom>
          <a:solidFill>
            <a:srgbClr val="C0A5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BA36FDD-627E-9A47-B4CF-DCA13E1638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8260" y="3537183"/>
            <a:ext cx="901289" cy="901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2">
            <a:extLst>
              <a:ext uri="{FF2B5EF4-FFF2-40B4-BE49-F238E27FC236}">
                <a16:creationId xmlns:a16="http://schemas.microsoft.com/office/drawing/2014/main" id="{774BD273-B495-544F-B2A1-E9F32742B2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0062" y="3550480"/>
            <a:ext cx="901289" cy="901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2">
            <a:extLst>
              <a:ext uri="{FF2B5EF4-FFF2-40B4-BE49-F238E27FC236}">
                <a16:creationId xmlns:a16="http://schemas.microsoft.com/office/drawing/2014/main" id="{DC1F0DC5-2385-6940-8684-69E437D89F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76896" y="3537183"/>
            <a:ext cx="901289" cy="901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" name="Explosion 2 67">
            <a:extLst>
              <a:ext uri="{FF2B5EF4-FFF2-40B4-BE49-F238E27FC236}">
                <a16:creationId xmlns:a16="http://schemas.microsoft.com/office/drawing/2014/main" id="{2A6884DE-9B1C-AC48-8B21-A4BE848F2005}"/>
              </a:ext>
            </a:extLst>
          </p:cNvPr>
          <p:cNvSpPr/>
          <p:nvPr/>
        </p:nvSpPr>
        <p:spPr>
          <a:xfrm>
            <a:off x="8379200" y="4443177"/>
            <a:ext cx="2779087" cy="1155024"/>
          </a:xfrm>
          <a:prstGeom prst="irregularSeal2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Access</a:t>
            </a:r>
          </a:p>
          <a:p>
            <a:pPr algn="ctr"/>
            <a:r>
              <a:rPr lang="en-US" dirty="0"/>
              <a:t>Granted</a:t>
            </a: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4E0D4451-A648-C64B-B433-06D288590401}"/>
              </a:ext>
            </a:extLst>
          </p:cNvPr>
          <p:cNvSpPr/>
          <p:nvPr/>
        </p:nvSpPr>
        <p:spPr>
          <a:xfrm>
            <a:off x="10050857" y="6700316"/>
            <a:ext cx="1837684" cy="79373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Read Only User</a:t>
            </a:r>
          </a:p>
        </p:txBody>
      </p:sp>
    </p:spTree>
    <p:extLst>
      <p:ext uri="{BB962C8B-B14F-4D97-AF65-F5344CB8AC3E}">
        <p14:creationId xmlns:p14="http://schemas.microsoft.com/office/powerpoint/2010/main" val="2328431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9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3" grpId="0" animBg="1"/>
      <p:bldP spid="34" grpId="0" animBg="1"/>
      <p:bldP spid="38" grpId="0" animBg="1"/>
      <p:bldP spid="39" grpId="0" animBg="1"/>
      <p:bldP spid="54" grpId="0"/>
      <p:bldP spid="111" grpId="0"/>
      <p:bldP spid="113" grpId="0"/>
      <p:bldP spid="115" grpId="0"/>
      <p:bldP spid="116" grpId="0"/>
      <p:bldP spid="117" grpId="0" animBg="1"/>
      <p:bldP spid="118" grpId="0"/>
      <p:bldP spid="119" grpId="0" animBg="1"/>
      <p:bldP spid="120" grpId="0" animBg="1"/>
      <p:bldP spid="121" grpId="0"/>
      <p:bldP spid="124" grpId="0" animBg="1"/>
      <p:bldP spid="126" grpId="0"/>
      <p:bldP spid="127" grpId="0" animBg="1"/>
      <p:bldP spid="128" grpId="0"/>
      <p:bldP spid="129" grpId="0" animBg="1"/>
      <p:bldP spid="59" grpId="0" animBg="1"/>
      <p:bldP spid="62" grpId="0" animBg="1"/>
      <p:bldP spid="64" grpId="0" animBg="1"/>
      <p:bldP spid="68" grpId="0" animBg="1"/>
      <p:bldP spid="69" grpId="0" animBg="1"/>
    </p:bld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7AFA70E-03DF-AD4F-A004-443EF90EC2E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5CDB631-F34C-B14E-B1BB-A63738512C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16375"/>
            <a:ext cx="12618720" cy="1188851"/>
          </a:xfrm>
        </p:spPr>
        <p:txBody>
          <a:bodyPr/>
          <a:lstStyle/>
          <a:p>
            <a:r>
              <a:rPr lang="en-US" dirty="0"/>
              <a:t>Azure Active Directory &amp; Kubernetes RBAC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868EB7B-AE5F-B442-A833-A3E4364F4FFA}"/>
              </a:ext>
            </a:extLst>
          </p:cNvPr>
          <p:cNvSpPr/>
          <p:nvPr/>
        </p:nvSpPr>
        <p:spPr>
          <a:xfrm>
            <a:off x="6978343" y="1072476"/>
            <a:ext cx="7389298" cy="4178498"/>
          </a:xfrm>
          <a:prstGeom prst="roundRect">
            <a:avLst>
              <a:gd name="adj" fmla="val 544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5A2AB2B-DE64-F64A-995E-0CE2CFF4037B}"/>
              </a:ext>
            </a:extLst>
          </p:cNvPr>
          <p:cNvCxnSpPr>
            <a:cxnSpLocks/>
          </p:cNvCxnSpPr>
          <p:nvPr/>
        </p:nvCxnSpPr>
        <p:spPr>
          <a:xfrm>
            <a:off x="12317948" y="2917539"/>
            <a:ext cx="1" cy="35689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DDCFE964-BA56-4E4B-AF6E-224AC96CA4E1}"/>
              </a:ext>
            </a:extLst>
          </p:cNvPr>
          <p:cNvSpPr/>
          <p:nvPr/>
        </p:nvSpPr>
        <p:spPr>
          <a:xfrm>
            <a:off x="8676290" y="2541166"/>
            <a:ext cx="5568974" cy="37837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Cluster Role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9C1699F-5992-6B4F-AF20-4865934F7AB9}"/>
              </a:ext>
            </a:extLst>
          </p:cNvPr>
          <p:cNvSpPr/>
          <p:nvPr/>
        </p:nvSpPr>
        <p:spPr>
          <a:xfrm>
            <a:off x="8676289" y="3841191"/>
            <a:ext cx="1471448" cy="63062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Get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(Verb)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622DC82D-7A59-5A4D-9CF2-5C2BEF85D4AE}"/>
              </a:ext>
            </a:extLst>
          </p:cNvPr>
          <p:cNvCxnSpPr>
            <a:cxnSpLocks/>
            <a:endCxn id="34" idx="0"/>
          </p:cNvCxnSpPr>
          <p:nvPr/>
        </p:nvCxnSpPr>
        <p:spPr>
          <a:xfrm>
            <a:off x="9412013" y="2919538"/>
            <a:ext cx="0" cy="92165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E5B10671-16B1-AE4E-9D04-E3318C91C415}"/>
              </a:ext>
            </a:extLst>
          </p:cNvPr>
          <p:cNvSpPr/>
          <p:nvPr/>
        </p:nvSpPr>
        <p:spPr>
          <a:xfrm>
            <a:off x="7163326" y="1892404"/>
            <a:ext cx="7081938" cy="37837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Cluster Role Binding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B8660A0-8926-BD40-A0DE-3BE21E952F5A}"/>
              </a:ext>
            </a:extLst>
          </p:cNvPr>
          <p:cNvSpPr/>
          <p:nvPr/>
        </p:nvSpPr>
        <p:spPr>
          <a:xfrm>
            <a:off x="7163325" y="3835935"/>
            <a:ext cx="1471448" cy="63062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User / Group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(Subject)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7062CD3F-A29E-0942-97E9-5D939B6A39C0}"/>
              </a:ext>
            </a:extLst>
          </p:cNvPr>
          <p:cNvCxnSpPr>
            <a:cxnSpLocks/>
            <a:endCxn id="39" idx="0"/>
          </p:cNvCxnSpPr>
          <p:nvPr/>
        </p:nvCxnSpPr>
        <p:spPr>
          <a:xfrm flipH="1">
            <a:off x="7899049" y="2270776"/>
            <a:ext cx="41517" cy="156515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9DD1FF3A-6D50-8640-931B-619A54C33484}"/>
              </a:ext>
            </a:extLst>
          </p:cNvPr>
          <p:cNvSpPr txBox="1"/>
          <p:nvPr/>
        </p:nvSpPr>
        <p:spPr>
          <a:xfrm>
            <a:off x="8425168" y="1132418"/>
            <a:ext cx="51209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Azure AKS Kubernetes Cluster</a:t>
            </a:r>
          </a:p>
        </p:txBody>
      </p:sp>
      <p:pic>
        <p:nvPicPr>
          <p:cNvPr id="56" name="Picture 6">
            <a:extLst>
              <a:ext uri="{FF2B5EF4-FFF2-40B4-BE49-F238E27FC236}">
                <a16:creationId xmlns:a16="http://schemas.microsoft.com/office/drawing/2014/main" id="{0DE513B6-825E-214E-83AF-862E0A35F5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3325" y="1847212"/>
            <a:ext cx="423564" cy="423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4">
            <a:extLst>
              <a:ext uri="{FF2B5EF4-FFF2-40B4-BE49-F238E27FC236}">
                <a16:creationId xmlns:a16="http://schemas.microsoft.com/office/drawing/2014/main" id="{9FA7B2E3-0DD0-3F46-9D05-2B5C1B61F9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9490" y="2496355"/>
            <a:ext cx="430098" cy="430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25160CCE-FF7E-0443-93A5-D81CAEFBAB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V="1">
            <a:off x="7730584" y="1113484"/>
            <a:ext cx="694584" cy="694584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B28E347C-0286-E348-9605-6698CE24C298}"/>
              </a:ext>
            </a:extLst>
          </p:cNvPr>
          <p:cNvGrpSpPr/>
          <p:nvPr/>
        </p:nvGrpSpPr>
        <p:grpSpPr>
          <a:xfrm>
            <a:off x="10394734" y="3263883"/>
            <a:ext cx="3850530" cy="1636985"/>
            <a:chOff x="4193628" y="3909850"/>
            <a:chExt cx="3850530" cy="1636985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FE89C818-F06C-704D-9455-81E6B5F9A8C0}"/>
                </a:ext>
              </a:extLst>
            </p:cNvPr>
            <p:cNvSpPr/>
            <p:nvPr/>
          </p:nvSpPr>
          <p:spPr>
            <a:xfrm>
              <a:off x="4193628" y="3909850"/>
              <a:ext cx="3850530" cy="1618246"/>
            </a:xfrm>
            <a:prstGeom prst="roundRect">
              <a:avLst>
                <a:gd name="adj" fmla="val 5665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DAD52E2-88B2-7747-94C3-DAAC21334175}"/>
                </a:ext>
              </a:extLst>
            </p:cNvPr>
            <p:cNvSpPr txBox="1"/>
            <p:nvPr/>
          </p:nvSpPr>
          <p:spPr>
            <a:xfrm>
              <a:off x="5479199" y="5177503"/>
              <a:ext cx="12752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solidFill>
                    <a:srgbClr val="C00000"/>
                  </a:solidFill>
                </a:rPr>
                <a:t>(Resources)</a:t>
              </a:r>
            </a:p>
          </p:txBody>
        </p:sp>
      </p:grpSp>
      <p:pic>
        <p:nvPicPr>
          <p:cNvPr id="110" name="Graphic 109">
            <a:extLst>
              <a:ext uri="{FF2B5EF4-FFF2-40B4-BE49-F238E27FC236}">
                <a16:creationId xmlns:a16="http://schemas.microsoft.com/office/drawing/2014/main" id="{6612A824-1E50-3446-BA60-6396BCD8C8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82649" y="1438293"/>
            <a:ext cx="1233493" cy="1233493"/>
          </a:xfrm>
          <a:prstGeom prst="rect">
            <a:avLst/>
          </a:prstGeom>
        </p:spPr>
      </p:pic>
      <p:sp>
        <p:nvSpPr>
          <p:cNvPr id="111" name="TextBox 110">
            <a:extLst>
              <a:ext uri="{FF2B5EF4-FFF2-40B4-BE49-F238E27FC236}">
                <a16:creationId xmlns:a16="http://schemas.microsoft.com/office/drawing/2014/main" id="{03E44C2D-C23A-A44E-B2F1-AC7D1C57152C}"/>
              </a:ext>
            </a:extLst>
          </p:cNvPr>
          <p:cNvSpPr txBox="1"/>
          <p:nvPr/>
        </p:nvSpPr>
        <p:spPr>
          <a:xfrm>
            <a:off x="885906" y="2656594"/>
            <a:ext cx="20444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Azure Active Directory</a:t>
            </a:r>
          </a:p>
        </p:txBody>
      </p:sp>
      <p:pic>
        <p:nvPicPr>
          <p:cNvPr id="112" name="Graphic 111">
            <a:extLst>
              <a:ext uri="{FF2B5EF4-FFF2-40B4-BE49-F238E27FC236}">
                <a16:creationId xmlns:a16="http://schemas.microsoft.com/office/drawing/2014/main" id="{7BF246C1-CD3A-4B4A-BDD4-53F2DF54AAD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73318" y="3492964"/>
            <a:ext cx="1138384" cy="1138384"/>
          </a:xfrm>
          <a:prstGeom prst="rect">
            <a:avLst/>
          </a:prstGeom>
        </p:spPr>
      </p:pic>
      <p:sp>
        <p:nvSpPr>
          <p:cNvPr id="113" name="TextBox 112">
            <a:extLst>
              <a:ext uri="{FF2B5EF4-FFF2-40B4-BE49-F238E27FC236}">
                <a16:creationId xmlns:a16="http://schemas.microsoft.com/office/drawing/2014/main" id="{377F3563-59BC-0849-8DD5-1B47ECF32490}"/>
              </a:ext>
            </a:extLst>
          </p:cNvPr>
          <p:cNvSpPr txBox="1"/>
          <p:nvPr/>
        </p:nvSpPr>
        <p:spPr>
          <a:xfrm>
            <a:off x="685162" y="4466556"/>
            <a:ext cx="26271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Azure AD Group: </a:t>
            </a:r>
            <a:r>
              <a:rPr lang="en-US" sz="1600" dirty="0" err="1"/>
              <a:t>aksreadonly</a:t>
            </a:r>
            <a:endParaRPr lang="en-US" sz="1600" dirty="0"/>
          </a:p>
        </p:txBody>
      </p:sp>
      <p:pic>
        <p:nvPicPr>
          <p:cNvPr id="114" name="Graphic 113">
            <a:extLst>
              <a:ext uri="{FF2B5EF4-FFF2-40B4-BE49-F238E27FC236}">
                <a16:creationId xmlns:a16="http://schemas.microsoft.com/office/drawing/2014/main" id="{A34A6247-16A9-FC44-BF84-EBE77C34500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226618" y="5814908"/>
            <a:ext cx="1110261" cy="1110261"/>
          </a:xfrm>
          <a:prstGeom prst="rect">
            <a:avLst/>
          </a:prstGeom>
        </p:spPr>
      </p:pic>
      <p:sp>
        <p:nvSpPr>
          <p:cNvPr id="115" name="TextBox 114">
            <a:extLst>
              <a:ext uri="{FF2B5EF4-FFF2-40B4-BE49-F238E27FC236}">
                <a16:creationId xmlns:a16="http://schemas.microsoft.com/office/drawing/2014/main" id="{63590302-5C67-2747-9BEC-74D5B46B21E1}"/>
              </a:ext>
            </a:extLst>
          </p:cNvPr>
          <p:cNvSpPr txBox="1"/>
          <p:nvPr/>
        </p:nvSpPr>
        <p:spPr>
          <a:xfrm>
            <a:off x="737402" y="6987808"/>
            <a:ext cx="24764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Azure AD User: </a:t>
            </a:r>
            <a:r>
              <a:rPr lang="en-IN" sz="1600" dirty="0">
                <a:latin typeface="Menlo" panose="020B0609030804020204" pitchFamily="49" charset="0"/>
              </a:rPr>
              <a:t>aksread1</a:t>
            </a:r>
            <a:endParaRPr lang="en-US" sz="1600" dirty="0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0F82D212-47D8-424A-9079-308319DEC5C0}"/>
              </a:ext>
            </a:extLst>
          </p:cNvPr>
          <p:cNvSpPr txBox="1"/>
          <p:nvPr/>
        </p:nvSpPr>
        <p:spPr>
          <a:xfrm>
            <a:off x="697158" y="4801017"/>
            <a:ext cx="25319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Object ID: </a:t>
            </a:r>
            <a:r>
              <a:rPr lang="en-IN" sz="1600" dirty="0">
                <a:solidFill>
                  <a:srgbClr val="C00000"/>
                </a:solidFill>
              </a:rPr>
              <a:t>e6dcdae4-e9ff-42</a:t>
            </a:r>
          </a:p>
          <a:p>
            <a:r>
              <a:rPr lang="en-IN" sz="1600" dirty="0">
                <a:solidFill>
                  <a:srgbClr val="C00000"/>
                </a:solidFill>
              </a:rPr>
              <a:t>61-81e6-0d08537c4cf8</a:t>
            </a:r>
          </a:p>
        </p:txBody>
      </p:sp>
      <p:sp>
        <p:nvSpPr>
          <p:cNvPr id="117" name="Rounded Rectangle 116">
            <a:extLst>
              <a:ext uri="{FF2B5EF4-FFF2-40B4-BE49-F238E27FC236}">
                <a16:creationId xmlns:a16="http://schemas.microsoft.com/office/drawing/2014/main" id="{77F1CB8A-6281-744E-BE90-9EFE175048FB}"/>
              </a:ext>
            </a:extLst>
          </p:cNvPr>
          <p:cNvSpPr/>
          <p:nvPr/>
        </p:nvSpPr>
        <p:spPr>
          <a:xfrm>
            <a:off x="509994" y="1091665"/>
            <a:ext cx="2859366" cy="6262184"/>
          </a:xfrm>
          <a:prstGeom prst="roundRect">
            <a:avLst>
              <a:gd name="adj" fmla="val 5397"/>
            </a:avLst>
          </a:prstGeom>
          <a:noFill/>
          <a:ln w="508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DFE5A114-135E-1F4B-9EA1-DCB027ACFAE1}"/>
              </a:ext>
            </a:extLst>
          </p:cNvPr>
          <p:cNvSpPr txBox="1"/>
          <p:nvPr/>
        </p:nvSpPr>
        <p:spPr>
          <a:xfrm>
            <a:off x="1027724" y="1113534"/>
            <a:ext cx="193623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Authentication</a:t>
            </a:r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28EF519C-E949-5A41-8FF6-FE9EB693F45D}"/>
              </a:ext>
            </a:extLst>
          </p:cNvPr>
          <p:cNvSpPr/>
          <p:nvPr/>
        </p:nvSpPr>
        <p:spPr>
          <a:xfrm>
            <a:off x="11381662" y="6121753"/>
            <a:ext cx="493561" cy="430886"/>
          </a:xfrm>
          <a:prstGeom prst="ellipse">
            <a:avLst/>
          </a:prstGeom>
          <a:solidFill>
            <a:srgbClr val="C0A5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20" name="Up-down Arrow 119">
            <a:extLst>
              <a:ext uri="{FF2B5EF4-FFF2-40B4-BE49-F238E27FC236}">
                <a16:creationId xmlns:a16="http://schemas.microsoft.com/office/drawing/2014/main" id="{B64EC80E-F20E-2445-8940-69BA295AFB87}"/>
              </a:ext>
            </a:extLst>
          </p:cNvPr>
          <p:cNvSpPr/>
          <p:nvPr/>
        </p:nvSpPr>
        <p:spPr>
          <a:xfrm rot="16200000">
            <a:off x="4600170" y="1784117"/>
            <a:ext cx="323189" cy="4789855"/>
          </a:xfrm>
          <a:prstGeom prst="upDownArrow">
            <a:avLst/>
          </a:prstGeom>
          <a:solidFill>
            <a:srgbClr val="246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63F0428C-8234-9441-B121-83A7799C111B}"/>
              </a:ext>
            </a:extLst>
          </p:cNvPr>
          <p:cNvSpPr txBox="1"/>
          <p:nvPr/>
        </p:nvSpPr>
        <p:spPr>
          <a:xfrm>
            <a:off x="2279693" y="3704479"/>
            <a:ext cx="4883632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0" dirty="0">
                <a:solidFill>
                  <a:srgbClr val="246B1B"/>
                </a:solidFill>
              </a:rPr>
              <a:t>Integrate Azure AD Group &amp; Kubernetes RBAC</a:t>
            </a:r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D6017EC1-AB7D-3C45-B14F-BB1B6C919FB1}"/>
              </a:ext>
            </a:extLst>
          </p:cNvPr>
          <p:cNvSpPr/>
          <p:nvPr/>
        </p:nvSpPr>
        <p:spPr>
          <a:xfrm>
            <a:off x="3722176" y="1031145"/>
            <a:ext cx="2402949" cy="116788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k8s Cluster Role</a:t>
            </a:r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8161D51B-3F19-9344-8537-3440DBB50955}"/>
              </a:ext>
            </a:extLst>
          </p:cNvPr>
          <p:cNvSpPr/>
          <p:nvPr/>
        </p:nvSpPr>
        <p:spPr>
          <a:xfrm>
            <a:off x="3727539" y="2299065"/>
            <a:ext cx="2402949" cy="116788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k8s Cluster Role Binding</a:t>
            </a:r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802D4E32-A6FF-A340-908F-0E16F76D6F12}"/>
              </a:ext>
            </a:extLst>
          </p:cNvPr>
          <p:cNvSpPr/>
          <p:nvPr/>
        </p:nvSpPr>
        <p:spPr>
          <a:xfrm>
            <a:off x="7940566" y="5725254"/>
            <a:ext cx="2684609" cy="69362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kubectl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rgbClr val="FFC000"/>
                </a:solidFill>
              </a:rPr>
              <a:t>create </a:t>
            </a:r>
            <a:r>
              <a:rPr lang="en-US" dirty="0">
                <a:solidFill>
                  <a:schemeClr val="bg1"/>
                </a:solidFill>
              </a:rPr>
              <a:t>ns dev</a:t>
            </a:r>
          </a:p>
        </p:txBody>
      </p:sp>
      <p:pic>
        <p:nvPicPr>
          <p:cNvPr id="125" name="Graphic 124" descr="Internet">
            <a:extLst>
              <a:ext uri="{FF2B5EF4-FFF2-40B4-BE49-F238E27FC236}">
                <a16:creationId xmlns:a16="http://schemas.microsoft.com/office/drawing/2014/main" id="{FA231B02-9872-4C4F-8C2C-69E0695ADE5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2494645" y="5489850"/>
            <a:ext cx="1188850" cy="1188850"/>
          </a:xfrm>
          <a:prstGeom prst="rect">
            <a:avLst/>
          </a:prstGeom>
        </p:spPr>
      </p:pic>
      <p:sp>
        <p:nvSpPr>
          <p:cNvPr id="126" name="TextBox 125">
            <a:extLst>
              <a:ext uri="{FF2B5EF4-FFF2-40B4-BE49-F238E27FC236}">
                <a16:creationId xmlns:a16="http://schemas.microsoft.com/office/drawing/2014/main" id="{B473C073-3CAD-644D-BC66-E53CB5F8648D}"/>
              </a:ext>
            </a:extLst>
          </p:cNvPr>
          <p:cNvSpPr txBox="1"/>
          <p:nvPr/>
        </p:nvSpPr>
        <p:spPr>
          <a:xfrm>
            <a:off x="12533374" y="6583035"/>
            <a:ext cx="11726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Terminal</a:t>
            </a:r>
          </a:p>
        </p:txBody>
      </p:sp>
      <p:sp>
        <p:nvSpPr>
          <p:cNvPr id="127" name="Rounded Rectangle 126">
            <a:extLst>
              <a:ext uri="{FF2B5EF4-FFF2-40B4-BE49-F238E27FC236}">
                <a16:creationId xmlns:a16="http://schemas.microsoft.com/office/drawing/2014/main" id="{4A6C61B8-F575-A241-BF0D-42CB18D17ACB}"/>
              </a:ext>
            </a:extLst>
          </p:cNvPr>
          <p:cNvSpPr/>
          <p:nvPr/>
        </p:nvSpPr>
        <p:spPr>
          <a:xfrm>
            <a:off x="4042638" y="5476553"/>
            <a:ext cx="9902600" cy="2096447"/>
          </a:xfrm>
          <a:prstGeom prst="roundRect">
            <a:avLst>
              <a:gd name="adj" fmla="val 5397"/>
            </a:avLst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B58A75D9-E4E6-794B-B98C-98664A7427D7}"/>
              </a:ext>
            </a:extLst>
          </p:cNvPr>
          <p:cNvSpPr txBox="1"/>
          <p:nvPr/>
        </p:nvSpPr>
        <p:spPr>
          <a:xfrm>
            <a:off x="8302605" y="7157085"/>
            <a:ext cx="174002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Your Desktop</a:t>
            </a:r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763FB751-8F8D-AA4C-8B11-9EB9E16CED2F}"/>
              </a:ext>
            </a:extLst>
          </p:cNvPr>
          <p:cNvSpPr/>
          <p:nvPr/>
        </p:nvSpPr>
        <p:spPr>
          <a:xfrm>
            <a:off x="4396861" y="5709458"/>
            <a:ext cx="2829923" cy="69362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Credentials Cached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2A652B1-42F0-AB47-9BF4-597959AC036E}"/>
              </a:ext>
            </a:extLst>
          </p:cNvPr>
          <p:cNvCxnSpPr>
            <a:stCxn id="125" idx="1"/>
            <a:endCxn id="124" idx="3"/>
          </p:cNvCxnSpPr>
          <p:nvPr/>
        </p:nvCxnSpPr>
        <p:spPr>
          <a:xfrm flipH="1" flipV="1">
            <a:off x="10625175" y="6072067"/>
            <a:ext cx="1869470" cy="12208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6F3EB9D0-1C43-1843-AD32-0D37A6C527D0}"/>
              </a:ext>
            </a:extLst>
          </p:cNvPr>
          <p:cNvCxnSpPr>
            <a:stCxn id="124" idx="2"/>
          </p:cNvCxnSpPr>
          <p:nvPr/>
        </p:nvCxnSpPr>
        <p:spPr>
          <a:xfrm rot="5400000" flipH="1">
            <a:off x="5715710" y="2851719"/>
            <a:ext cx="24619" cy="7109703"/>
          </a:xfrm>
          <a:prstGeom prst="bentConnector4">
            <a:avLst>
              <a:gd name="adj1" fmla="val -2490203"/>
              <a:gd name="adj2" fmla="val 79609"/>
            </a:avLst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F8E9D4A6-08D7-E94B-804B-0D1A6E5D6B5A}"/>
              </a:ext>
            </a:extLst>
          </p:cNvPr>
          <p:cNvCxnSpPr>
            <a:stCxn id="114" idx="0"/>
            <a:endCxn id="129" idx="1"/>
          </p:cNvCxnSpPr>
          <p:nvPr/>
        </p:nvCxnSpPr>
        <p:spPr>
          <a:xfrm rot="16200000" flipH="1">
            <a:off x="2968623" y="4628033"/>
            <a:ext cx="241363" cy="2615112"/>
          </a:xfrm>
          <a:prstGeom prst="bentConnector4">
            <a:avLst>
              <a:gd name="adj1" fmla="val -94712"/>
              <a:gd name="adj2" fmla="val 64985"/>
            </a:avLst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12BB1EC1-987F-074D-A8C9-F6C8C7B6152E}"/>
              </a:ext>
            </a:extLst>
          </p:cNvPr>
          <p:cNvCxnSpPr>
            <a:stCxn id="124" idx="0"/>
            <a:endCxn id="39" idx="2"/>
          </p:cNvCxnSpPr>
          <p:nvPr/>
        </p:nvCxnSpPr>
        <p:spPr>
          <a:xfrm rot="16200000" flipV="1">
            <a:off x="7961611" y="4403994"/>
            <a:ext cx="1258698" cy="1383822"/>
          </a:xfrm>
          <a:prstGeom prst="bentConnector3">
            <a:avLst>
              <a:gd name="adj1" fmla="val 29362"/>
            </a:avLst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Oval 58">
            <a:extLst>
              <a:ext uri="{FF2B5EF4-FFF2-40B4-BE49-F238E27FC236}">
                <a16:creationId xmlns:a16="http://schemas.microsoft.com/office/drawing/2014/main" id="{9A703125-EA96-FC40-BB5A-610CA591E9C9}"/>
              </a:ext>
            </a:extLst>
          </p:cNvPr>
          <p:cNvSpPr/>
          <p:nvPr/>
        </p:nvSpPr>
        <p:spPr>
          <a:xfrm>
            <a:off x="4085984" y="6583035"/>
            <a:ext cx="493561" cy="430886"/>
          </a:xfrm>
          <a:prstGeom prst="ellipse">
            <a:avLst/>
          </a:prstGeom>
          <a:solidFill>
            <a:srgbClr val="C0A5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23989DAC-070B-CB48-B30D-7B8AB37E0D5E}"/>
              </a:ext>
            </a:extLst>
          </p:cNvPr>
          <p:cNvSpPr/>
          <p:nvPr/>
        </p:nvSpPr>
        <p:spPr>
          <a:xfrm>
            <a:off x="3527857" y="5594654"/>
            <a:ext cx="493561" cy="430886"/>
          </a:xfrm>
          <a:prstGeom prst="ellipse">
            <a:avLst/>
          </a:prstGeom>
          <a:solidFill>
            <a:srgbClr val="C0A5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5B5725F0-8F88-954A-89CD-FDE08B22D53D}"/>
              </a:ext>
            </a:extLst>
          </p:cNvPr>
          <p:cNvSpPr/>
          <p:nvPr/>
        </p:nvSpPr>
        <p:spPr>
          <a:xfrm>
            <a:off x="7940566" y="4894382"/>
            <a:ext cx="493561" cy="430886"/>
          </a:xfrm>
          <a:prstGeom prst="ellipse">
            <a:avLst/>
          </a:prstGeom>
          <a:solidFill>
            <a:srgbClr val="C0A5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BA36FDD-627E-9A47-B4CF-DCA13E1638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8260" y="3537183"/>
            <a:ext cx="901289" cy="901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2">
            <a:extLst>
              <a:ext uri="{FF2B5EF4-FFF2-40B4-BE49-F238E27FC236}">
                <a16:creationId xmlns:a16="http://schemas.microsoft.com/office/drawing/2014/main" id="{774BD273-B495-544F-B2A1-E9F32742B2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0062" y="3550480"/>
            <a:ext cx="901289" cy="901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2">
            <a:extLst>
              <a:ext uri="{FF2B5EF4-FFF2-40B4-BE49-F238E27FC236}">
                <a16:creationId xmlns:a16="http://schemas.microsoft.com/office/drawing/2014/main" id="{DC1F0DC5-2385-6940-8684-69E437D89F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76896" y="3537183"/>
            <a:ext cx="901289" cy="901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Explosion 2 49">
            <a:extLst>
              <a:ext uri="{FF2B5EF4-FFF2-40B4-BE49-F238E27FC236}">
                <a16:creationId xmlns:a16="http://schemas.microsoft.com/office/drawing/2014/main" id="{AFDB25C1-F9B7-D949-BF0F-FE1BF53F1A0D}"/>
              </a:ext>
            </a:extLst>
          </p:cNvPr>
          <p:cNvSpPr/>
          <p:nvPr/>
        </p:nvSpPr>
        <p:spPr>
          <a:xfrm>
            <a:off x="8154512" y="4333993"/>
            <a:ext cx="2532264" cy="1475884"/>
          </a:xfrm>
          <a:prstGeom prst="irregularSeal2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Access</a:t>
            </a:r>
          </a:p>
          <a:p>
            <a:pPr algn="ctr"/>
            <a:r>
              <a:rPr lang="en-US" dirty="0"/>
              <a:t>Denied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2F1907E-A941-5B42-8D42-D740A73D2CCF}"/>
              </a:ext>
            </a:extLst>
          </p:cNvPr>
          <p:cNvSpPr/>
          <p:nvPr/>
        </p:nvSpPr>
        <p:spPr>
          <a:xfrm>
            <a:off x="10050857" y="6700316"/>
            <a:ext cx="1837684" cy="79373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Read Only User</a:t>
            </a:r>
          </a:p>
        </p:txBody>
      </p:sp>
    </p:spTree>
    <p:extLst>
      <p:ext uri="{BB962C8B-B14F-4D97-AF65-F5344CB8AC3E}">
        <p14:creationId xmlns:p14="http://schemas.microsoft.com/office/powerpoint/2010/main" val="137050038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5157" y="2177906"/>
            <a:ext cx="3675198" cy="35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87850" y="2511934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70C0"/>
                </a:solidFill>
              </a:rPr>
              <a:t>Autoscaling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B050"/>
                </a:solidFill>
              </a:rPr>
              <a:t>Nodes &amp; Pods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205A956-1A7D-F547-826E-6857A23251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045" y="2351880"/>
            <a:ext cx="3368459" cy="3368459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ADEAE1F2-98FF-414A-B23C-7D798A37432B}"/>
              </a:ext>
            </a:extLst>
          </p:cNvPr>
          <p:cNvSpPr/>
          <p:nvPr/>
        </p:nvSpPr>
        <p:spPr>
          <a:xfrm>
            <a:off x="4650217" y="211724"/>
            <a:ext cx="2391714" cy="1966181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Cluster Autoscaler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586C4EA-8624-9D4D-B997-3CE1E19E5FAF}"/>
              </a:ext>
            </a:extLst>
          </p:cNvPr>
          <p:cNvSpPr/>
          <p:nvPr/>
        </p:nvSpPr>
        <p:spPr>
          <a:xfrm>
            <a:off x="7482759" y="211724"/>
            <a:ext cx="2391714" cy="1966181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Horizontal</a:t>
            </a:r>
          </a:p>
          <a:p>
            <a:pPr algn="ctr"/>
            <a:r>
              <a:rPr lang="en-US" sz="2600" dirty="0"/>
              <a:t>Pod</a:t>
            </a:r>
          </a:p>
          <a:p>
            <a:pPr algn="ctr"/>
            <a:r>
              <a:rPr lang="en-US" sz="2600" dirty="0"/>
              <a:t>Autoscaler</a:t>
            </a:r>
          </a:p>
        </p:txBody>
      </p:sp>
    </p:spTree>
    <p:extLst>
      <p:ext uri="{BB962C8B-B14F-4D97-AF65-F5344CB8AC3E}">
        <p14:creationId xmlns:p14="http://schemas.microsoft.com/office/powerpoint/2010/main" val="4045630733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511C8A1-A870-384D-8B1C-BC54869A46F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8F47009-05C4-C04B-847C-DE01FD7902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115093"/>
            <a:ext cx="12618720" cy="1188851"/>
          </a:xfrm>
        </p:spPr>
        <p:txBody>
          <a:bodyPr/>
          <a:lstStyle/>
          <a:p>
            <a:r>
              <a:rPr lang="en-US" dirty="0"/>
              <a:t>Azure AKS – Autoscaling Nodes &amp; Pods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928FA9C1-7297-9E4A-87BD-E2C4068CF2FB}"/>
              </a:ext>
            </a:extLst>
          </p:cNvPr>
          <p:cNvSpPr/>
          <p:nvPr/>
        </p:nvSpPr>
        <p:spPr>
          <a:xfrm>
            <a:off x="2593017" y="1503641"/>
            <a:ext cx="8421939" cy="5749159"/>
          </a:xfrm>
          <a:prstGeom prst="roundRect">
            <a:avLst>
              <a:gd name="adj" fmla="val 3870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8521FE7-5D8A-D942-94F7-BB59091C64FC}"/>
              </a:ext>
            </a:extLst>
          </p:cNvPr>
          <p:cNvSpPr/>
          <p:nvPr/>
        </p:nvSpPr>
        <p:spPr>
          <a:xfrm>
            <a:off x="2837908" y="2640884"/>
            <a:ext cx="7756636" cy="75206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Cluster Autoscaler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8603B59-4207-094C-9646-1B45DC6EDB9F}"/>
              </a:ext>
            </a:extLst>
          </p:cNvPr>
          <p:cNvSpPr/>
          <p:nvPr/>
        </p:nvSpPr>
        <p:spPr>
          <a:xfrm>
            <a:off x="3191052" y="5009115"/>
            <a:ext cx="6877973" cy="63062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Horizontal Pod Autoscaler</a:t>
            </a:r>
          </a:p>
        </p:txBody>
      </p:sp>
      <p:pic>
        <p:nvPicPr>
          <p:cNvPr id="13" name="Google Shape;681;p35">
            <a:extLst>
              <a:ext uri="{FF2B5EF4-FFF2-40B4-BE49-F238E27FC236}">
                <a16:creationId xmlns:a16="http://schemas.microsoft.com/office/drawing/2014/main" id="{09899F49-5049-8640-A82E-023BBAE187F0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191052" y="3698207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681;p35">
            <a:extLst>
              <a:ext uri="{FF2B5EF4-FFF2-40B4-BE49-F238E27FC236}">
                <a16:creationId xmlns:a16="http://schemas.microsoft.com/office/drawing/2014/main" id="{210F4817-877E-724F-BB5D-0004E9AFBA04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415508" y="3691556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681;p35">
            <a:extLst>
              <a:ext uri="{FF2B5EF4-FFF2-40B4-BE49-F238E27FC236}">
                <a16:creationId xmlns:a16="http://schemas.microsoft.com/office/drawing/2014/main" id="{FE5D3194-41EB-3141-AF1B-54F20FB1AF61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639964" y="3714370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681;p35">
            <a:extLst>
              <a:ext uri="{FF2B5EF4-FFF2-40B4-BE49-F238E27FC236}">
                <a16:creationId xmlns:a16="http://schemas.microsoft.com/office/drawing/2014/main" id="{CFC805B4-1D55-EC4B-8A38-8D71E59884B6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864420" y="3746410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681;p35">
            <a:extLst>
              <a:ext uri="{FF2B5EF4-FFF2-40B4-BE49-F238E27FC236}">
                <a16:creationId xmlns:a16="http://schemas.microsoft.com/office/drawing/2014/main" id="{B29605F3-145E-704D-8C49-5B4EC324A1B7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88876" y="3739759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681;p35">
            <a:extLst>
              <a:ext uri="{FF2B5EF4-FFF2-40B4-BE49-F238E27FC236}">
                <a16:creationId xmlns:a16="http://schemas.microsoft.com/office/drawing/2014/main" id="{7D92730F-1FEE-A248-AA10-BC6077A122ED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313332" y="3762573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637;p35">
            <a:extLst>
              <a:ext uri="{FF2B5EF4-FFF2-40B4-BE49-F238E27FC236}">
                <a16:creationId xmlns:a16="http://schemas.microsoft.com/office/drawing/2014/main" id="{A850EEA6-60DA-DE46-A08A-9E970BB40D2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1004" y="6071883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674;p35">
            <a:extLst>
              <a:ext uri="{FF2B5EF4-FFF2-40B4-BE49-F238E27FC236}">
                <a16:creationId xmlns:a16="http://schemas.microsoft.com/office/drawing/2014/main" id="{0EFEECDB-801B-EE41-BFF1-72F4375EB7C5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30689" y="4844792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03E23CD-42CA-ED42-87C7-8D23F8136D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6744" y="1529473"/>
            <a:ext cx="956160" cy="930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E1745086-2846-9841-83A1-DD32F57E4289}"/>
              </a:ext>
            </a:extLst>
          </p:cNvPr>
          <p:cNvSpPr txBox="1"/>
          <p:nvPr/>
        </p:nvSpPr>
        <p:spPr>
          <a:xfrm>
            <a:off x="3934131" y="1654933"/>
            <a:ext cx="66604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Azure Kubernetes Service (AKS) Cluster</a:t>
            </a:r>
          </a:p>
        </p:txBody>
      </p:sp>
      <p:pic>
        <p:nvPicPr>
          <p:cNvPr id="26" name="Google Shape;637;p35">
            <a:extLst>
              <a:ext uri="{FF2B5EF4-FFF2-40B4-BE49-F238E27FC236}">
                <a16:creationId xmlns:a16="http://schemas.microsoft.com/office/drawing/2014/main" id="{DFDB6A3F-C0D3-B74E-8CF1-D08F54A3617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8380" y="6094697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637;p35">
            <a:extLst>
              <a:ext uri="{FF2B5EF4-FFF2-40B4-BE49-F238E27FC236}">
                <a16:creationId xmlns:a16="http://schemas.microsoft.com/office/drawing/2014/main" id="{5850AF40-4219-A844-A010-B25F647E130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39964" y="6087372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637;p35">
            <a:extLst>
              <a:ext uri="{FF2B5EF4-FFF2-40B4-BE49-F238E27FC236}">
                <a16:creationId xmlns:a16="http://schemas.microsoft.com/office/drawing/2014/main" id="{08CFE112-1511-7749-BEA4-3A34F1F479D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62237" y="6110186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637;p35">
            <a:extLst>
              <a:ext uri="{FF2B5EF4-FFF2-40B4-BE49-F238E27FC236}">
                <a16:creationId xmlns:a16="http://schemas.microsoft.com/office/drawing/2014/main" id="{CF8C1FB5-0AA7-D045-8456-2B7E6168E1D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00053" y="6085575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637;p35">
            <a:extLst>
              <a:ext uri="{FF2B5EF4-FFF2-40B4-BE49-F238E27FC236}">
                <a16:creationId xmlns:a16="http://schemas.microsoft.com/office/drawing/2014/main" id="{25D6528F-4A21-684F-A6A5-EF91D06F159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37869" y="6107921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5C54454-9526-AC4C-B69E-F78679A3D589}"/>
              </a:ext>
            </a:extLst>
          </p:cNvPr>
          <p:cNvCxnSpPr>
            <a:endCxn id="15" idx="0"/>
          </p:cNvCxnSpPr>
          <p:nvPr/>
        </p:nvCxnSpPr>
        <p:spPr>
          <a:xfrm>
            <a:off x="6118044" y="3392944"/>
            <a:ext cx="0" cy="321426"/>
          </a:xfrm>
          <a:prstGeom prst="straightConnector1">
            <a:avLst/>
          </a:prstGeom>
          <a:ln w="222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974162B-2026-9C41-B847-7126045635DE}"/>
              </a:ext>
            </a:extLst>
          </p:cNvPr>
          <p:cNvCxnSpPr>
            <a:cxnSpLocks/>
            <a:endCxn id="16" idx="0"/>
          </p:cNvCxnSpPr>
          <p:nvPr/>
        </p:nvCxnSpPr>
        <p:spPr>
          <a:xfrm>
            <a:off x="7342500" y="3392944"/>
            <a:ext cx="0" cy="353466"/>
          </a:xfrm>
          <a:prstGeom prst="straightConnector1">
            <a:avLst/>
          </a:prstGeom>
          <a:ln w="222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633DF84-9EDC-3A49-9430-53F9DF3DD610}"/>
              </a:ext>
            </a:extLst>
          </p:cNvPr>
          <p:cNvCxnSpPr>
            <a:cxnSpLocks/>
            <a:endCxn id="17" idx="0"/>
          </p:cNvCxnSpPr>
          <p:nvPr/>
        </p:nvCxnSpPr>
        <p:spPr>
          <a:xfrm>
            <a:off x="8566956" y="3408937"/>
            <a:ext cx="0" cy="330822"/>
          </a:xfrm>
          <a:prstGeom prst="straightConnector1">
            <a:avLst/>
          </a:prstGeom>
          <a:ln w="222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ACDFD7D0-73C0-794B-93F0-C459BCA09459}"/>
              </a:ext>
            </a:extLst>
          </p:cNvPr>
          <p:cNvCxnSpPr>
            <a:cxnSpLocks/>
            <a:endCxn id="18" idx="0"/>
          </p:cNvCxnSpPr>
          <p:nvPr/>
        </p:nvCxnSpPr>
        <p:spPr>
          <a:xfrm>
            <a:off x="9791412" y="3392944"/>
            <a:ext cx="0" cy="369629"/>
          </a:xfrm>
          <a:prstGeom prst="straightConnector1">
            <a:avLst/>
          </a:prstGeom>
          <a:ln w="222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6D993F52-AD76-954A-A582-D0038D55DAD7}"/>
              </a:ext>
            </a:extLst>
          </p:cNvPr>
          <p:cNvSpPr txBox="1"/>
          <p:nvPr/>
        </p:nvSpPr>
        <p:spPr>
          <a:xfrm>
            <a:off x="7457693" y="3463784"/>
            <a:ext cx="9427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Scale out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F4D64280-B105-624C-B31A-7FFC536B9D2A}"/>
              </a:ext>
            </a:extLst>
          </p:cNvPr>
          <p:cNvCxnSpPr>
            <a:cxnSpLocks/>
            <a:endCxn id="27" idx="0"/>
          </p:cNvCxnSpPr>
          <p:nvPr/>
        </p:nvCxnSpPr>
        <p:spPr>
          <a:xfrm>
            <a:off x="6118044" y="5624855"/>
            <a:ext cx="1763" cy="462517"/>
          </a:xfrm>
          <a:prstGeom prst="straightConnector1">
            <a:avLst/>
          </a:prstGeom>
          <a:ln w="222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D15E85FC-31CB-1547-942A-AED8D5B2C067}"/>
              </a:ext>
            </a:extLst>
          </p:cNvPr>
          <p:cNvCxnSpPr>
            <a:cxnSpLocks/>
            <a:endCxn id="28" idx="0"/>
          </p:cNvCxnSpPr>
          <p:nvPr/>
        </p:nvCxnSpPr>
        <p:spPr>
          <a:xfrm flipH="1">
            <a:off x="7342080" y="5624855"/>
            <a:ext cx="420" cy="485331"/>
          </a:xfrm>
          <a:prstGeom prst="straightConnector1">
            <a:avLst/>
          </a:prstGeom>
          <a:ln w="222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443C3FD8-3126-0C49-BB8D-E272C2F20372}"/>
              </a:ext>
            </a:extLst>
          </p:cNvPr>
          <p:cNvCxnSpPr>
            <a:cxnSpLocks/>
            <a:endCxn id="29" idx="0"/>
          </p:cNvCxnSpPr>
          <p:nvPr/>
        </p:nvCxnSpPr>
        <p:spPr>
          <a:xfrm>
            <a:off x="8566956" y="5640848"/>
            <a:ext cx="12940" cy="444727"/>
          </a:xfrm>
          <a:prstGeom prst="straightConnector1">
            <a:avLst/>
          </a:prstGeom>
          <a:ln w="222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6C832BC2-76A6-884A-9BAD-82907112182D}"/>
              </a:ext>
            </a:extLst>
          </p:cNvPr>
          <p:cNvCxnSpPr>
            <a:cxnSpLocks/>
            <a:endCxn id="30" idx="0"/>
          </p:cNvCxnSpPr>
          <p:nvPr/>
        </p:nvCxnSpPr>
        <p:spPr>
          <a:xfrm>
            <a:off x="9791412" y="5624855"/>
            <a:ext cx="26300" cy="483066"/>
          </a:xfrm>
          <a:prstGeom prst="straightConnector1">
            <a:avLst/>
          </a:prstGeom>
          <a:ln w="222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9CBACC14-C6BD-C04A-9049-7705DF46C174}"/>
              </a:ext>
            </a:extLst>
          </p:cNvPr>
          <p:cNvSpPr txBox="1"/>
          <p:nvPr/>
        </p:nvSpPr>
        <p:spPr>
          <a:xfrm>
            <a:off x="7457693" y="5695695"/>
            <a:ext cx="9427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Scale out</a:t>
            </a:r>
          </a:p>
        </p:txBody>
      </p:sp>
      <p:sp>
        <p:nvSpPr>
          <p:cNvPr id="3" name="Rounded Rectangular Callout 2">
            <a:extLst>
              <a:ext uri="{FF2B5EF4-FFF2-40B4-BE49-F238E27FC236}">
                <a16:creationId xmlns:a16="http://schemas.microsoft.com/office/drawing/2014/main" id="{EDC448C9-9768-414D-958E-7842D2300728}"/>
              </a:ext>
            </a:extLst>
          </p:cNvPr>
          <p:cNvSpPr/>
          <p:nvPr/>
        </p:nvSpPr>
        <p:spPr>
          <a:xfrm>
            <a:off x="12032673" y="2460184"/>
            <a:ext cx="2213263" cy="771389"/>
          </a:xfrm>
          <a:prstGeom prst="wedgeRoundRectCallout">
            <a:avLst>
              <a:gd name="adj1" fmla="val -140551"/>
              <a:gd name="adj2" fmla="val 123117"/>
              <a:gd name="adj3" fmla="val 16667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Automatically auto-scale nodes</a:t>
            </a:r>
          </a:p>
        </p:txBody>
      </p:sp>
      <p:sp>
        <p:nvSpPr>
          <p:cNvPr id="34" name="Rounded Rectangular Callout 33">
            <a:extLst>
              <a:ext uri="{FF2B5EF4-FFF2-40B4-BE49-F238E27FC236}">
                <a16:creationId xmlns:a16="http://schemas.microsoft.com/office/drawing/2014/main" id="{6A225995-58AA-F743-9D21-0266E92CC215}"/>
              </a:ext>
            </a:extLst>
          </p:cNvPr>
          <p:cNvSpPr/>
          <p:nvPr/>
        </p:nvSpPr>
        <p:spPr>
          <a:xfrm>
            <a:off x="11891516" y="4647716"/>
            <a:ext cx="2213263" cy="771389"/>
          </a:xfrm>
          <a:prstGeom prst="wedgeRoundRectCallout">
            <a:avLst>
              <a:gd name="adj1" fmla="val -140551"/>
              <a:gd name="adj2" fmla="val 123117"/>
              <a:gd name="adj3" fmla="val 16667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Automatically auto-scale pods</a:t>
            </a:r>
          </a:p>
        </p:txBody>
      </p:sp>
    </p:spTree>
    <p:extLst>
      <p:ext uri="{BB962C8B-B14F-4D97-AF65-F5344CB8AC3E}">
        <p14:creationId xmlns:p14="http://schemas.microsoft.com/office/powerpoint/2010/main" val="3904727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12" grpId="0" animBg="1"/>
      <p:bldP spid="24" grpId="0"/>
      <p:bldP spid="39" grpId="0"/>
      <p:bldP spid="45" grpId="0"/>
      <p:bldP spid="3" grpId="0" animBg="1"/>
      <p:bldP spid="34" grpId="0" animBg="1"/>
    </p:bld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5157" y="2177906"/>
            <a:ext cx="3675198" cy="35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87850" y="2511934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70C0"/>
                </a:solidFill>
              </a:rPr>
              <a:t>Autoscaling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B050"/>
                </a:solidFill>
              </a:rPr>
              <a:t>Cluster Autoscaler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205A956-1A7D-F547-826E-6857A23251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045" y="2351880"/>
            <a:ext cx="3368459" cy="3368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862726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1E72368-8D26-E244-B91E-E6C7A0AF078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395D5B-B266-0144-8BA0-83B72613EA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>
                <a:solidFill>
                  <a:srgbClr val="0070C0"/>
                </a:solidFill>
              </a:rPr>
              <a:t>Cluster Autoscaler </a:t>
            </a:r>
            <a:r>
              <a:rPr lang="en-IN" dirty="0"/>
              <a:t>is a tool that </a:t>
            </a:r>
            <a:r>
              <a:rPr lang="en-IN" dirty="0">
                <a:solidFill>
                  <a:srgbClr val="0070C0"/>
                </a:solidFill>
              </a:rPr>
              <a:t>automatically adjusts</a:t>
            </a:r>
            <a:r>
              <a:rPr lang="en-IN" dirty="0"/>
              <a:t> the size of a Kubernetes cluster when one of the following conditions is true:</a:t>
            </a:r>
          </a:p>
          <a:p>
            <a:r>
              <a:rPr lang="en-IN" dirty="0"/>
              <a:t>There are pods that </a:t>
            </a:r>
            <a:r>
              <a:rPr lang="en-IN" dirty="0">
                <a:solidFill>
                  <a:srgbClr val="C00000"/>
                </a:solidFill>
              </a:rPr>
              <a:t>failed to run </a:t>
            </a:r>
            <a:r>
              <a:rPr lang="en-IN" dirty="0"/>
              <a:t>in the cluster due to </a:t>
            </a:r>
            <a:r>
              <a:rPr lang="en-IN" dirty="0">
                <a:solidFill>
                  <a:srgbClr val="C00000"/>
                </a:solidFill>
              </a:rPr>
              <a:t>insufficient resources</a:t>
            </a:r>
            <a:r>
              <a:rPr lang="en-IN" dirty="0"/>
              <a:t>.</a:t>
            </a:r>
          </a:p>
          <a:p>
            <a:r>
              <a:rPr lang="en-IN" dirty="0"/>
              <a:t>There are nodes in the cluster that have been </a:t>
            </a:r>
            <a:r>
              <a:rPr lang="en-IN" dirty="0">
                <a:solidFill>
                  <a:srgbClr val="00B050"/>
                </a:solidFill>
              </a:rPr>
              <a:t>underutilized </a:t>
            </a:r>
            <a:r>
              <a:rPr lang="en-IN" dirty="0"/>
              <a:t>for an extended period of time and their pods can be placed on other existing nodes.</a:t>
            </a:r>
          </a:p>
          <a:p>
            <a:r>
              <a:rPr lang="en-IN" dirty="0"/>
              <a:t>The Cluster Autoscaler </a:t>
            </a:r>
            <a:r>
              <a:rPr lang="en-IN" dirty="0">
                <a:solidFill>
                  <a:srgbClr val="0070C0"/>
                </a:solidFill>
              </a:rPr>
              <a:t>modifies</a:t>
            </a:r>
            <a:r>
              <a:rPr lang="en-IN" dirty="0"/>
              <a:t> our </a:t>
            </a:r>
            <a:r>
              <a:rPr lang="en-IN" dirty="0" err="1"/>
              <a:t>nodepools</a:t>
            </a:r>
            <a:r>
              <a:rPr lang="en-IN" dirty="0"/>
              <a:t> so that they </a:t>
            </a:r>
            <a:r>
              <a:rPr lang="en-IN" dirty="0">
                <a:solidFill>
                  <a:srgbClr val="0070C0"/>
                </a:solidFill>
              </a:rPr>
              <a:t>scale out </a:t>
            </a:r>
            <a:r>
              <a:rPr lang="en-IN" dirty="0"/>
              <a:t>when we need more resources and </a:t>
            </a:r>
            <a:r>
              <a:rPr lang="en-IN" dirty="0">
                <a:solidFill>
                  <a:srgbClr val="0070C0"/>
                </a:solidFill>
              </a:rPr>
              <a:t>scale in </a:t>
            </a:r>
            <a:r>
              <a:rPr lang="en-IN" dirty="0"/>
              <a:t>when we have underutilized resources.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7F56D6C-095E-3740-9F8E-02100CE93F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 Autoscaler - Introduction</a:t>
            </a:r>
          </a:p>
        </p:txBody>
      </p:sp>
    </p:spTree>
    <p:extLst>
      <p:ext uri="{BB962C8B-B14F-4D97-AF65-F5344CB8AC3E}">
        <p14:creationId xmlns:p14="http://schemas.microsoft.com/office/powerpoint/2010/main" val="1168042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5157" y="2177906"/>
            <a:ext cx="3675198" cy="35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87850" y="2511934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70C0"/>
                </a:solidFill>
              </a:rPr>
              <a:t>Autoscaling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B050"/>
                </a:solidFill>
              </a:rPr>
              <a:t>Horizontal Pod Autoscaling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205A956-1A7D-F547-826E-6857A23251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045" y="2351880"/>
            <a:ext cx="3368459" cy="3368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442526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016992C-342D-6D4A-A396-26D3F67F2A5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0196F1-1CE1-FB4F-A786-5A300F8A9F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5840" y="1558636"/>
            <a:ext cx="12618720" cy="5853719"/>
          </a:xfrm>
        </p:spPr>
        <p:txBody>
          <a:bodyPr>
            <a:normAutofit fontScale="92500" lnSpcReduction="20000"/>
          </a:bodyPr>
          <a:lstStyle/>
          <a:p>
            <a:r>
              <a:rPr lang="en-IN" dirty="0">
                <a:solidFill>
                  <a:srgbClr val="16191F"/>
                </a:solidFill>
                <a:latin typeface="Amazon Ember"/>
              </a:rPr>
              <a:t>In a very simple note Horizontal Scaling means </a:t>
            </a:r>
            <a:r>
              <a:rPr lang="en-IN" dirty="0">
                <a:solidFill>
                  <a:srgbClr val="0070C0"/>
                </a:solidFill>
                <a:latin typeface="Amazon Ember"/>
              </a:rPr>
              <a:t>increasing and decreasing </a:t>
            </a:r>
            <a:r>
              <a:rPr lang="en-IN" dirty="0">
                <a:solidFill>
                  <a:srgbClr val="16191F"/>
                </a:solidFill>
                <a:latin typeface="Amazon Ember"/>
              </a:rPr>
              <a:t>the number of </a:t>
            </a:r>
            <a:r>
              <a:rPr lang="en-IN" dirty="0">
                <a:solidFill>
                  <a:srgbClr val="0070C0"/>
                </a:solidFill>
                <a:latin typeface="Amazon Ember"/>
              </a:rPr>
              <a:t>Replicas (Pods)</a:t>
            </a:r>
          </a:p>
          <a:p>
            <a:r>
              <a:rPr lang="en-IN" dirty="0">
                <a:solidFill>
                  <a:srgbClr val="16191F"/>
                </a:solidFill>
                <a:latin typeface="Amazon Ember"/>
              </a:rPr>
              <a:t>HPA </a:t>
            </a:r>
            <a:r>
              <a:rPr lang="en-IN" dirty="0">
                <a:solidFill>
                  <a:srgbClr val="0070C0"/>
                </a:solidFill>
                <a:latin typeface="Amazon Ember"/>
              </a:rPr>
              <a:t>automatically scales </a:t>
            </a:r>
            <a:r>
              <a:rPr lang="en-IN" dirty="0">
                <a:solidFill>
                  <a:srgbClr val="16191F"/>
                </a:solidFill>
                <a:latin typeface="Amazon Ember"/>
              </a:rPr>
              <a:t>the number of pods in a deployment, replication controller, or replica set, stateful set based on that resource's </a:t>
            </a:r>
            <a:r>
              <a:rPr lang="en-IN" dirty="0">
                <a:solidFill>
                  <a:srgbClr val="0070C0"/>
                </a:solidFill>
                <a:latin typeface="Amazon Ember"/>
              </a:rPr>
              <a:t>CPU utilization</a:t>
            </a:r>
            <a:r>
              <a:rPr lang="en-IN" dirty="0">
                <a:solidFill>
                  <a:srgbClr val="16191F"/>
                </a:solidFill>
                <a:latin typeface="Amazon Ember"/>
              </a:rPr>
              <a:t>. </a:t>
            </a:r>
          </a:p>
          <a:p>
            <a:r>
              <a:rPr lang="en-IN" dirty="0"/>
              <a:t>This can help our applications </a:t>
            </a:r>
            <a:r>
              <a:rPr lang="en-IN" dirty="0">
                <a:solidFill>
                  <a:srgbClr val="0070C0"/>
                </a:solidFill>
              </a:rPr>
              <a:t>scale out to meet increased demand </a:t>
            </a:r>
            <a:r>
              <a:rPr lang="en-IN" dirty="0"/>
              <a:t>or </a:t>
            </a:r>
            <a:r>
              <a:rPr lang="en-IN" dirty="0">
                <a:solidFill>
                  <a:srgbClr val="0070C0"/>
                </a:solidFill>
              </a:rPr>
              <a:t>scale in when resources are not needed</a:t>
            </a:r>
            <a:r>
              <a:rPr lang="en-IN" dirty="0"/>
              <a:t>, thus freeing up your worker nodes for other applications. </a:t>
            </a:r>
          </a:p>
          <a:p>
            <a:r>
              <a:rPr lang="en-IN" dirty="0"/>
              <a:t>When we set a </a:t>
            </a:r>
            <a:r>
              <a:rPr lang="en-IN" dirty="0">
                <a:solidFill>
                  <a:srgbClr val="0070C0"/>
                </a:solidFill>
              </a:rPr>
              <a:t>target CPU utilization percentage</a:t>
            </a:r>
            <a:r>
              <a:rPr lang="en-IN" dirty="0"/>
              <a:t>, the HPA scales our application in or out to try to meet that </a:t>
            </a:r>
            <a:r>
              <a:rPr lang="en-IN" dirty="0">
                <a:solidFill>
                  <a:srgbClr val="0070C0"/>
                </a:solidFill>
              </a:rPr>
              <a:t>target</a:t>
            </a:r>
            <a:r>
              <a:rPr lang="en-IN" dirty="0"/>
              <a:t>.</a:t>
            </a:r>
          </a:p>
          <a:p>
            <a:r>
              <a:rPr lang="en-IN" dirty="0"/>
              <a:t>HPA needs </a:t>
            </a:r>
            <a:r>
              <a:rPr lang="en-IN" dirty="0">
                <a:solidFill>
                  <a:srgbClr val="0070C0"/>
                </a:solidFill>
              </a:rPr>
              <a:t>Kubernetes metrics server </a:t>
            </a:r>
            <a:r>
              <a:rPr lang="en-IN" dirty="0"/>
              <a:t>to verify CPU metrics of a pod. </a:t>
            </a:r>
          </a:p>
          <a:p>
            <a:r>
              <a:rPr lang="en-IN" dirty="0"/>
              <a:t>We </a:t>
            </a:r>
            <a:r>
              <a:rPr lang="en-IN" dirty="0">
                <a:solidFill>
                  <a:srgbClr val="0070C0"/>
                </a:solidFill>
              </a:rPr>
              <a:t>do not need </a:t>
            </a:r>
            <a:r>
              <a:rPr lang="en-IN" dirty="0"/>
              <a:t>to </a:t>
            </a:r>
            <a:r>
              <a:rPr lang="en-IN" dirty="0">
                <a:solidFill>
                  <a:srgbClr val="0070C0"/>
                </a:solidFill>
              </a:rPr>
              <a:t>deploy or install the HPA </a:t>
            </a:r>
            <a:r>
              <a:rPr lang="en-IN" dirty="0"/>
              <a:t>on our cluster to begin scaling our applications, its out of the box available as a </a:t>
            </a:r>
            <a:r>
              <a:rPr lang="en-IN" dirty="0">
                <a:solidFill>
                  <a:srgbClr val="0070C0"/>
                </a:solidFill>
              </a:rPr>
              <a:t>default</a:t>
            </a:r>
            <a:r>
              <a:rPr lang="en-IN" dirty="0"/>
              <a:t> Kubernetes API resource. 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868DC96-0EA8-814E-9370-84F47ACFC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50243"/>
            <a:ext cx="12618720" cy="1188851"/>
          </a:xfrm>
        </p:spPr>
        <p:txBody>
          <a:bodyPr/>
          <a:lstStyle/>
          <a:p>
            <a:r>
              <a:rPr lang="en-US" dirty="0"/>
              <a:t>Horizontal Pod Autoscaler – HPA - </a:t>
            </a:r>
            <a:r>
              <a:rPr lang="en-US" dirty="0" err="1"/>
              <a:t>Intoduction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4662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36AC395-7658-C145-B325-7DD1F335892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F71449C-36C3-4846-944F-C216451A6A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0462" y="154446"/>
            <a:ext cx="12618720" cy="1188851"/>
          </a:xfrm>
        </p:spPr>
        <p:txBody>
          <a:bodyPr/>
          <a:lstStyle/>
          <a:p>
            <a:r>
              <a:rPr lang="en-US" dirty="0"/>
              <a:t>How HPA works?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A29EB9F-7E04-F043-AAD9-E09CA10FA733}"/>
              </a:ext>
            </a:extLst>
          </p:cNvPr>
          <p:cNvSpPr/>
          <p:nvPr/>
        </p:nvSpPr>
        <p:spPr>
          <a:xfrm>
            <a:off x="592282" y="2535386"/>
            <a:ext cx="5403273" cy="464470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BC3BDE9-1887-AA42-801F-BBE1D0315263}"/>
              </a:ext>
            </a:extLst>
          </p:cNvPr>
          <p:cNvSpPr/>
          <p:nvPr/>
        </p:nvSpPr>
        <p:spPr>
          <a:xfrm>
            <a:off x="893618" y="5101935"/>
            <a:ext cx="4748646" cy="1610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3437634-BBC7-B641-A2C8-157074057099}"/>
              </a:ext>
            </a:extLst>
          </p:cNvPr>
          <p:cNvSpPr/>
          <p:nvPr/>
        </p:nvSpPr>
        <p:spPr>
          <a:xfrm>
            <a:off x="1005840" y="2722418"/>
            <a:ext cx="1051560" cy="93518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Pod - 1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9236CE3-00BE-D84D-8BCA-FAA5003F9A2C}"/>
              </a:ext>
            </a:extLst>
          </p:cNvPr>
          <p:cNvSpPr/>
          <p:nvPr/>
        </p:nvSpPr>
        <p:spPr>
          <a:xfrm>
            <a:off x="2398222" y="2722418"/>
            <a:ext cx="1051560" cy="93518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Pod - 2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9E09AB3-E2BA-0C44-8684-42819FF01CCD}"/>
              </a:ext>
            </a:extLst>
          </p:cNvPr>
          <p:cNvSpPr/>
          <p:nvPr/>
        </p:nvSpPr>
        <p:spPr>
          <a:xfrm>
            <a:off x="4468090" y="2722418"/>
            <a:ext cx="1051560" cy="93518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Pod - 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6606606-F40B-154D-8D23-B6FCED3F2EA2}"/>
              </a:ext>
            </a:extLst>
          </p:cNvPr>
          <p:cNvSpPr/>
          <p:nvPr/>
        </p:nvSpPr>
        <p:spPr>
          <a:xfrm>
            <a:off x="4010891" y="5756563"/>
            <a:ext cx="1070263" cy="358486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Scale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D3D22F8-FECF-9147-AF62-24F8E955B672}"/>
              </a:ext>
            </a:extLst>
          </p:cNvPr>
          <p:cNvSpPr/>
          <p:nvPr/>
        </p:nvSpPr>
        <p:spPr>
          <a:xfrm>
            <a:off x="1132609" y="5237018"/>
            <a:ext cx="2317173" cy="2805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Deployment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CBC7F8E-B68C-3D4B-9AC6-866B81A54B86}"/>
              </a:ext>
            </a:extLst>
          </p:cNvPr>
          <p:cNvSpPr/>
          <p:nvPr/>
        </p:nvSpPr>
        <p:spPr>
          <a:xfrm>
            <a:off x="1132609" y="5595504"/>
            <a:ext cx="2317173" cy="2805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ReplicaSet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84A872A-5D41-F640-AFF3-50551624D937}"/>
              </a:ext>
            </a:extLst>
          </p:cNvPr>
          <p:cNvSpPr/>
          <p:nvPr/>
        </p:nvSpPr>
        <p:spPr>
          <a:xfrm>
            <a:off x="1132609" y="5982565"/>
            <a:ext cx="2317173" cy="2805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Replication Controller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EF9A08C-19EB-2843-BE38-1DEEFEC18C13}"/>
              </a:ext>
            </a:extLst>
          </p:cNvPr>
          <p:cNvSpPr/>
          <p:nvPr/>
        </p:nvSpPr>
        <p:spPr>
          <a:xfrm>
            <a:off x="1132609" y="6343649"/>
            <a:ext cx="2317173" cy="2805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StatefulSet</a:t>
            </a:r>
            <a:endParaRPr lang="en-US" sz="18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55B5C2F-C2F2-8342-BB3F-EF5C9A47596C}"/>
              </a:ext>
            </a:extLst>
          </p:cNvPr>
          <p:cNvSpPr txBox="1"/>
          <p:nvPr/>
        </p:nvSpPr>
        <p:spPr>
          <a:xfrm>
            <a:off x="2398222" y="6749210"/>
            <a:ext cx="147489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Application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62BE145-8BA8-284B-B579-32FBF39C0008}"/>
              </a:ext>
            </a:extLst>
          </p:cNvPr>
          <p:cNvSpPr/>
          <p:nvPr/>
        </p:nvSpPr>
        <p:spPr>
          <a:xfrm>
            <a:off x="9550284" y="4023528"/>
            <a:ext cx="3171306" cy="141316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Horizontal Pod Autoscaler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6B37ADF-5055-944B-A7AA-DA289DC45854}"/>
              </a:ext>
            </a:extLst>
          </p:cNvPr>
          <p:cNvSpPr txBox="1"/>
          <p:nvPr/>
        </p:nvSpPr>
        <p:spPr>
          <a:xfrm>
            <a:off x="3530479" y="2965300"/>
            <a:ext cx="314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00B050"/>
                </a:solidFill>
              </a:rPr>
              <a:t>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9C73799-A0EE-C442-B8E6-6202182ADA90}"/>
              </a:ext>
            </a:extLst>
          </p:cNvPr>
          <p:cNvSpPr txBox="1"/>
          <p:nvPr/>
        </p:nvSpPr>
        <p:spPr>
          <a:xfrm>
            <a:off x="3743140" y="2974471"/>
            <a:ext cx="314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00B050"/>
                </a:solidFill>
              </a:rPr>
              <a:t>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777F72C-979B-BB47-8458-12FD71349E81}"/>
              </a:ext>
            </a:extLst>
          </p:cNvPr>
          <p:cNvSpPr txBox="1"/>
          <p:nvPr/>
        </p:nvSpPr>
        <p:spPr>
          <a:xfrm>
            <a:off x="4000490" y="2977142"/>
            <a:ext cx="314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00B050"/>
                </a:solidFill>
              </a:rPr>
              <a:t>.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C235291-6D74-9D43-A430-9DBD4475ACBF}"/>
              </a:ext>
            </a:extLst>
          </p:cNvPr>
          <p:cNvCxnSpPr>
            <a:stCxn id="6" idx="0"/>
            <a:endCxn id="7" idx="2"/>
          </p:cNvCxnSpPr>
          <p:nvPr/>
        </p:nvCxnSpPr>
        <p:spPr>
          <a:xfrm flipH="1" flipV="1">
            <a:off x="1531620" y="3657600"/>
            <a:ext cx="1736321" cy="1444335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11EEE7C-46C9-9342-A0CF-5BF22F9EE4E0}"/>
              </a:ext>
            </a:extLst>
          </p:cNvPr>
          <p:cNvCxnSpPr>
            <a:stCxn id="6" idx="0"/>
            <a:endCxn id="8" idx="2"/>
          </p:cNvCxnSpPr>
          <p:nvPr/>
        </p:nvCxnSpPr>
        <p:spPr>
          <a:xfrm flipH="1" flipV="1">
            <a:off x="2924002" y="3657600"/>
            <a:ext cx="343939" cy="1444335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02C283F-B1AC-864B-8C53-416EBE00F8FF}"/>
              </a:ext>
            </a:extLst>
          </p:cNvPr>
          <p:cNvCxnSpPr>
            <a:stCxn id="6" idx="0"/>
            <a:endCxn id="9" idx="2"/>
          </p:cNvCxnSpPr>
          <p:nvPr/>
        </p:nvCxnSpPr>
        <p:spPr>
          <a:xfrm flipV="1">
            <a:off x="3267941" y="3657600"/>
            <a:ext cx="1725929" cy="1444335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C4615CBA-3EED-1248-87BE-D4D2163B7B90}"/>
              </a:ext>
            </a:extLst>
          </p:cNvPr>
          <p:cNvSpPr txBox="1"/>
          <p:nvPr/>
        </p:nvSpPr>
        <p:spPr>
          <a:xfrm>
            <a:off x="6560940" y="4303115"/>
            <a:ext cx="24885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 Query for Metrics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4D132159-8AC8-2F47-B8DB-CD20AD4E6726}"/>
              </a:ext>
            </a:extLst>
          </p:cNvPr>
          <p:cNvCxnSpPr>
            <a:cxnSpLocks/>
          </p:cNvCxnSpPr>
          <p:nvPr/>
        </p:nvCxnSpPr>
        <p:spPr>
          <a:xfrm flipV="1">
            <a:off x="9923318" y="3190010"/>
            <a:ext cx="0" cy="862444"/>
          </a:xfrm>
          <a:prstGeom prst="line">
            <a:avLst/>
          </a:prstGeom>
          <a:ln w="635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F1CC2322-7657-1D4E-BDDE-4C475A0EFF1E}"/>
              </a:ext>
            </a:extLst>
          </p:cNvPr>
          <p:cNvCxnSpPr>
            <a:cxnSpLocks/>
          </p:cNvCxnSpPr>
          <p:nvPr/>
        </p:nvCxnSpPr>
        <p:spPr>
          <a:xfrm>
            <a:off x="9912927" y="3190009"/>
            <a:ext cx="2317173" cy="0"/>
          </a:xfrm>
          <a:prstGeom prst="line">
            <a:avLst/>
          </a:prstGeom>
          <a:ln w="635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AEAADBE-1D6D-484D-9BC5-C469B0EB12C5}"/>
              </a:ext>
            </a:extLst>
          </p:cNvPr>
          <p:cNvCxnSpPr>
            <a:cxnSpLocks/>
          </p:cNvCxnSpPr>
          <p:nvPr/>
        </p:nvCxnSpPr>
        <p:spPr>
          <a:xfrm>
            <a:off x="12230100" y="3190009"/>
            <a:ext cx="31173" cy="862445"/>
          </a:xfrm>
          <a:prstGeom prst="straightConnector1">
            <a:avLst/>
          </a:prstGeom>
          <a:ln w="635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ACA1335A-532E-4C4B-82B7-4D57F326F646}"/>
              </a:ext>
            </a:extLst>
          </p:cNvPr>
          <p:cNvSpPr txBox="1"/>
          <p:nvPr/>
        </p:nvSpPr>
        <p:spPr>
          <a:xfrm>
            <a:off x="9855670" y="2644304"/>
            <a:ext cx="29981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 Calculate the Replica’s</a:t>
            </a:r>
          </a:p>
        </p:txBody>
      </p: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id="{981B2DD8-4798-1246-A1AB-EC07077E2F28}"/>
              </a:ext>
            </a:extLst>
          </p:cNvPr>
          <p:cNvCxnSpPr>
            <a:stCxn id="16" idx="2"/>
            <a:endCxn id="10" idx="3"/>
          </p:cNvCxnSpPr>
          <p:nvPr/>
        </p:nvCxnSpPr>
        <p:spPr>
          <a:xfrm rot="5400000">
            <a:off x="7858989" y="2658858"/>
            <a:ext cx="499114" cy="6054783"/>
          </a:xfrm>
          <a:prstGeom prst="bentConnector2">
            <a:avLst/>
          </a:prstGeom>
          <a:ln w="635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67B0A2B4-8C37-9A4C-BB83-342505A827DC}"/>
              </a:ext>
            </a:extLst>
          </p:cNvPr>
          <p:cNvSpPr txBox="1"/>
          <p:nvPr/>
        </p:nvSpPr>
        <p:spPr>
          <a:xfrm>
            <a:off x="6296891" y="5541119"/>
            <a:ext cx="414036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3. Scale the app to desired replicas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01D8D17-A4BD-C941-AED9-A1A416D3E175}"/>
              </a:ext>
            </a:extLst>
          </p:cNvPr>
          <p:cNvSpPr/>
          <p:nvPr/>
        </p:nvSpPr>
        <p:spPr>
          <a:xfrm>
            <a:off x="592282" y="1620982"/>
            <a:ext cx="5403273" cy="46759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Metrics Server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9D90865-0E87-AD41-94A6-FA9DE4C2BD4B}"/>
              </a:ext>
            </a:extLst>
          </p:cNvPr>
          <p:cNvSpPr/>
          <p:nvPr/>
        </p:nvSpPr>
        <p:spPr>
          <a:xfrm>
            <a:off x="363682" y="1352468"/>
            <a:ext cx="12847320" cy="6071821"/>
          </a:xfrm>
          <a:prstGeom prst="rect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1C489E4-7AE7-B54A-BC45-028BCF468D6E}"/>
              </a:ext>
            </a:extLst>
          </p:cNvPr>
          <p:cNvSpPr txBox="1"/>
          <p:nvPr/>
        </p:nvSpPr>
        <p:spPr>
          <a:xfrm>
            <a:off x="10757289" y="6941879"/>
            <a:ext cx="235442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Kubernetes Cluster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03A9D09-2650-E543-96F8-5EC7D970046C}"/>
              </a:ext>
            </a:extLst>
          </p:cNvPr>
          <p:cNvCxnSpPr>
            <a:endCxn id="7" idx="0"/>
          </p:cNvCxnSpPr>
          <p:nvPr/>
        </p:nvCxnSpPr>
        <p:spPr>
          <a:xfrm>
            <a:off x="1531620" y="2107189"/>
            <a:ext cx="0" cy="615229"/>
          </a:xfrm>
          <a:prstGeom prst="straightConnector1">
            <a:avLst/>
          </a:prstGeom>
          <a:ln w="25400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D59B54D-E932-524A-ADD0-ADA474CB8E23}"/>
              </a:ext>
            </a:extLst>
          </p:cNvPr>
          <p:cNvCxnSpPr>
            <a:stCxn id="8" idx="0"/>
          </p:cNvCxnSpPr>
          <p:nvPr/>
        </p:nvCxnSpPr>
        <p:spPr>
          <a:xfrm flipV="1">
            <a:off x="2924002" y="2088573"/>
            <a:ext cx="0" cy="633845"/>
          </a:xfrm>
          <a:prstGeom prst="straightConnector1">
            <a:avLst/>
          </a:prstGeom>
          <a:ln w="25400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7997553-B0D7-5F48-9A06-95BC6934A59A}"/>
              </a:ext>
            </a:extLst>
          </p:cNvPr>
          <p:cNvCxnSpPr>
            <a:stCxn id="9" idx="0"/>
          </p:cNvCxnSpPr>
          <p:nvPr/>
        </p:nvCxnSpPr>
        <p:spPr>
          <a:xfrm flipV="1">
            <a:off x="4993870" y="2088573"/>
            <a:ext cx="0" cy="633845"/>
          </a:xfrm>
          <a:prstGeom prst="straightConnector1">
            <a:avLst/>
          </a:prstGeom>
          <a:ln w="25400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id="{E520E074-42EA-2C47-A91D-82D52F2741BD}"/>
              </a:ext>
            </a:extLst>
          </p:cNvPr>
          <p:cNvCxnSpPr>
            <a:stCxn id="16" idx="1"/>
            <a:endCxn id="21" idx="3"/>
          </p:cNvCxnSpPr>
          <p:nvPr/>
        </p:nvCxnSpPr>
        <p:spPr>
          <a:xfrm rot="10800000">
            <a:off x="5995556" y="1854778"/>
            <a:ext cx="3554729" cy="2875332"/>
          </a:xfrm>
          <a:prstGeom prst="bentConnector3">
            <a:avLst>
              <a:gd name="adj1" fmla="val 85662"/>
            </a:avLst>
          </a:prstGeom>
          <a:ln w="635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val 54">
            <a:extLst>
              <a:ext uri="{FF2B5EF4-FFF2-40B4-BE49-F238E27FC236}">
                <a16:creationId xmlns:a16="http://schemas.microsoft.com/office/drawing/2014/main" id="{80308722-0AC1-5A43-98B6-C59E05687C65}"/>
              </a:ext>
            </a:extLst>
          </p:cNvPr>
          <p:cNvSpPr/>
          <p:nvPr/>
        </p:nvSpPr>
        <p:spPr>
          <a:xfrm>
            <a:off x="7013863" y="3541493"/>
            <a:ext cx="1506681" cy="688565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15 secs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A04DEBB-BBB5-ED4C-8253-EF327CD1C240}"/>
              </a:ext>
            </a:extLst>
          </p:cNvPr>
          <p:cNvSpPr txBox="1"/>
          <p:nvPr/>
        </p:nvSpPr>
        <p:spPr>
          <a:xfrm>
            <a:off x="6618191" y="3219396"/>
            <a:ext cx="546758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control loop is executed every 15 seconds</a:t>
            </a:r>
          </a:p>
        </p:txBody>
      </p:sp>
    </p:spTree>
    <p:extLst>
      <p:ext uri="{BB962C8B-B14F-4D97-AF65-F5344CB8AC3E}">
        <p14:creationId xmlns:p14="http://schemas.microsoft.com/office/powerpoint/2010/main" val="3102550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/>
      <p:bldP spid="16" grpId="0" animBg="1"/>
      <p:bldP spid="18" grpId="0"/>
      <p:bldP spid="19" grpId="0"/>
      <p:bldP spid="20" grpId="0"/>
      <p:bldP spid="29" grpId="0"/>
      <p:bldP spid="46" grpId="0"/>
      <p:bldP spid="49" grpId="0"/>
      <p:bldP spid="21" grpId="0" animBg="1"/>
      <p:bldP spid="23" grpId="0" animBg="1"/>
      <p:bldP spid="24" grpId="0"/>
      <p:bldP spid="55" grpId="0" animBg="1"/>
      <p:bldP spid="56" grpId="0"/>
    </p:bld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36AC395-7658-C145-B325-7DD1F335892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F71449C-36C3-4846-944F-C216451A6A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045" y="256901"/>
            <a:ext cx="12618720" cy="1188851"/>
          </a:xfrm>
        </p:spPr>
        <p:txBody>
          <a:bodyPr/>
          <a:lstStyle/>
          <a:p>
            <a:r>
              <a:rPr lang="en-US" dirty="0"/>
              <a:t>How is HPA configured?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84A14DE-7323-6444-939F-78D4847DCF95}"/>
              </a:ext>
            </a:extLst>
          </p:cNvPr>
          <p:cNvSpPr/>
          <p:nvPr/>
        </p:nvSpPr>
        <p:spPr>
          <a:xfrm>
            <a:off x="8480637" y="2228921"/>
            <a:ext cx="4862946" cy="55986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Scaling Metric: CPU Utilization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E173E962-5C84-A840-8D77-42D82FAE12CE}"/>
              </a:ext>
            </a:extLst>
          </p:cNvPr>
          <p:cNvSpPr/>
          <p:nvPr/>
        </p:nvSpPr>
        <p:spPr>
          <a:xfrm>
            <a:off x="8480637" y="3391009"/>
            <a:ext cx="4862946" cy="55986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Target Value -  CPU = 50%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47A98E00-50B2-C74E-9C2F-B7142D35786C}"/>
              </a:ext>
            </a:extLst>
          </p:cNvPr>
          <p:cNvSpPr/>
          <p:nvPr/>
        </p:nvSpPr>
        <p:spPr>
          <a:xfrm>
            <a:off x="8480637" y="4480324"/>
            <a:ext cx="4862946" cy="55986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Min Replicas = 2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EDDD4322-9A7F-414D-8FE0-09C723D81B55}"/>
              </a:ext>
            </a:extLst>
          </p:cNvPr>
          <p:cNvSpPr/>
          <p:nvPr/>
        </p:nvSpPr>
        <p:spPr>
          <a:xfrm>
            <a:off x="8480637" y="5562084"/>
            <a:ext cx="4862946" cy="55986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Max Replicas = 10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37C98B8F-506F-B445-BC98-4C12807EEC4E}"/>
              </a:ext>
            </a:extLst>
          </p:cNvPr>
          <p:cNvSpPr/>
          <p:nvPr/>
        </p:nvSpPr>
        <p:spPr>
          <a:xfrm>
            <a:off x="1570683" y="6580377"/>
            <a:ext cx="11937499" cy="68286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 err="1"/>
              <a:t>kubectl</a:t>
            </a:r>
            <a:r>
              <a:rPr lang="en-IN" sz="2400" dirty="0"/>
              <a:t> </a:t>
            </a:r>
            <a:r>
              <a:rPr lang="en-IN" sz="2400" dirty="0" err="1"/>
              <a:t>autoscale</a:t>
            </a:r>
            <a:r>
              <a:rPr lang="en-IN" sz="2400" dirty="0"/>
              <a:t> deployment demo-deployment  --</a:t>
            </a:r>
            <a:r>
              <a:rPr lang="en-IN" sz="2400" dirty="0" err="1"/>
              <a:t>cpu</a:t>
            </a:r>
            <a:r>
              <a:rPr lang="en-IN" sz="2400" dirty="0"/>
              <a:t>-percent=50 --min=1 --max=10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1FF2B2F6-AF8C-CB4A-8D14-2ACD6BF2FDA7}"/>
              </a:ext>
            </a:extLst>
          </p:cNvPr>
          <p:cNvSpPr/>
          <p:nvPr/>
        </p:nvSpPr>
        <p:spPr>
          <a:xfrm>
            <a:off x="1570683" y="3950878"/>
            <a:ext cx="3146790" cy="55986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HPA requires</a:t>
            </a: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A420A775-F0A5-214D-A628-ECC0DBA7C55F}"/>
              </a:ext>
            </a:extLst>
          </p:cNvPr>
          <p:cNvCxnSpPr>
            <a:stCxn id="55" idx="3"/>
            <a:endCxn id="50" idx="1"/>
          </p:cNvCxnSpPr>
          <p:nvPr/>
        </p:nvCxnSpPr>
        <p:spPr>
          <a:xfrm flipV="1">
            <a:off x="4717473" y="2508856"/>
            <a:ext cx="3763164" cy="1721957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3667FC87-8986-554F-93D6-261A1960CBE3}"/>
              </a:ext>
            </a:extLst>
          </p:cNvPr>
          <p:cNvCxnSpPr>
            <a:stCxn id="55" idx="3"/>
            <a:endCxn id="51" idx="1"/>
          </p:cNvCxnSpPr>
          <p:nvPr/>
        </p:nvCxnSpPr>
        <p:spPr>
          <a:xfrm flipV="1">
            <a:off x="4717473" y="3670944"/>
            <a:ext cx="3763164" cy="559869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D5596556-D71A-3847-B7D1-46F41C13AFF4}"/>
              </a:ext>
            </a:extLst>
          </p:cNvPr>
          <p:cNvCxnSpPr>
            <a:stCxn id="55" idx="3"/>
            <a:endCxn id="52" idx="1"/>
          </p:cNvCxnSpPr>
          <p:nvPr/>
        </p:nvCxnSpPr>
        <p:spPr>
          <a:xfrm>
            <a:off x="4717473" y="4230813"/>
            <a:ext cx="3763164" cy="529446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6FC3603E-D422-1D45-AD16-1DC148A4A67B}"/>
              </a:ext>
            </a:extLst>
          </p:cNvPr>
          <p:cNvCxnSpPr>
            <a:stCxn id="55" idx="3"/>
            <a:endCxn id="53" idx="1"/>
          </p:cNvCxnSpPr>
          <p:nvPr/>
        </p:nvCxnSpPr>
        <p:spPr>
          <a:xfrm>
            <a:off x="4717473" y="4230813"/>
            <a:ext cx="3763164" cy="1611206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3097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8819D0E-61B2-4717-949A-53CE5D35827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</a:t>
            </a:r>
            <a:r>
              <a:rPr lang="en-US" dirty="0" err="1"/>
              <a:t>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8840114-9439-4B2E-A512-1F12425EB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407" y="-145598"/>
            <a:ext cx="12618720" cy="1188851"/>
          </a:xfrm>
        </p:spPr>
        <p:txBody>
          <a:bodyPr/>
          <a:lstStyle/>
          <a:p>
            <a:r>
              <a:rPr lang="en-IN" dirty="0"/>
              <a:t>Kubernetes - Architecture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19EBDD3-C074-4FD1-90DE-DBEA7232FDD0}"/>
              </a:ext>
            </a:extLst>
          </p:cNvPr>
          <p:cNvSpPr/>
          <p:nvPr/>
        </p:nvSpPr>
        <p:spPr>
          <a:xfrm>
            <a:off x="1292772" y="1127819"/>
            <a:ext cx="4761187" cy="5747543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A4B9D87-4A32-4603-9B2B-8992F516F95E}"/>
              </a:ext>
            </a:extLst>
          </p:cNvPr>
          <p:cNvSpPr/>
          <p:nvPr/>
        </p:nvSpPr>
        <p:spPr>
          <a:xfrm>
            <a:off x="1608880" y="1844776"/>
            <a:ext cx="1469985" cy="104172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</a:t>
            </a:r>
            <a:r>
              <a:rPr lang="en-IN" sz="1800" dirty="0"/>
              <a:t> Controller Manager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DD2489E-5A2A-4FBF-9F64-78611E804517}"/>
              </a:ext>
            </a:extLst>
          </p:cNvPr>
          <p:cNvSpPr/>
          <p:nvPr/>
        </p:nvSpPr>
        <p:spPr>
          <a:xfrm>
            <a:off x="4309174" y="1848648"/>
            <a:ext cx="1469985" cy="1041721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Cloud Controller Manager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113BCF-03A4-4A84-9818-3EBEDCF464AC}"/>
              </a:ext>
            </a:extLst>
          </p:cNvPr>
          <p:cNvSpPr/>
          <p:nvPr/>
        </p:nvSpPr>
        <p:spPr>
          <a:xfrm>
            <a:off x="1608880" y="3499098"/>
            <a:ext cx="4170279" cy="58477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kube-apiserver</a:t>
            </a:r>
            <a:endParaRPr lang="en-IN" sz="18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D226CD4-907D-4280-AA42-EB153B5FFC39}"/>
              </a:ext>
            </a:extLst>
          </p:cNvPr>
          <p:cNvSpPr/>
          <p:nvPr/>
        </p:nvSpPr>
        <p:spPr>
          <a:xfrm>
            <a:off x="4323857" y="4787498"/>
            <a:ext cx="1469985" cy="104172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</a:t>
            </a:r>
            <a:r>
              <a:rPr lang="en-IN" sz="1800" dirty="0"/>
              <a:t>-scheduler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9629FC-2B11-45FC-A29A-4200DD758267}"/>
              </a:ext>
            </a:extLst>
          </p:cNvPr>
          <p:cNvSpPr/>
          <p:nvPr/>
        </p:nvSpPr>
        <p:spPr>
          <a:xfrm>
            <a:off x="1623562" y="4787498"/>
            <a:ext cx="1469985" cy="104172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etcd</a:t>
            </a:r>
            <a:endParaRPr lang="en-IN" sz="18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C4D42D6-E191-4E9A-8951-F30AFFC6FC23}"/>
              </a:ext>
            </a:extLst>
          </p:cNvPr>
          <p:cNvSpPr/>
          <p:nvPr/>
        </p:nvSpPr>
        <p:spPr>
          <a:xfrm>
            <a:off x="1509745" y="6211253"/>
            <a:ext cx="4420595" cy="39352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Container Runtime (Docker)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0DEE5A2-B43E-4F4B-8DB4-AEE0FC54A5F6}"/>
              </a:ext>
            </a:extLst>
          </p:cNvPr>
          <p:cNvSpPr txBox="1"/>
          <p:nvPr/>
        </p:nvSpPr>
        <p:spPr>
          <a:xfrm>
            <a:off x="3078865" y="1127819"/>
            <a:ext cx="14612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>
                <a:solidFill>
                  <a:srgbClr val="0070C0"/>
                </a:solidFill>
              </a:rPr>
              <a:t>Master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BAB2922-7805-4003-BD84-B8C75FB74314}"/>
              </a:ext>
            </a:extLst>
          </p:cNvPr>
          <p:cNvSpPr/>
          <p:nvPr/>
        </p:nvSpPr>
        <p:spPr>
          <a:xfrm>
            <a:off x="8049053" y="1127819"/>
            <a:ext cx="4761187" cy="2495057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C44D098-07ED-44AE-B0C2-0A863A4390F2}"/>
              </a:ext>
            </a:extLst>
          </p:cNvPr>
          <p:cNvSpPr/>
          <p:nvPr/>
        </p:nvSpPr>
        <p:spPr>
          <a:xfrm>
            <a:off x="10954970" y="1968179"/>
            <a:ext cx="1469985" cy="58477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</a:t>
            </a:r>
            <a:r>
              <a:rPr lang="en-IN" sz="1800" dirty="0"/>
              <a:t>-Proxy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1852BC5-37B6-431D-9A9E-27E185ECF20E}"/>
              </a:ext>
            </a:extLst>
          </p:cNvPr>
          <p:cNvSpPr txBox="1"/>
          <p:nvPr/>
        </p:nvSpPr>
        <p:spPr>
          <a:xfrm>
            <a:off x="9271021" y="1113380"/>
            <a:ext cx="24048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>
                <a:solidFill>
                  <a:srgbClr val="0070C0"/>
                </a:solidFill>
              </a:rPr>
              <a:t>Worker Node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C62D69E-22E7-423F-B81E-31C29DDEE0C5}"/>
              </a:ext>
            </a:extLst>
          </p:cNvPr>
          <p:cNvSpPr/>
          <p:nvPr/>
        </p:nvSpPr>
        <p:spPr>
          <a:xfrm>
            <a:off x="4172974" y="1736188"/>
            <a:ext cx="1713620" cy="1273215"/>
          </a:xfrm>
          <a:prstGeom prst="rect">
            <a:avLst/>
          </a:prstGeom>
          <a:noFill/>
          <a:ln w="317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11F58E3-8C1B-4825-9CB8-E5172ABC2DD2}"/>
              </a:ext>
            </a:extLst>
          </p:cNvPr>
          <p:cNvSpPr/>
          <p:nvPr/>
        </p:nvSpPr>
        <p:spPr>
          <a:xfrm>
            <a:off x="10819037" y="1850856"/>
            <a:ext cx="1713620" cy="822259"/>
          </a:xfrm>
          <a:prstGeom prst="rect">
            <a:avLst/>
          </a:prstGeom>
          <a:noFill/>
          <a:ln w="317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6337A49-E5C7-4D80-AA42-016F6EB3A01F}"/>
              </a:ext>
            </a:extLst>
          </p:cNvPr>
          <p:cNvSpPr/>
          <p:nvPr/>
        </p:nvSpPr>
        <p:spPr>
          <a:xfrm>
            <a:off x="8494782" y="1969017"/>
            <a:ext cx="1469985" cy="58477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Kubelet</a:t>
            </a:r>
            <a:endParaRPr lang="en-IN" sz="1800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D223014-BA46-460A-AAFC-90DAD8767A04}"/>
              </a:ext>
            </a:extLst>
          </p:cNvPr>
          <p:cNvSpPr/>
          <p:nvPr/>
        </p:nvSpPr>
        <p:spPr>
          <a:xfrm>
            <a:off x="8370424" y="1851694"/>
            <a:ext cx="1713620" cy="822259"/>
          </a:xfrm>
          <a:prstGeom prst="rect">
            <a:avLst/>
          </a:prstGeom>
          <a:noFill/>
          <a:ln w="317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80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DB7ABAC-3B9D-4C8B-8D8F-BAD420920277}"/>
              </a:ext>
            </a:extLst>
          </p:cNvPr>
          <p:cNvSpPr/>
          <p:nvPr/>
        </p:nvSpPr>
        <p:spPr>
          <a:xfrm>
            <a:off x="1495063" y="1726557"/>
            <a:ext cx="1713620" cy="1273215"/>
          </a:xfrm>
          <a:prstGeom prst="rect">
            <a:avLst/>
          </a:prstGeom>
          <a:noFill/>
          <a:ln w="317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390C2FE-1053-4A1B-A56F-DF605F5B1E33}"/>
              </a:ext>
            </a:extLst>
          </p:cNvPr>
          <p:cNvSpPr/>
          <p:nvPr/>
        </p:nvSpPr>
        <p:spPr>
          <a:xfrm>
            <a:off x="1506919" y="3347936"/>
            <a:ext cx="4368099" cy="894949"/>
          </a:xfrm>
          <a:prstGeom prst="rect">
            <a:avLst/>
          </a:prstGeom>
          <a:noFill/>
          <a:ln w="317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AD6185F-F358-4C5D-B77D-3D8A625E0F76}"/>
              </a:ext>
            </a:extLst>
          </p:cNvPr>
          <p:cNvSpPr/>
          <p:nvPr/>
        </p:nvSpPr>
        <p:spPr>
          <a:xfrm>
            <a:off x="1509745" y="4667454"/>
            <a:ext cx="1713620" cy="1273215"/>
          </a:xfrm>
          <a:prstGeom prst="rect">
            <a:avLst/>
          </a:prstGeom>
          <a:noFill/>
          <a:ln w="317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D733293-C1C6-4E0B-AB61-6DE8894C4EC8}"/>
              </a:ext>
            </a:extLst>
          </p:cNvPr>
          <p:cNvSpPr/>
          <p:nvPr/>
        </p:nvSpPr>
        <p:spPr>
          <a:xfrm>
            <a:off x="4202038" y="4667454"/>
            <a:ext cx="1713620" cy="1273215"/>
          </a:xfrm>
          <a:prstGeom prst="rect">
            <a:avLst/>
          </a:prstGeom>
          <a:noFill/>
          <a:ln w="317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AE278D8-E4CB-4844-AC10-11E79EEF56E0}"/>
              </a:ext>
            </a:extLst>
          </p:cNvPr>
          <p:cNvSpPr/>
          <p:nvPr/>
        </p:nvSpPr>
        <p:spPr>
          <a:xfrm>
            <a:off x="8370424" y="2999772"/>
            <a:ext cx="4269519" cy="39352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Container Runtime (Docker)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C48BDC50-97D8-41E5-8382-8BBE14E509D2}"/>
              </a:ext>
            </a:extLst>
          </p:cNvPr>
          <p:cNvSpPr/>
          <p:nvPr/>
        </p:nvSpPr>
        <p:spPr>
          <a:xfrm>
            <a:off x="8049053" y="4385712"/>
            <a:ext cx="4761187" cy="2495057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C6F7CDD-19FA-4999-971F-E2A7E577CBED}"/>
              </a:ext>
            </a:extLst>
          </p:cNvPr>
          <p:cNvSpPr/>
          <p:nvPr/>
        </p:nvSpPr>
        <p:spPr>
          <a:xfrm>
            <a:off x="10954970" y="5226072"/>
            <a:ext cx="1469985" cy="58477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</a:t>
            </a:r>
            <a:r>
              <a:rPr lang="en-IN" sz="1800" dirty="0"/>
              <a:t>-Proxy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E6D3FD6-102A-48D8-96B7-4CF144259039}"/>
              </a:ext>
            </a:extLst>
          </p:cNvPr>
          <p:cNvSpPr txBox="1"/>
          <p:nvPr/>
        </p:nvSpPr>
        <p:spPr>
          <a:xfrm>
            <a:off x="9271021" y="4371273"/>
            <a:ext cx="24048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>
                <a:solidFill>
                  <a:srgbClr val="0070C0"/>
                </a:solidFill>
              </a:rPr>
              <a:t>Worker Node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48A50557-5B53-4AC6-B37C-4C01EAAFBE4E}"/>
              </a:ext>
            </a:extLst>
          </p:cNvPr>
          <p:cNvSpPr/>
          <p:nvPr/>
        </p:nvSpPr>
        <p:spPr>
          <a:xfrm>
            <a:off x="10819037" y="5108749"/>
            <a:ext cx="1713620" cy="822259"/>
          </a:xfrm>
          <a:prstGeom prst="rect">
            <a:avLst/>
          </a:prstGeom>
          <a:noFill/>
          <a:ln w="317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5924C24-B220-460C-8A9F-AAAD1B821F2C}"/>
              </a:ext>
            </a:extLst>
          </p:cNvPr>
          <p:cNvSpPr/>
          <p:nvPr/>
        </p:nvSpPr>
        <p:spPr>
          <a:xfrm>
            <a:off x="8494782" y="5226910"/>
            <a:ext cx="1469985" cy="58477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Kubelet</a:t>
            </a:r>
            <a:endParaRPr lang="en-IN" sz="1800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5162447A-7071-44FD-8136-15B40F6F3145}"/>
              </a:ext>
            </a:extLst>
          </p:cNvPr>
          <p:cNvSpPr/>
          <p:nvPr/>
        </p:nvSpPr>
        <p:spPr>
          <a:xfrm>
            <a:off x="8370424" y="5109587"/>
            <a:ext cx="1713620" cy="822259"/>
          </a:xfrm>
          <a:prstGeom prst="rect">
            <a:avLst/>
          </a:prstGeom>
          <a:noFill/>
          <a:ln w="317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80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3B1FD2DD-9477-4261-8AFA-DF6D9F377044}"/>
              </a:ext>
            </a:extLst>
          </p:cNvPr>
          <p:cNvSpPr/>
          <p:nvPr/>
        </p:nvSpPr>
        <p:spPr>
          <a:xfrm>
            <a:off x="8370424" y="6257665"/>
            <a:ext cx="4269519" cy="39352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Container Runtime (Docker)</a:t>
            </a:r>
          </a:p>
        </p:txBody>
      </p:sp>
    </p:spTree>
    <p:extLst>
      <p:ext uri="{BB962C8B-B14F-4D97-AF65-F5344CB8AC3E}">
        <p14:creationId xmlns:p14="http://schemas.microsoft.com/office/powerpoint/2010/main" val="180260024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5157" y="2177906"/>
            <a:ext cx="3675198" cy="35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87850" y="2511934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 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70C0"/>
                </a:solidFill>
              </a:rPr>
              <a:t>Design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70C0"/>
                </a:solidFill>
              </a:rPr>
              <a:t>Production Grade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70C0"/>
                </a:solidFill>
              </a:rPr>
              <a:t>AKS Cluster</a:t>
            </a:r>
          </a:p>
          <a:p>
            <a:pPr marL="0" indent="0" algn="ctr">
              <a:buNone/>
            </a:pPr>
            <a:r>
              <a:rPr lang="en-US" sz="6500" b="1" dirty="0" err="1">
                <a:solidFill>
                  <a:srgbClr val="00B050"/>
                </a:solidFill>
              </a:rPr>
              <a:t>az</a:t>
            </a:r>
            <a:r>
              <a:rPr lang="en-US" sz="6500" b="1" dirty="0">
                <a:solidFill>
                  <a:srgbClr val="00B050"/>
                </a:solidFill>
              </a:rPr>
              <a:t> </a:t>
            </a:r>
            <a:r>
              <a:rPr lang="en-US" sz="6500" b="1" dirty="0" err="1">
                <a:solidFill>
                  <a:srgbClr val="00B050"/>
                </a:solidFill>
              </a:rPr>
              <a:t>aks</a:t>
            </a:r>
            <a:r>
              <a:rPr lang="en-US" sz="6500" b="1" dirty="0">
                <a:solidFill>
                  <a:srgbClr val="00B050"/>
                </a:solidFill>
              </a:rPr>
              <a:t> cli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205A956-1A7D-F547-826E-6857A23251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045" y="2351880"/>
            <a:ext cx="3368459" cy="3368459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5E850B17-C961-744B-A5EE-887FA21E2A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83200" y="245970"/>
            <a:ext cx="1253135" cy="1253135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04218F47-05C4-5841-9F67-5E1E66427F7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125417" y="245970"/>
            <a:ext cx="1253134" cy="1253134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65D836B5-67E1-354A-BDA1-741DA46951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920494" y="245970"/>
            <a:ext cx="1253135" cy="125313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DB20B03-2404-6D41-8E69-6C234F4FD7AE}"/>
              </a:ext>
            </a:extLst>
          </p:cNvPr>
          <p:cNvSpPr txBox="1"/>
          <p:nvPr/>
        </p:nvSpPr>
        <p:spPr>
          <a:xfrm>
            <a:off x="3255746" y="1698590"/>
            <a:ext cx="258263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AKS Linux </a:t>
            </a:r>
            <a:r>
              <a:rPr lang="en-US" dirty="0" err="1">
                <a:solidFill>
                  <a:srgbClr val="00B050"/>
                </a:solidFill>
              </a:rPr>
              <a:t>NodePools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3BB8F7A-F2B1-1E4A-8BF6-7185B4CB62B4}"/>
              </a:ext>
            </a:extLst>
          </p:cNvPr>
          <p:cNvSpPr txBox="1"/>
          <p:nvPr/>
        </p:nvSpPr>
        <p:spPr>
          <a:xfrm>
            <a:off x="6518452" y="1698590"/>
            <a:ext cx="305192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AKS Windows </a:t>
            </a:r>
            <a:r>
              <a:rPr lang="en-US" dirty="0" err="1">
                <a:solidFill>
                  <a:srgbClr val="0070C0"/>
                </a:solidFill>
              </a:rPr>
              <a:t>NodePools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01F115-E43F-A647-AC2A-FA963AD17357}"/>
              </a:ext>
            </a:extLst>
          </p:cNvPr>
          <p:cNvSpPr txBox="1"/>
          <p:nvPr/>
        </p:nvSpPr>
        <p:spPr>
          <a:xfrm>
            <a:off x="9770433" y="1698590"/>
            <a:ext cx="224362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AKS Virtual Nodes</a:t>
            </a:r>
          </a:p>
        </p:txBody>
      </p:sp>
    </p:spTree>
    <p:extLst>
      <p:ext uri="{BB962C8B-B14F-4D97-AF65-F5344CB8AC3E}">
        <p14:creationId xmlns:p14="http://schemas.microsoft.com/office/powerpoint/2010/main" val="734613370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39ED9A6-D762-244E-87C3-E3ECDFB752C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sz="1600"/>
              <a:t>© Kalyan Reddy Daida</a:t>
            </a:r>
            <a:endParaRPr lang="en-GB" sz="1600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1DD5278-E98B-6C42-9EE2-DB4480375CDB}"/>
              </a:ext>
            </a:extLst>
          </p:cNvPr>
          <p:cNvSpPr/>
          <p:nvPr/>
        </p:nvSpPr>
        <p:spPr>
          <a:xfrm>
            <a:off x="6148405" y="3080789"/>
            <a:ext cx="1647651" cy="127029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Azure AKS</a:t>
            </a:r>
          </a:p>
          <a:p>
            <a:pPr algn="ctr"/>
            <a:r>
              <a:rPr lang="en-US" sz="2400" dirty="0"/>
              <a:t>Cluster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A4D3C71-BB32-E74A-B0ED-90B9E58E2515}"/>
              </a:ext>
            </a:extLst>
          </p:cNvPr>
          <p:cNvSpPr/>
          <p:nvPr/>
        </p:nvSpPr>
        <p:spPr>
          <a:xfrm>
            <a:off x="4269297" y="6207638"/>
            <a:ext cx="1647651" cy="127029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Region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042D019-E6D0-2040-91CC-35586E6C69C3}"/>
              </a:ext>
            </a:extLst>
          </p:cNvPr>
          <p:cNvSpPr/>
          <p:nvPr/>
        </p:nvSpPr>
        <p:spPr>
          <a:xfrm>
            <a:off x="1459498" y="180735"/>
            <a:ext cx="1647651" cy="127029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System Node Pools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29F1D88-401E-904E-8771-C54D92D832B8}"/>
              </a:ext>
            </a:extLst>
          </p:cNvPr>
          <p:cNvSpPr/>
          <p:nvPr/>
        </p:nvSpPr>
        <p:spPr>
          <a:xfrm>
            <a:off x="3290108" y="205415"/>
            <a:ext cx="1647651" cy="127029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User Node Pools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C455167-5C24-7C41-878D-8ADBB8E6273B}"/>
              </a:ext>
            </a:extLst>
          </p:cNvPr>
          <p:cNvSpPr/>
          <p:nvPr/>
        </p:nvSpPr>
        <p:spPr>
          <a:xfrm>
            <a:off x="4898642" y="1776462"/>
            <a:ext cx="1647651" cy="127029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Node Pools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CD0DC12-05AF-0548-9A06-B0BFD1512A8A}"/>
              </a:ext>
            </a:extLst>
          </p:cNvPr>
          <p:cNvSpPr/>
          <p:nvPr/>
        </p:nvSpPr>
        <p:spPr>
          <a:xfrm>
            <a:off x="5244096" y="205415"/>
            <a:ext cx="1647651" cy="127029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Virtual Nodes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7105904-68E2-DF41-81D4-0CE9E6487D6D}"/>
              </a:ext>
            </a:extLst>
          </p:cNvPr>
          <p:cNvSpPr/>
          <p:nvPr/>
        </p:nvSpPr>
        <p:spPr>
          <a:xfrm>
            <a:off x="6067922" y="4723568"/>
            <a:ext cx="1647651" cy="127029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Basics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CB4E146-8367-4849-869A-70F84FEEF494}"/>
              </a:ext>
            </a:extLst>
          </p:cNvPr>
          <p:cNvSpPr/>
          <p:nvPr/>
        </p:nvSpPr>
        <p:spPr>
          <a:xfrm>
            <a:off x="6148404" y="6189268"/>
            <a:ext cx="1647651" cy="127029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Kubernetes </a:t>
            </a:r>
          </a:p>
          <a:p>
            <a:pPr algn="ctr"/>
            <a:r>
              <a:rPr lang="en-US" sz="1500" dirty="0"/>
              <a:t>Version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B49E539-58B1-6C48-9876-766BC3AE0BE1}"/>
              </a:ext>
            </a:extLst>
          </p:cNvPr>
          <p:cNvSpPr/>
          <p:nvPr/>
        </p:nvSpPr>
        <p:spPr>
          <a:xfrm>
            <a:off x="9267260" y="185990"/>
            <a:ext cx="1647651" cy="127029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Kubernetes RBAC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43576DF-6484-A14D-9260-76AAD6C264B3}"/>
              </a:ext>
            </a:extLst>
          </p:cNvPr>
          <p:cNvSpPr/>
          <p:nvPr/>
        </p:nvSpPr>
        <p:spPr>
          <a:xfrm>
            <a:off x="7796056" y="1873223"/>
            <a:ext cx="1647651" cy="127029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Authentication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012F1D4-A3B0-5848-AA9A-E1C2936E94A1}"/>
              </a:ext>
            </a:extLst>
          </p:cNvPr>
          <p:cNvSpPr/>
          <p:nvPr/>
        </p:nvSpPr>
        <p:spPr>
          <a:xfrm>
            <a:off x="11047027" y="185990"/>
            <a:ext cx="1647651" cy="127029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AKS Managed Azure AD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483ABF1-1838-4D46-9165-B74A7001FDFD}"/>
              </a:ext>
            </a:extLst>
          </p:cNvPr>
          <p:cNvSpPr/>
          <p:nvPr/>
        </p:nvSpPr>
        <p:spPr>
          <a:xfrm>
            <a:off x="7464611" y="185990"/>
            <a:ext cx="1647651" cy="127029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System Assigned Managed Identity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F3E9A6C-11DC-4B42-9449-73745EA09BB3}"/>
              </a:ext>
            </a:extLst>
          </p:cNvPr>
          <p:cNvSpPr/>
          <p:nvPr/>
        </p:nvSpPr>
        <p:spPr>
          <a:xfrm>
            <a:off x="1376909" y="2159302"/>
            <a:ext cx="1647651" cy="127029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Container Registry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153F7192-F8B6-004D-8255-5B470A3E4B4D}"/>
              </a:ext>
            </a:extLst>
          </p:cNvPr>
          <p:cNvSpPr/>
          <p:nvPr/>
        </p:nvSpPr>
        <p:spPr>
          <a:xfrm>
            <a:off x="1376909" y="3586502"/>
            <a:ext cx="1647651" cy="127029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Azure Monitor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94573D25-F739-4E42-B1C1-E64507CD558D}"/>
              </a:ext>
            </a:extLst>
          </p:cNvPr>
          <p:cNvSpPr/>
          <p:nvPr/>
        </p:nvSpPr>
        <p:spPr>
          <a:xfrm>
            <a:off x="1376908" y="5040800"/>
            <a:ext cx="1647651" cy="127029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Azure Policy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9BAF710-D9ED-7341-920E-DE07C70D95E4}"/>
              </a:ext>
            </a:extLst>
          </p:cNvPr>
          <p:cNvSpPr/>
          <p:nvPr/>
        </p:nvSpPr>
        <p:spPr>
          <a:xfrm>
            <a:off x="3850696" y="3513765"/>
            <a:ext cx="1647651" cy="127029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Integrations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17D553A-E2AE-DF43-AAF7-A92876CCF5D5}"/>
              </a:ext>
            </a:extLst>
          </p:cNvPr>
          <p:cNvSpPr/>
          <p:nvPr/>
        </p:nvSpPr>
        <p:spPr>
          <a:xfrm>
            <a:off x="8208407" y="3697766"/>
            <a:ext cx="1647651" cy="127029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Networking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B5CA6E37-EB6C-8449-80A3-B738E3CF1FDC}"/>
              </a:ext>
            </a:extLst>
          </p:cNvPr>
          <p:cNvSpPr/>
          <p:nvPr/>
        </p:nvSpPr>
        <p:spPr>
          <a:xfrm>
            <a:off x="11098824" y="2129768"/>
            <a:ext cx="1647651" cy="127029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Azure CNI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5DA9043A-1F3C-1841-9C11-28355508BCD0}"/>
              </a:ext>
            </a:extLst>
          </p:cNvPr>
          <p:cNvSpPr/>
          <p:nvPr/>
        </p:nvSpPr>
        <p:spPr>
          <a:xfrm>
            <a:off x="11098822" y="3624760"/>
            <a:ext cx="1647651" cy="127029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Load Balancer Standard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BA20596E-D53C-1E48-AA48-D539BBA74832}"/>
              </a:ext>
            </a:extLst>
          </p:cNvPr>
          <p:cNvSpPr/>
          <p:nvPr/>
        </p:nvSpPr>
        <p:spPr>
          <a:xfrm>
            <a:off x="11162292" y="5160449"/>
            <a:ext cx="1647651" cy="127029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Public Cluster</a:t>
            </a:r>
          </a:p>
          <a:p>
            <a:pPr algn="ctr"/>
            <a:r>
              <a:rPr lang="en-US" sz="1500" dirty="0"/>
              <a:t>(Restrict Access) / Private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7F76454-A2CD-2447-B34D-15F8E8D0622F}"/>
              </a:ext>
            </a:extLst>
          </p:cNvPr>
          <p:cNvSpPr/>
          <p:nvPr/>
        </p:nvSpPr>
        <p:spPr>
          <a:xfrm>
            <a:off x="1183696" y="111896"/>
            <a:ext cx="5860473" cy="1446740"/>
          </a:xfrm>
          <a:prstGeom prst="rect">
            <a:avLst/>
          </a:prstGeom>
          <a:noFill/>
          <a:ln w="476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97DC973-8820-C740-9788-BB6DCD134775}"/>
              </a:ext>
            </a:extLst>
          </p:cNvPr>
          <p:cNvSpPr/>
          <p:nvPr/>
        </p:nvSpPr>
        <p:spPr>
          <a:xfrm>
            <a:off x="7184884" y="111896"/>
            <a:ext cx="5860473" cy="1446740"/>
          </a:xfrm>
          <a:prstGeom prst="rect">
            <a:avLst/>
          </a:prstGeom>
          <a:noFill/>
          <a:ln w="476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E78CEB1-E25F-6548-B0E4-8D865157F776}"/>
              </a:ext>
            </a:extLst>
          </p:cNvPr>
          <p:cNvSpPr/>
          <p:nvPr/>
        </p:nvSpPr>
        <p:spPr>
          <a:xfrm>
            <a:off x="10930392" y="1984195"/>
            <a:ext cx="1984509" cy="4613932"/>
          </a:xfrm>
          <a:prstGeom prst="rect">
            <a:avLst/>
          </a:prstGeom>
          <a:noFill/>
          <a:ln w="476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01F6358-3796-AA42-B62A-8B7D69EAFAC1}"/>
              </a:ext>
            </a:extLst>
          </p:cNvPr>
          <p:cNvSpPr/>
          <p:nvPr/>
        </p:nvSpPr>
        <p:spPr>
          <a:xfrm>
            <a:off x="1208478" y="1984195"/>
            <a:ext cx="1984509" cy="4613932"/>
          </a:xfrm>
          <a:prstGeom prst="rect">
            <a:avLst/>
          </a:prstGeom>
          <a:noFill/>
          <a:ln w="476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1F1D7EA-809F-D74D-8075-2A745B109632}"/>
              </a:ext>
            </a:extLst>
          </p:cNvPr>
          <p:cNvSpPr/>
          <p:nvPr/>
        </p:nvSpPr>
        <p:spPr>
          <a:xfrm>
            <a:off x="4098893" y="6076554"/>
            <a:ext cx="5757165" cy="1499958"/>
          </a:xfrm>
          <a:prstGeom prst="rect">
            <a:avLst/>
          </a:prstGeom>
          <a:noFill/>
          <a:ln w="476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18FFDB3-5C08-804F-8D51-DCA785F9B5AF}"/>
              </a:ext>
            </a:extLst>
          </p:cNvPr>
          <p:cNvSpPr/>
          <p:nvPr/>
        </p:nvSpPr>
        <p:spPr>
          <a:xfrm>
            <a:off x="7983200" y="6189267"/>
            <a:ext cx="1647651" cy="127029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Zones</a:t>
            </a:r>
          </a:p>
        </p:txBody>
      </p:sp>
    </p:spTree>
    <p:extLst>
      <p:ext uri="{BB962C8B-B14F-4D97-AF65-F5344CB8AC3E}">
        <p14:creationId xmlns:p14="http://schemas.microsoft.com/office/powerpoint/2010/main" val="3070015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9" grpId="0" animBg="1"/>
      <p:bldP spid="30" grpId="0" animBg="1"/>
      <p:bldP spid="31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28" grpId="0" animBg="1"/>
    </p:bld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39ED9A6-D762-244E-87C3-E3ECDFB752C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sz="1600"/>
              <a:t>© Kalyan Reddy Daida</a:t>
            </a:r>
            <a:endParaRPr lang="en-GB" sz="1600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A4D3C71-BB32-E74A-B0ED-90B9E58E2515}"/>
              </a:ext>
            </a:extLst>
          </p:cNvPr>
          <p:cNvSpPr/>
          <p:nvPr/>
        </p:nvSpPr>
        <p:spPr>
          <a:xfrm>
            <a:off x="531572" y="3081423"/>
            <a:ext cx="1647651" cy="130369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Regions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042D019-E6D0-2040-91CC-35586E6C69C3}"/>
              </a:ext>
            </a:extLst>
          </p:cNvPr>
          <p:cNvSpPr/>
          <p:nvPr/>
        </p:nvSpPr>
        <p:spPr>
          <a:xfrm>
            <a:off x="2847027" y="3201821"/>
            <a:ext cx="1736150" cy="97124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System Node Pools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29F1D88-401E-904E-8771-C54D92D832B8}"/>
              </a:ext>
            </a:extLst>
          </p:cNvPr>
          <p:cNvSpPr/>
          <p:nvPr/>
        </p:nvSpPr>
        <p:spPr>
          <a:xfrm>
            <a:off x="2847027" y="4301155"/>
            <a:ext cx="1736150" cy="97124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User Node Pools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CD0DC12-05AF-0548-9A06-B0BFD1512A8A}"/>
              </a:ext>
            </a:extLst>
          </p:cNvPr>
          <p:cNvSpPr/>
          <p:nvPr/>
        </p:nvSpPr>
        <p:spPr>
          <a:xfrm>
            <a:off x="2822311" y="5374804"/>
            <a:ext cx="1736150" cy="97124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Virtual Nodes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CB4E146-8367-4849-869A-70F84FEEF494}"/>
              </a:ext>
            </a:extLst>
          </p:cNvPr>
          <p:cNvSpPr/>
          <p:nvPr/>
        </p:nvSpPr>
        <p:spPr>
          <a:xfrm>
            <a:off x="494166" y="4582629"/>
            <a:ext cx="1647651" cy="130369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Kubernetes </a:t>
            </a:r>
          </a:p>
          <a:p>
            <a:pPr algn="ctr"/>
            <a:r>
              <a:rPr lang="en-US" sz="1500" dirty="0">
                <a:solidFill>
                  <a:schemeClr val="bg1"/>
                </a:solidFill>
              </a:rPr>
              <a:t>Version</a:t>
            </a:r>
          </a:p>
          <a:p>
            <a:pPr algn="ctr"/>
            <a:r>
              <a:rPr lang="en-US" sz="1500" dirty="0">
                <a:solidFill>
                  <a:schemeClr val="bg1"/>
                </a:solidFill>
              </a:rPr>
              <a:t>(Default)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B49E539-58B1-6C48-9876-766BC3AE0BE1}"/>
              </a:ext>
            </a:extLst>
          </p:cNvPr>
          <p:cNvSpPr/>
          <p:nvPr/>
        </p:nvSpPr>
        <p:spPr>
          <a:xfrm>
            <a:off x="5108610" y="4582629"/>
            <a:ext cx="1647651" cy="127029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Kubernetes RBAC</a:t>
            </a:r>
          </a:p>
          <a:p>
            <a:pPr algn="ctr"/>
            <a:r>
              <a:rPr lang="en-US" sz="1500" dirty="0">
                <a:solidFill>
                  <a:schemeClr val="bg1"/>
                </a:solidFill>
              </a:rPr>
              <a:t>(default enabled)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012F1D4-A3B0-5848-AA9A-E1C2936E94A1}"/>
              </a:ext>
            </a:extLst>
          </p:cNvPr>
          <p:cNvSpPr/>
          <p:nvPr/>
        </p:nvSpPr>
        <p:spPr>
          <a:xfrm>
            <a:off x="5108610" y="6048354"/>
            <a:ext cx="1647651" cy="127029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AKS Managed Azure AD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483ABF1-1838-4D46-9165-B74A7001FDFD}"/>
              </a:ext>
            </a:extLst>
          </p:cNvPr>
          <p:cNvSpPr/>
          <p:nvPr/>
        </p:nvSpPr>
        <p:spPr>
          <a:xfrm>
            <a:off x="5108610" y="3116905"/>
            <a:ext cx="1647651" cy="127029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System Assigned Managed Identity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F3E9A6C-11DC-4B42-9449-73745EA09BB3}"/>
              </a:ext>
            </a:extLst>
          </p:cNvPr>
          <p:cNvSpPr/>
          <p:nvPr/>
        </p:nvSpPr>
        <p:spPr>
          <a:xfrm>
            <a:off x="9860719" y="3145971"/>
            <a:ext cx="1647651" cy="127029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Container Registry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153F7192-F8B6-004D-8255-5B470A3E4B4D}"/>
              </a:ext>
            </a:extLst>
          </p:cNvPr>
          <p:cNvSpPr/>
          <p:nvPr/>
        </p:nvSpPr>
        <p:spPr>
          <a:xfrm>
            <a:off x="9860719" y="4573171"/>
            <a:ext cx="1647651" cy="127029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Azure Monitor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94573D25-F739-4E42-B1C1-E64507CD558D}"/>
              </a:ext>
            </a:extLst>
          </p:cNvPr>
          <p:cNvSpPr/>
          <p:nvPr/>
        </p:nvSpPr>
        <p:spPr>
          <a:xfrm>
            <a:off x="9860718" y="6027469"/>
            <a:ext cx="1647651" cy="127029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Azure Policy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B5CA6E37-EB6C-8449-80A3-B738E3CF1FDC}"/>
              </a:ext>
            </a:extLst>
          </p:cNvPr>
          <p:cNvSpPr/>
          <p:nvPr/>
        </p:nvSpPr>
        <p:spPr>
          <a:xfrm>
            <a:off x="7472396" y="3116906"/>
            <a:ext cx="1647651" cy="127029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Azure CNI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5DA9043A-1F3C-1841-9C11-28355508BCD0}"/>
              </a:ext>
            </a:extLst>
          </p:cNvPr>
          <p:cNvSpPr/>
          <p:nvPr/>
        </p:nvSpPr>
        <p:spPr>
          <a:xfrm>
            <a:off x="7472394" y="4611898"/>
            <a:ext cx="1647651" cy="127029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Load Balancer Standard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BA20596E-D53C-1E48-AA48-D539BBA74832}"/>
              </a:ext>
            </a:extLst>
          </p:cNvPr>
          <p:cNvSpPr/>
          <p:nvPr/>
        </p:nvSpPr>
        <p:spPr>
          <a:xfrm>
            <a:off x="7535864" y="6147587"/>
            <a:ext cx="1647651" cy="127029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Public Cluster</a:t>
            </a:r>
          </a:p>
          <a:p>
            <a:pPr algn="ctr"/>
            <a:r>
              <a:rPr lang="en-US" sz="1500" dirty="0">
                <a:solidFill>
                  <a:schemeClr val="bg1"/>
                </a:solidFill>
              </a:rPr>
              <a:t>(Restrict Access) / Private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E78CEB1-E25F-6548-B0E4-8D865157F776}"/>
              </a:ext>
            </a:extLst>
          </p:cNvPr>
          <p:cNvSpPr/>
          <p:nvPr/>
        </p:nvSpPr>
        <p:spPr>
          <a:xfrm>
            <a:off x="7303964" y="2971333"/>
            <a:ext cx="1984509" cy="4613932"/>
          </a:xfrm>
          <a:prstGeom prst="rect">
            <a:avLst/>
          </a:prstGeom>
          <a:noFill/>
          <a:ln w="476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01F6358-3796-AA42-B62A-8B7D69EAFAC1}"/>
              </a:ext>
            </a:extLst>
          </p:cNvPr>
          <p:cNvSpPr/>
          <p:nvPr/>
        </p:nvSpPr>
        <p:spPr>
          <a:xfrm>
            <a:off x="9692288" y="2970864"/>
            <a:ext cx="1984509" cy="4613932"/>
          </a:xfrm>
          <a:prstGeom prst="rect">
            <a:avLst/>
          </a:prstGeom>
          <a:noFill/>
          <a:ln w="476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1A7D9E7-D40D-6441-9CCF-D58CDFB33119}"/>
              </a:ext>
            </a:extLst>
          </p:cNvPr>
          <p:cNvSpPr/>
          <p:nvPr/>
        </p:nvSpPr>
        <p:spPr>
          <a:xfrm>
            <a:off x="2723948" y="2971333"/>
            <a:ext cx="1984509" cy="4613932"/>
          </a:xfrm>
          <a:prstGeom prst="rect">
            <a:avLst/>
          </a:prstGeom>
          <a:noFill/>
          <a:ln w="476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7901D1F-98E6-B54C-B3A6-3B45E4DDD22D}"/>
              </a:ext>
            </a:extLst>
          </p:cNvPr>
          <p:cNvSpPr/>
          <p:nvPr/>
        </p:nvSpPr>
        <p:spPr>
          <a:xfrm>
            <a:off x="4915640" y="2971333"/>
            <a:ext cx="1984509" cy="4613932"/>
          </a:xfrm>
          <a:prstGeom prst="rect">
            <a:avLst/>
          </a:prstGeom>
          <a:noFill/>
          <a:ln w="476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42DBDB8A-C588-4B4C-B394-12F1867FB88F}"/>
              </a:ext>
            </a:extLst>
          </p:cNvPr>
          <p:cNvSpPr/>
          <p:nvPr/>
        </p:nvSpPr>
        <p:spPr>
          <a:xfrm>
            <a:off x="491665" y="5994071"/>
            <a:ext cx="1647651" cy="130369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Zones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14E2525-5386-224A-ADAA-08F4F7C57F95}"/>
              </a:ext>
            </a:extLst>
          </p:cNvPr>
          <p:cNvSpPr/>
          <p:nvPr/>
        </p:nvSpPr>
        <p:spPr>
          <a:xfrm>
            <a:off x="335624" y="2970864"/>
            <a:ext cx="1984509" cy="4613932"/>
          </a:xfrm>
          <a:prstGeom prst="rect">
            <a:avLst/>
          </a:prstGeom>
          <a:noFill/>
          <a:ln w="476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6AF7C53C-A9DF-5E47-B5E9-B8B7A20CA928}"/>
              </a:ext>
            </a:extLst>
          </p:cNvPr>
          <p:cNvSpPr/>
          <p:nvPr/>
        </p:nvSpPr>
        <p:spPr>
          <a:xfrm>
            <a:off x="6334737" y="44111"/>
            <a:ext cx="1647651" cy="127029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Azure AKS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Cluster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F1C9C353-409F-6945-82A2-B6709E5EE448}"/>
              </a:ext>
            </a:extLst>
          </p:cNvPr>
          <p:cNvSpPr/>
          <p:nvPr/>
        </p:nvSpPr>
        <p:spPr>
          <a:xfrm>
            <a:off x="2880633" y="1598634"/>
            <a:ext cx="1647651" cy="127029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Node Pools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2D863D8D-5B7F-F944-AC4C-906ECFDFD85B}"/>
              </a:ext>
            </a:extLst>
          </p:cNvPr>
          <p:cNvSpPr/>
          <p:nvPr/>
        </p:nvSpPr>
        <p:spPr>
          <a:xfrm>
            <a:off x="576156" y="1592820"/>
            <a:ext cx="1647651" cy="127029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Basics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BF9FAF7D-055B-124D-AA58-B8471FA95B00}"/>
              </a:ext>
            </a:extLst>
          </p:cNvPr>
          <p:cNvSpPr/>
          <p:nvPr/>
        </p:nvSpPr>
        <p:spPr>
          <a:xfrm>
            <a:off x="5108610" y="1609540"/>
            <a:ext cx="1647651" cy="127029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Authentication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33204FDE-8A63-3542-8EE9-22CC09EB85FB}"/>
              </a:ext>
            </a:extLst>
          </p:cNvPr>
          <p:cNvSpPr/>
          <p:nvPr/>
        </p:nvSpPr>
        <p:spPr>
          <a:xfrm>
            <a:off x="9860716" y="1609540"/>
            <a:ext cx="1647651" cy="127029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Integrations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8F102BAB-5E12-B845-9FBC-9643331EA40A}"/>
              </a:ext>
            </a:extLst>
          </p:cNvPr>
          <p:cNvSpPr/>
          <p:nvPr/>
        </p:nvSpPr>
        <p:spPr>
          <a:xfrm>
            <a:off x="7472392" y="1598635"/>
            <a:ext cx="1647651" cy="127029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Networking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FC878C2E-D19B-9B46-B614-3AA1E04EBBE8}"/>
              </a:ext>
            </a:extLst>
          </p:cNvPr>
          <p:cNvSpPr/>
          <p:nvPr/>
        </p:nvSpPr>
        <p:spPr>
          <a:xfrm>
            <a:off x="12249040" y="3172450"/>
            <a:ext cx="1647652" cy="943697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Virtual Network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447357A-1D2A-014C-B7F4-1083B69BA0D4}"/>
              </a:ext>
            </a:extLst>
          </p:cNvPr>
          <p:cNvSpPr/>
          <p:nvPr/>
        </p:nvSpPr>
        <p:spPr>
          <a:xfrm>
            <a:off x="12249040" y="4241161"/>
            <a:ext cx="1647652" cy="943697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Default Subnet</a:t>
            </a: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5448EBD1-A0D1-264B-A2E4-5048795AB230}"/>
              </a:ext>
            </a:extLst>
          </p:cNvPr>
          <p:cNvSpPr/>
          <p:nvPr/>
        </p:nvSpPr>
        <p:spPr>
          <a:xfrm>
            <a:off x="12249040" y="5309872"/>
            <a:ext cx="1647652" cy="943697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Virtual Nodes Subnet</a:t>
            </a: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0A72E440-3D38-3F4B-BE09-47F15FD3873B}"/>
              </a:ext>
            </a:extLst>
          </p:cNvPr>
          <p:cNvSpPr/>
          <p:nvPr/>
        </p:nvSpPr>
        <p:spPr>
          <a:xfrm>
            <a:off x="2806781" y="6467507"/>
            <a:ext cx="1736150" cy="97124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Windows Node Pools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471669FE-770D-A043-A3B6-F2B66BD5DD5A}"/>
              </a:ext>
            </a:extLst>
          </p:cNvPr>
          <p:cNvSpPr/>
          <p:nvPr/>
        </p:nvSpPr>
        <p:spPr>
          <a:xfrm>
            <a:off x="12294650" y="6378583"/>
            <a:ext cx="1647652" cy="943697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SSH Public Key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BD74930-A747-0B4F-BCEA-CE2CE82C9E1B}"/>
              </a:ext>
            </a:extLst>
          </p:cNvPr>
          <p:cNvSpPr/>
          <p:nvPr/>
        </p:nvSpPr>
        <p:spPr>
          <a:xfrm>
            <a:off x="12114319" y="2970864"/>
            <a:ext cx="1984509" cy="4613932"/>
          </a:xfrm>
          <a:prstGeom prst="rect">
            <a:avLst/>
          </a:prstGeom>
          <a:noFill/>
          <a:ln w="47625">
            <a:solidFill>
              <a:srgbClr val="224C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53196EBE-6B82-A143-BC2D-EB2AA4E1D6FC}"/>
              </a:ext>
            </a:extLst>
          </p:cNvPr>
          <p:cNvSpPr/>
          <p:nvPr/>
        </p:nvSpPr>
        <p:spPr>
          <a:xfrm>
            <a:off x="12294651" y="1584533"/>
            <a:ext cx="1647651" cy="1270297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Additional</a:t>
            </a:r>
          </a:p>
        </p:txBody>
      </p:sp>
    </p:spTree>
    <p:extLst>
      <p:ext uri="{BB962C8B-B14F-4D97-AF65-F5344CB8AC3E}">
        <p14:creationId xmlns:p14="http://schemas.microsoft.com/office/powerpoint/2010/main" val="4027805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0" grpId="0" animBg="1"/>
      <p:bldP spid="12" grpId="0" animBg="1"/>
      <p:bldP spid="19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9" grpId="0" animBg="1"/>
      <p:bldP spid="30" grpId="0" animBg="1"/>
      <p:bldP spid="31" grpId="0" animBg="1"/>
      <p:bldP spid="35" grpId="0" animBg="1"/>
      <p:bldP spid="36" grpId="0" animBg="1"/>
      <p:bldP spid="28" grpId="0" animBg="1"/>
      <p:bldP spid="32" grpId="0" animBg="1"/>
      <p:bldP spid="38" grpId="0" animBg="1"/>
      <p:bldP spid="39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33" grpId="0" animBg="1"/>
      <p:bldP spid="34" grpId="0" animBg="1"/>
      <p:bldP spid="46" grpId="0" animBg="1"/>
      <p:bldP spid="47" grpId="0" animBg="1"/>
      <p:bldP spid="48" grpId="0" animBg="1"/>
      <p:bldP spid="37" grpId="0" animBg="1"/>
      <p:bldP spid="50" grpId="0" animBg="1"/>
    </p:bld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A681B15-1548-9649-9AFF-889B4E67211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7366915-3C07-DF43-9A0C-F57A0A004AE5}"/>
              </a:ext>
            </a:extLst>
          </p:cNvPr>
          <p:cNvSpPr/>
          <p:nvPr/>
        </p:nvSpPr>
        <p:spPr>
          <a:xfrm>
            <a:off x="260812" y="50243"/>
            <a:ext cx="4416136" cy="4094018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b="1" dirty="0"/>
              <a:t>Section-1</a:t>
            </a:r>
          </a:p>
          <a:p>
            <a:pPr algn="ctr"/>
            <a:r>
              <a:rPr lang="en-US" sz="3500" dirty="0"/>
              <a:t>Create AKS Cluster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CB6694B-2FAD-4C44-8217-666252D60C29}"/>
              </a:ext>
            </a:extLst>
          </p:cNvPr>
          <p:cNvSpPr/>
          <p:nvPr/>
        </p:nvSpPr>
        <p:spPr>
          <a:xfrm>
            <a:off x="5107132" y="2057400"/>
            <a:ext cx="4416136" cy="4094018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b="1" dirty="0"/>
              <a:t>Section-2</a:t>
            </a:r>
          </a:p>
          <a:p>
            <a:pPr algn="ctr"/>
            <a:r>
              <a:rPr lang="en-US" sz="3500" dirty="0"/>
              <a:t>Create Windows, Linux User Node Pools and Virtual Nodes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289E938-FFD4-894D-A96F-74898660A45E}"/>
              </a:ext>
            </a:extLst>
          </p:cNvPr>
          <p:cNvSpPr/>
          <p:nvPr/>
        </p:nvSpPr>
        <p:spPr>
          <a:xfrm>
            <a:off x="9953452" y="3512127"/>
            <a:ext cx="4416136" cy="4094018"/>
          </a:xfrm>
          <a:prstGeom prst="ellipse">
            <a:avLst/>
          </a:prstGeom>
          <a:solidFill>
            <a:srgbClr val="C0A5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b="1" dirty="0"/>
              <a:t>Section-3</a:t>
            </a:r>
          </a:p>
          <a:p>
            <a:pPr algn="ctr"/>
            <a:r>
              <a:rPr lang="en-US" sz="3500" dirty="0"/>
              <a:t>Deploy Apps to all 4 node pools using Kubernetes Node Selector concept</a:t>
            </a:r>
          </a:p>
        </p:txBody>
      </p:sp>
    </p:spTree>
    <p:extLst>
      <p:ext uri="{BB962C8B-B14F-4D97-AF65-F5344CB8AC3E}">
        <p14:creationId xmlns:p14="http://schemas.microsoft.com/office/powerpoint/2010/main" val="88772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61CD6DB-3A48-5F43-8E3C-A069D5D4CD3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AE6C535-A93F-E849-9E2E-1BCA1F86982F}"/>
              </a:ext>
            </a:extLst>
          </p:cNvPr>
          <p:cNvSpPr/>
          <p:nvPr/>
        </p:nvSpPr>
        <p:spPr>
          <a:xfrm>
            <a:off x="214129" y="904011"/>
            <a:ext cx="12572596" cy="6636856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E446D1-810C-8F4C-83A9-B2770C4FD41C}"/>
              </a:ext>
            </a:extLst>
          </p:cNvPr>
          <p:cNvSpPr txBox="1"/>
          <p:nvPr/>
        </p:nvSpPr>
        <p:spPr>
          <a:xfrm>
            <a:off x="223938" y="856883"/>
            <a:ext cx="1336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Azure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E6D9F73-2B43-BB4E-911E-B3BB2CDAEA99}"/>
              </a:ext>
            </a:extLst>
          </p:cNvPr>
          <p:cNvSpPr/>
          <p:nvPr/>
        </p:nvSpPr>
        <p:spPr>
          <a:xfrm>
            <a:off x="405247" y="1418022"/>
            <a:ext cx="10931235" cy="5907568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8FCFF251-F3A7-1B48-A9FF-68481DC10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3925" y="961111"/>
            <a:ext cx="913823" cy="91382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5B1F633-C533-5A47-BEF1-52B0D806E5FB}"/>
              </a:ext>
            </a:extLst>
          </p:cNvPr>
          <p:cNvSpPr txBox="1"/>
          <p:nvPr/>
        </p:nvSpPr>
        <p:spPr>
          <a:xfrm>
            <a:off x="1459514" y="1446595"/>
            <a:ext cx="913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VNET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C6CDB13-322F-D040-A1A4-7F310A9D216F}"/>
              </a:ext>
            </a:extLst>
          </p:cNvPr>
          <p:cNvSpPr/>
          <p:nvPr/>
        </p:nvSpPr>
        <p:spPr>
          <a:xfrm>
            <a:off x="703924" y="1962513"/>
            <a:ext cx="5166939" cy="5165651"/>
          </a:xfrm>
          <a:prstGeom prst="rect">
            <a:avLst/>
          </a:prstGeom>
          <a:noFill/>
          <a:ln w="3810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1F041DF0-5888-B44D-9476-94337840C9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4204" y="1584716"/>
            <a:ext cx="785668" cy="78566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4AD5417-6045-9445-8024-73A81EB590D1}"/>
              </a:ext>
            </a:extLst>
          </p:cNvPr>
          <p:cNvSpPr txBox="1"/>
          <p:nvPr/>
        </p:nvSpPr>
        <p:spPr>
          <a:xfrm>
            <a:off x="1559872" y="1952509"/>
            <a:ext cx="2991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B050"/>
                </a:solidFill>
              </a:rPr>
              <a:t>Default Subnet: 10.240.0.0/16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A71F528D-2C57-9949-BDA2-95E6B4261A2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922960" y="2233933"/>
            <a:ext cx="1065986" cy="93792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870B3DA-2958-C04D-83F3-48FBFBD01858}"/>
              </a:ext>
            </a:extLst>
          </p:cNvPr>
          <p:cNvSpPr txBox="1"/>
          <p:nvPr/>
        </p:nvSpPr>
        <p:spPr>
          <a:xfrm>
            <a:off x="6465651" y="3254077"/>
            <a:ext cx="21695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Azure AKS </a:t>
            </a:r>
          </a:p>
          <a:p>
            <a:pPr algn="ctr"/>
            <a:r>
              <a:rPr lang="en-US" sz="1800" dirty="0"/>
              <a:t>Cluster Control Plane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6DA2F14-25E8-A546-90C6-B202E0D758AA}"/>
              </a:ext>
            </a:extLst>
          </p:cNvPr>
          <p:cNvSpPr/>
          <p:nvPr/>
        </p:nvSpPr>
        <p:spPr>
          <a:xfrm>
            <a:off x="5870863" y="1965790"/>
            <a:ext cx="5166939" cy="2159070"/>
          </a:xfrm>
          <a:prstGeom prst="rect">
            <a:avLst/>
          </a:prstGeom>
          <a:noFill/>
          <a:ln w="3810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BBDA2CA-5F3C-BA4C-B99A-8D629ED0A94E}"/>
              </a:ext>
            </a:extLst>
          </p:cNvPr>
          <p:cNvSpPr/>
          <p:nvPr/>
        </p:nvSpPr>
        <p:spPr>
          <a:xfrm>
            <a:off x="1132154" y="2433154"/>
            <a:ext cx="4234823" cy="1337089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B1C0958-7DCF-9348-9086-FF4C2A001386}"/>
              </a:ext>
            </a:extLst>
          </p:cNvPr>
          <p:cNvSpPr/>
          <p:nvPr/>
        </p:nvSpPr>
        <p:spPr>
          <a:xfrm>
            <a:off x="6169541" y="4522209"/>
            <a:ext cx="4868262" cy="2605954"/>
          </a:xfrm>
          <a:prstGeom prst="rect">
            <a:avLst/>
          </a:prstGeom>
          <a:noFill/>
          <a:ln w="38100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B441DD4C-07AF-F149-B505-3CF3170CDA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15880" y="4129375"/>
            <a:ext cx="785668" cy="785668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E2782A7A-ED67-A641-B7E7-1710CF2389D7}"/>
              </a:ext>
            </a:extLst>
          </p:cNvPr>
          <p:cNvSpPr txBox="1"/>
          <p:nvPr/>
        </p:nvSpPr>
        <p:spPr>
          <a:xfrm>
            <a:off x="7107999" y="4517116"/>
            <a:ext cx="3646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Virtual Nodes Subnet: 10.241.0.0/16</a:t>
            </a:r>
          </a:p>
        </p:txBody>
      </p:sp>
      <p:pic>
        <p:nvPicPr>
          <p:cNvPr id="36" name="Graphic 35">
            <a:extLst>
              <a:ext uri="{FF2B5EF4-FFF2-40B4-BE49-F238E27FC236}">
                <a16:creationId xmlns:a16="http://schemas.microsoft.com/office/drawing/2014/main" id="{CB06D8D1-2991-C543-B4DC-22A24D30345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65099" y="2451938"/>
            <a:ext cx="645105" cy="645105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D3CCE2AE-E114-8E42-B681-78101C59C1AC}"/>
              </a:ext>
            </a:extLst>
          </p:cNvPr>
          <p:cNvSpPr txBox="1"/>
          <p:nvPr/>
        </p:nvSpPr>
        <p:spPr>
          <a:xfrm>
            <a:off x="1791720" y="2391041"/>
            <a:ext cx="2686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System Node Pool: Linux</a:t>
            </a:r>
          </a:p>
        </p:txBody>
      </p:sp>
      <p:pic>
        <p:nvPicPr>
          <p:cNvPr id="43" name="Google Shape;681;p35">
            <a:extLst>
              <a:ext uri="{FF2B5EF4-FFF2-40B4-BE49-F238E27FC236}">
                <a16:creationId xmlns:a16="http://schemas.microsoft.com/office/drawing/2014/main" id="{C6DC4720-8709-E742-9150-276679D95EA3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834549" y="2719190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681;p35">
            <a:extLst>
              <a:ext uri="{FF2B5EF4-FFF2-40B4-BE49-F238E27FC236}">
                <a16:creationId xmlns:a16="http://schemas.microsoft.com/office/drawing/2014/main" id="{F464FC75-C1F9-4244-A298-889BF7A331CA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894280" y="2729379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681;p35">
            <a:extLst>
              <a:ext uri="{FF2B5EF4-FFF2-40B4-BE49-F238E27FC236}">
                <a16:creationId xmlns:a16="http://schemas.microsoft.com/office/drawing/2014/main" id="{E837D503-A46A-8B44-9497-BB09D4351121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950551" y="2715925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677;p35">
            <a:extLst>
              <a:ext uri="{FF2B5EF4-FFF2-40B4-BE49-F238E27FC236}">
                <a16:creationId xmlns:a16="http://schemas.microsoft.com/office/drawing/2014/main" id="{FC89B669-A317-6B43-B2A9-6DD5A0D37F1D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8685137" y="2990855"/>
            <a:ext cx="954366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678;p35">
            <a:extLst>
              <a:ext uri="{FF2B5EF4-FFF2-40B4-BE49-F238E27FC236}">
                <a16:creationId xmlns:a16="http://schemas.microsoft.com/office/drawing/2014/main" id="{1B48D189-BF61-C243-A9B7-9AC21EA35742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9697375" y="2989980"/>
            <a:ext cx="954366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679;p35">
            <a:extLst>
              <a:ext uri="{FF2B5EF4-FFF2-40B4-BE49-F238E27FC236}">
                <a16:creationId xmlns:a16="http://schemas.microsoft.com/office/drawing/2014/main" id="{BA217667-2409-2A4D-9235-6D1E5781A012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9720553" y="2089165"/>
            <a:ext cx="954366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85;p35">
            <a:extLst>
              <a:ext uri="{FF2B5EF4-FFF2-40B4-BE49-F238E27FC236}">
                <a16:creationId xmlns:a16="http://schemas.microsoft.com/office/drawing/2014/main" id="{9D0EAA4E-C3A8-CD41-85E5-E89D4A7C254A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8685137" y="2055693"/>
            <a:ext cx="954366" cy="95616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Rectangle 60">
            <a:extLst>
              <a:ext uri="{FF2B5EF4-FFF2-40B4-BE49-F238E27FC236}">
                <a16:creationId xmlns:a16="http://schemas.microsoft.com/office/drawing/2014/main" id="{4584B31D-E60B-124E-9244-A17510FD4AA3}"/>
              </a:ext>
            </a:extLst>
          </p:cNvPr>
          <p:cNvSpPr/>
          <p:nvPr/>
        </p:nvSpPr>
        <p:spPr>
          <a:xfrm>
            <a:off x="6344368" y="2051795"/>
            <a:ext cx="4410223" cy="1973829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3" name="Graphic 62">
            <a:extLst>
              <a:ext uri="{FF2B5EF4-FFF2-40B4-BE49-F238E27FC236}">
                <a16:creationId xmlns:a16="http://schemas.microsoft.com/office/drawing/2014/main" id="{2191B2BB-699E-5340-8097-98AA8CE5BBC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1571003" y="2171263"/>
            <a:ext cx="790697" cy="790697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id="{9F9869AE-8CF7-F146-B4BC-3A7F31F7A04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1615423" y="3424207"/>
            <a:ext cx="700653" cy="700653"/>
          </a:xfrm>
          <a:prstGeom prst="rect">
            <a:avLst/>
          </a:prstGeom>
        </p:spPr>
      </p:pic>
      <p:pic>
        <p:nvPicPr>
          <p:cNvPr id="67" name="Graphic 66" descr="User">
            <a:extLst>
              <a:ext uri="{FF2B5EF4-FFF2-40B4-BE49-F238E27FC236}">
                <a16:creationId xmlns:a16="http://schemas.microsoft.com/office/drawing/2014/main" id="{8363D0AA-FC75-3F40-83FF-B3671E90787D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3258679" y="4680824"/>
            <a:ext cx="914400" cy="914400"/>
          </a:xfrm>
          <a:prstGeom prst="rect">
            <a:avLst/>
          </a:prstGeom>
        </p:spPr>
      </p:pic>
      <p:pic>
        <p:nvPicPr>
          <p:cNvPr id="69" name="Graphic 68" descr="Cmd Terminal">
            <a:extLst>
              <a:ext uri="{FF2B5EF4-FFF2-40B4-BE49-F238E27FC236}">
                <a16:creationId xmlns:a16="http://schemas.microsoft.com/office/drawing/2014/main" id="{BD59A27E-B600-D047-8FD1-E984F9366AA0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3266910" y="3311394"/>
            <a:ext cx="914400" cy="914400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40B3A08F-DD5B-FC4B-930D-D0417EF504F9}"/>
              </a:ext>
            </a:extLst>
          </p:cNvPr>
          <p:cNvSpPr txBox="1"/>
          <p:nvPr/>
        </p:nvSpPr>
        <p:spPr>
          <a:xfrm>
            <a:off x="13085403" y="5482073"/>
            <a:ext cx="14214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AKS </a:t>
            </a:r>
            <a:r>
              <a:rPr lang="en-US" sz="1800" dirty="0" err="1"/>
              <a:t>AdminUser</a:t>
            </a:r>
            <a:endParaRPr lang="en-US" sz="1800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6A515E0-9025-0C47-A201-2D435CBE1C59}"/>
              </a:ext>
            </a:extLst>
          </p:cNvPr>
          <p:cNvSpPr txBox="1"/>
          <p:nvPr/>
        </p:nvSpPr>
        <p:spPr>
          <a:xfrm>
            <a:off x="13260230" y="3083887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/>
              <a:t>kubectl</a:t>
            </a:r>
            <a:endParaRPr lang="en-US" sz="1800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E876FD1C-3361-504B-B6B3-58155742121A}"/>
              </a:ext>
            </a:extLst>
          </p:cNvPr>
          <p:cNvSpPr txBox="1"/>
          <p:nvPr/>
        </p:nvSpPr>
        <p:spPr>
          <a:xfrm>
            <a:off x="11517987" y="4077579"/>
            <a:ext cx="1084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Public IP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5DF1CD1-A0F5-B746-8E18-2F1162556B90}"/>
              </a:ext>
            </a:extLst>
          </p:cNvPr>
          <p:cNvSpPr txBox="1"/>
          <p:nvPr/>
        </p:nvSpPr>
        <p:spPr>
          <a:xfrm>
            <a:off x="11340708" y="1837461"/>
            <a:ext cx="1595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Load Balancer</a:t>
            </a: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592EB771-3B99-E242-91D6-1E04222FD8C5}"/>
              </a:ext>
            </a:extLst>
          </p:cNvPr>
          <p:cNvCxnSpPr>
            <a:stCxn id="67" idx="0"/>
          </p:cNvCxnSpPr>
          <p:nvPr/>
        </p:nvCxnSpPr>
        <p:spPr>
          <a:xfrm flipV="1">
            <a:off x="13715879" y="4062845"/>
            <a:ext cx="2271" cy="617979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906B13AE-21FE-EC4C-9B5C-575EB1F4E564}"/>
              </a:ext>
            </a:extLst>
          </p:cNvPr>
          <p:cNvCxnSpPr>
            <a:stCxn id="69" idx="1"/>
            <a:endCxn id="65" idx="3"/>
          </p:cNvCxnSpPr>
          <p:nvPr/>
        </p:nvCxnSpPr>
        <p:spPr>
          <a:xfrm flipH="1">
            <a:off x="12316076" y="3768594"/>
            <a:ext cx="950834" cy="594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36076764-87BC-214C-ADA5-30A03F1C1894}"/>
              </a:ext>
            </a:extLst>
          </p:cNvPr>
          <p:cNvCxnSpPr>
            <a:stCxn id="65" idx="0"/>
            <a:endCxn id="63" idx="2"/>
          </p:cNvCxnSpPr>
          <p:nvPr/>
        </p:nvCxnSpPr>
        <p:spPr>
          <a:xfrm flipV="1">
            <a:off x="11965750" y="2961960"/>
            <a:ext cx="602" cy="462247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43D77051-446C-9B4C-A79F-9C73478E5D33}"/>
              </a:ext>
            </a:extLst>
          </p:cNvPr>
          <p:cNvCxnSpPr>
            <a:stCxn id="63" idx="1"/>
            <a:endCxn id="59" idx="3"/>
          </p:cNvCxnSpPr>
          <p:nvPr/>
        </p:nvCxnSpPr>
        <p:spPr>
          <a:xfrm flipH="1">
            <a:off x="10674919" y="2566612"/>
            <a:ext cx="896084" cy="633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itle 3">
            <a:extLst>
              <a:ext uri="{FF2B5EF4-FFF2-40B4-BE49-F238E27FC236}">
                <a16:creationId xmlns:a16="http://schemas.microsoft.com/office/drawing/2014/main" id="{4BE63A4D-7766-194E-A5DC-99618A653C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5879"/>
            <a:ext cx="12618720" cy="939161"/>
          </a:xfrm>
        </p:spPr>
        <p:txBody>
          <a:bodyPr>
            <a:normAutofit fontScale="90000"/>
          </a:bodyPr>
          <a:lstStyle/>
          <a:p>
            <a:r>
              <a:rPr lang="en-US" dirty="0"/>
              <a:t>Azure AKS Cluster – </a:t>
            </a:r>
            <a:r>
              <a:rPr lang="en-US" dirty="0">
                <a:solidFill>
                  <a:srgbClr val="00B050"/>
                </a:solidFill>
              </a:rPr>
              <a:t>Create AKS Cluster using CLI</a:t>
            </a: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FD9891CA-E348-974E-893B-7705DAB03C9F}"/>
              </a:ext>
            </a:extLst>
          </p:cNvPr>
          <p:cNvCxnSpPr>
            <a:stCxn id="19" idx="1"/>
            <a:endCxn id="22" idx="3"/>
          </p:cNvCxnSpPr>
          <p:nvPr/>
        </p:nvCxnSpPr>
        <p:spPr>
          <a:xfrm flipH="1">
            <a:off x="5366977" y="2702898"/>
            <a:ext cx="1555983" cy="39880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8394893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61CD6DB-3A48-5F43-8E3C-A069D5D4CD3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AE6C535-A93F-E849-9E2E-1BCA1F86982F}"/>
              </a:ext>
            </a:extLst>
          </p:cNvPr>
          <p:cNvSpPr/>
          <p:nvPr/>
        </p:nvSpPr>
        <p:spPr>
          <a:xfrm>
            <a:off x="214129" y="904011"/>
            <a:ext cx="12572596" cy="6636856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E446D1-810C-8F4C-83A9-B2770C4FD41C}"/>
              </a:ext>
            </a:extLst>
          </p:cNvPr>
          <p:cNvSpPr txBox="1"/>
          <p:nvPr/>
        </p:nvSpPr>
        <p:spPr>
          <a:xfrm>
            <a:off x="223938" y="856883"/>
            <a:ext cx="1336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Azure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E6D9F73-2B43-BB4E-911E-B3BB2CDAEA99}"/>
              </a:ext>
            </a:extLst>
          </p:cNvPr>
          <p:cNvSpPr/>
          <p:nvPr/>
        </p:nvSpPr>
        <p:spPr>
          <a:xfrm>
            <a:off x="405247" y="1418022"/>
            <a:ext cx="10931235" cy="5907568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8FCFF251-F3A7-1B48-A9FF-68481DC10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3925" y="961111"/>
            <a:ext cx="913823" cy="91382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5B1F633-C533-5A47-BEF1-52B0D806E5FB}"/>
              </a:ext>
            </a:extLst>
          </p:cNvPr>
          <p:cNvSpPr txBox="1"/>
          <p:nvPr/>
        </p:nvSpPr>
        <p:spPr>
          <a:xfrm>
            <a:off x="1459514" y="1446595"/>
            <a:ext cx="913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VNET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C6CDB13-322F-D040-A1A4-7F310A9D216F}"/>
              </a:ext>
            </a:extLst>
          </p:cNvPr>
          <p:cNvSpPr/>
          <p:nvPr/>
        </p:nvSpPr>
        <p:spPr>
          <a:xfrm>
            <a:off x="703924" y="1962513"/>
            <a:ext cx="5166939" cy="5165651"/>
          </a:xfrm>
          <a:prstGeom prst="rect">
            <a:avLst/>
          </a:prstGeom>
          <a:noFill/>
          <a:ln w="3810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1F041DF0-5888-B44D-9476-94337840C9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4204" y="1584716"/>
            <a:ext cx="785668" cy="78566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4AD5417-6045-9445-8024-73A81EB590D1}"/>
              </a:ext>
            </a:extLst>
          </p:cNvPr>
          <p:cNvSpPr txBox="1"/>
          <p:nvPr/>
        </p:nvSpPr>
        <p:spPr>
          <a:xfrm>
            <a:off x="1559872" y="1952509"/>
            <a:ext cx="2991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B050"/>
                </a:solidFill>
              </a:rPr>
              <a:t>Default Subnet: 10.240.0.0/16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A71F528D-2C57-9949-BDA2-95E6B4261A2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922960" y="2233933"/>
            <a:ext cx="1065986" cy="93792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870B3DA-2958-C04D-83F3-48FBFBD01858}"/>
              </a:ext>
            </a:extLst>
          </p:cNvPr>
          <p:cNvSpPr txBox="1"/>
          <p:nvPr/>
        </p:nvSpPr>
        <p:spPr>
          <a:xfrm>
            <a:off x="6465651" y="3254077"/>
            <a:ext cx="21695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Azure AKS </a:t>
            </a:r>
          </a:p>
          <a:p>
            <a:pPr algn="ctr"/>
            <a:r>
              <a:rPr lang="en-US" sz="1800" dirty="0"/>
              <a:t>Cluster Control Plane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6DA2F14-25E8-A546-90C6-B202E0D758AA}"/>
              </a:ext>
            </a:extLst>
          </p:cNvPr>
          <p:cNvSpPr/>
          <p:nvPr/>
        </p:nvSpPr>
        <p:spPr>
          <a:xfrm>
            <a:off x="5870863" y="1965790"/>
            <a:ext cx="5166939" cy="2159070"/>
          </a:xfrm>
          <a:prstGeom prst="rect">
            <a:avLst/>
          </a:prstGeom>
          <a:noFill/>
          <a:ln w="3810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BBDA2CA-5F3C-BA4C-B99A-8D629ED0A94E}"/>
              </a:ext>
            </a:extLst>
          </p:cNvPr>
          <p:cNvSpPr/>
          <p:nvPr/>
        </p:nvSpPr>
        <p:spPr>
          <a:xfrm>
            <a:off x="1132154" y="2433154"/>
            <a:ext cx="4234823" cy="1337089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E7F845F-82BA-6E40-9D7D-60AB56AD7C06}"/>
              </a:ext>
            </a:extLst>
          </p:cNvPr>
          <p:cNvSpPr/>
          <p:nvPr/>
        </p:nvSpPr>
        <p:spPr>
          <a:xfrm>
            <a:off x="1132154" y="3940742"/>
            <a:ext cx="4234823" cy="1337089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AD210B1-9B07-6E49-B7F0-1E132E21F881}"/>
              </a:ext>
            </a:extLst>
          </p:cNvPr>
          <p:cNvSpPr/>
          <p:nvPr/>
        </p:nvSpPr>
        <p:spPr>
          <a:xfrm>
            <a:off x="1132153" y="5466698"/>
            <a:ext cx="4234823" cy="1337089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B1C0958-7DCF-9348-9086-FF4C2A001386}"/>
              </a:ext>
            </a:extLst>
          </p:cNvPr>
          <p:cNvSpPr/>
          <p:nvPr/>
        </p:nvSpPr>
        <p:spPr>
          <a:xfrm>
            <a:off x="6169541" y="4522209"/>
            <a:ext cx="4868262" cy="2605954"/>
          </a:xfrm>
          <a:prstGeom prst="rect">
            <a:avLst/>
          </a:prstGeom>
          <a:noFill/>
          <a:ln w="38100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B441DD4C-07AF-F149-B505-3CF3170CDA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15880" y="4129375"/>
            <a:ext cx="785668" cy="785668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E2782A7A-ED67-A641-B7E7-1710CF2389D7}"/>
              </a:ext>
            </a:extLst>
          </p:cNvPr>
          <p:cNvSpPr txBox="1"/>
          <p:nvPr/>
        </p:nvSpPr>
        <p:spPr>
          <a:xfrm>
            <a:off x="7107999" y="4517116"/>
            <a:ext cx="3646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Virtual Nodes Subnet: 10.241.0.0/16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F2A7023-0716-4041-A781-F812A06B0351}"/>
              </a:ext>
            </a:extLst>
          </p:cNvPr>
          <p:cNvSpPr/>
          <p:nvPr/>
        </p:nvSpPr>
        <p:spPr>
          <a:xfrm>
            <a:off x="6321941" y="5002622"/>
            <a:ext cx="4547710" cy="1959287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FF3AD08-6CBD-7140-97B2-4BDA19984067}"/>
              </a:ext>
            </a:extLst>
          </p:cNvPr>
          <p:cNvSpPr txBox="1"/>
          <p:nvPr/>
        </p:nvSpPr>
        <p:spPr>
          <a:xfrm>
            <a:off x="6940035" y="4989606"/>
            <a:ext cx="3293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Azure Container Instances - ACI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898E125-DDE0-BE46-B226-B6CCD2A96629}"/>
              </a:ext>
            </a:extLst>
          </p:cNvPr>
          <p:cNvSpPr/>
          <p:nvPr/>
        </p:nvSpPr>
        <p:spPr>
          <a:xfrm>
            <a:off x="7595534" y="5461274"/>
            <a:ext cx="1728896" cy="1371086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42583FD-A530-9246-8464-349518294977}"/>
              </a:ext>
            </a:extLst>
          </p:cNvPr>
          <p:cNvSpPr txBox="1"/>
          <p:nvPr/>
        </p:nvSpPr>
        <p:spPr>
          <a:xfrm>
            <a:off x="7817654" y="5510047"/>
            <a:ext cx="1463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Virtual Node</a:t>
            </a:r>
          </a:p>
        </p:txBody>
      </p:sp>
      <p:pic>
        <p:nvPicPr>
          <p:cNvPr id="36" name="Graphic 35">
            <a:extLst>
              <a:ext uri="{FF2B5EF4-FFF2-40B4-BE49-F238E27FC236}">
                <a16:creationId xmlns:a16="http://schemas.microsoft.com/office/drawing/2014/main" id="{CB06D8D1-2991-C543-B4DC-22A24D30345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65099" y="2451938"/>
            <a:ext cx="645105" cy="645105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5FAF081F-96B8-0745-87B6-F73FA832574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42458" y="3956152"/>
            <a:ext cx="645105" cy="645105"/>
          </a:xfrm>
          <a:prstGeom prst="rect">
            <a:avLst/>
          </a:prstGeom>
        </p:spPr>
      </p:pic>
      <p:pic>
        <p:nvPicPr>
          <p:cNvPr id="38" name="Graphic 37">
            <a:extLst>
              <a:ext uri="{FF2B5EF4-FFF2-40B4-BE49-F238E27FC236}">
                <a16:creationId xmlns:a16="http://schemas.microsoft.com/office/drawing/2014/main" id="{C8553465-BE61-0349-BC24-4A82ED403B8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62805" y="5490660"/>
            <a:ext cx="645105" cy="645105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D3CCE2AE-E114-8E42-B681-78101C59C1AC}"/>
              </a:ext>
            </a:extLst>
          </p:cNvPr>
          <p:cNvSpPr txBox="1"/>
          <p:nvPr/>
        </p:nvSpPr>
        <p:spPr>
          <a:xfrm>
            <a:off x="1791720" y="2391041"/>
            <a:ext cx="2686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System Node Pool: Linux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326EEBB-7281-0D4E-A4B3-4526D15D1ED6}"/>
              </a:ext>
            </a:extLst>
          </p:cNvPr>
          <p:cNvSpPr txBox="1"/>
          <p:nvPr/>
        </p:nvSpPr>
        <p:spPr>
          <a:xfrm>
            <a:off x="1843675" y="3913386"/>
            <a:ext cx="2686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User Node Pool: Linux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BDC242B-FBCE-EB42-875A-239DE48E13BA}"/>
              </a:ext>
            </a:extLst>
          </p:cNvPr>
          <p:cNvSpPr txBox="1"/>
          <p:nvPr/>
        </p:nvSpPr>
        <p:spPr>
          <a:xfrm>
            <a:off x="1801131" y="5448330"/>
            <a:ext cx="2686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User Node Pool: Windows</a:t>
            </a:r>
          </a:p>
        </p:txBody>
      </p:sp>
      <p:pic>
        <p:nvPicPr>
          <p:cNvPr id="43" name="Google Shape;681;p35">
            <a:extLst>
              <a:ext uri="{FF2B5EF4-FFF2-40B4-BE49-F238E27FC236}">
                <a16:creationId xmlns:a16="http://schemas.microsoft.com/office/drawing/2014/main" id="{C6DC4720-8709-E742-9150-276679D95EA3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834549" y="2719190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681;p35">
            <a:extLst>
              <a:ext uri="{FF2B5EF4-FFF2-40B4-BE49-F238E27FC236}">
                <a16:creationId xmlns:a16="http://schemas.microsoft.com/office/drawing/2014/main" id="{F464FC75-C1F9-4244-A298-889BF7A331CA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894280" y="2729379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681;p35">
            <a:extLst>
              <a:ext uri="{FF2B5EF4-FFF2-40B4-BE49-F238E27FC236}">
                <a16:creationId xmlns:a16="http://schemas.microsoft.com/office/drawing/2014/main" id="{E837D503-A46A-8B44-9497-BB09D4351121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950551" y="2715925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Google Shape;681;p35">
            <a:extLst>
              <a:ext uri="{FF2B5EF4-FFF2-40B4-BE49-F238E27FC236}">
                <a16:creationId xmlns:a16="http://schemas.microsoft.com/office/drawing/2014/main" id="{32FA03EF-1F0B-4940-BB2F-01F5DD9BF773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810204" y="4221377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681;p35">
            <a:extLst>
              <a:ext uri="{FF2B5EF4-FFF2-40B4-BE49-F238E27FC236}">
                <a16:creationId xmlns:a16="http://schemas.microsoft.com/office/drawing/2014/main" id="{30ADB805-B03B-D74B-9844-798591B32FD6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869935" y="4231566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681;p35">
            <a:extLst>
              <a:ext uri="{FF2B5EF4-FFF2-40B4-BE49-F238E27FC236}">
                <a16:creationId xmlns:a16="http://schemas.microsoft.com/office/drawing/2014/main" id="{0F8ABDEF-5A4E-5646-925F-0290B5E76478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926206" y="4218112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681;p35">
            <a:extLst>
              <a:ext uri="{FF2B5EF4-FFF2-40B4-BE49-F238E27FC236}">
                <a16:creationId xmlns:a16="http://schemas.microsoft.com/office/drawing/2014/main" id="{384BD65E-9879-CB43-ACBF-227B5937732C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797093" y="5747705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Google Shape;681;p35">
            <a:extLst>
              <a:ext uri="{FF2B5EF4-FFF2-40B4-BE49-F238E27FC236}">
                <a16:creationId xmlns:a16="http://schemas.microsoft.com/office/drawing/2014/main" id="{DF6DD13C-06DB-2948-99F9-E78044E45FD8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856824" y="5757894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681;p35">
            <a:extLst>
              <a:ext uri="{FF2B5EF4-FFF2-40B4-BE49-F238E27FC236}">
                <a16:creationId xmlns:a16="http://schemas.microsoft.com/office/drawing/2014/main" id="{2B2B72D8-AF28-B440-895D-8C3651F8E5E9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913095" y="5744440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id="{3E5F0751-2CD3-D14F-8A85-25A9CCE8945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344369" y="5051513"/>
            <a:ext cx="595666" cy="595666"/>
          </a:xfrm>
          <a:prstGeom prst="rect">
            <a:avLst/>
          </a:prstGeom>
        </p:spPr>
      </p:pic>
      <p:pic>
        <p:nvPicPr>
          <p:cNvPr id="56" name="Google Shape;681;p35">
            <a:extLst>
              <a:ext uri="{FF2B5EF4-FFF2-40B4-BE49-F238E27FC236}">
                <a16:creationId xmlns:a16="http://schemas.microsoft.com/office/drawing/2014/main" id="{CCA64823-71ED-354B-B938-ECDD23B31620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965013" y="5772449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677;p35">
            <a:extLst>
              <a:ext uri="{FF2B5EF4-FFF2-40B4-BE49-F238E27FC236}">
                <a16:creationId xmlns:a16="http://schemas.microsoft.com/office/drawing/2014/main" id="{FC89B669-A317-6B43-B2A9-6DD5A0D37F1D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8685137" y="2990855"/>
            <a:ext cx="954366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678;p35">
            <a:extLst>
              <a:ext uri="{FF2B5EF4-FFF2-40B4-BE49-F238E27FC236}">
                <a16:creationId xmlns:a16="http://schemas.microsoft.com/office/drawing/2014/main" id="{1B48D189-BF61-C243-A9B7-9AC21EA35742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9697375" y="2989980"/>
            <a:ext cx="954366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679;p35">
            <a:extLst>
              <a:ext uri="{FF2B5EF4-FFF2-40B4-BE49-F238E27FC236}">
                <a16:creationId xmlns:a16="http://schemas.microsoft.com/office/drawing/2014/main" id="{BA217667-2409-2A4D-9235-6D1E5781A012}"/>
              </a:ext>
            </a:extLst>
          </p:cNvPr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9720553" y="2089165"/>
            <a:ext cx="954366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85;p35">
            <a:extLst>
              <a:ext uri="{FF2B5EF4-FFF2-40B4-BE49-F238E27FC236}">
                <a16:creationId xmlns:a16="http://schemas.microsoft.com/office/drawing/2014/main" id="{9D0EAA4E-C3A8-CD41-85E5-E89D4A7C254A}"/>
              </a:ext>
            </a:extLst>
          </p:cNvPr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8685137" y="2055693"/>
            <a:ext cx="954366" cy="95616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Rectangle 60">
            <a:extLst>
              <a:ext uri="{FF2B5EF4-FFF2-40B4-BE49-F238E27FC236}">
                <a16:creationId xmlns:a16="http://schemas.microsoft.com/office/drawing/2014/main" id="{4584B31D-E60B-124E-9244-A17510FD4AA3}"/>
              </a:ext>
            </a:extLst>
          </p:cNvPr>
          <p:cNvSpPr/>
          <p:nvPr/>
        </p:nvSpPr>
        <p:spPr>
          <a:xfrm>
            <a:off x="6344368" y="2051795"/>
            <a:ext cx="4410223" cy="1973829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3" name="Graphic 62">
            <a:extLst>
              <a:ext uri="{FF2B5EF4-FFF2-40B4-BE49-F238E27FC236}">
                <a16:creationId xmlns:a16="http://schemas.microsoft.com/office/drawing/2014/main" id="{2191B2BB-699E-5340-8097-98AA8CE5BBCF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1571003" y="2171263"/>
            <a:ext cx="790697" cy="790697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id="{9F9869AE-8CF7-F146-B4BC-3A7F31F7A044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1615423" y="3424207"/>
            <a:ext cx="700653" cy="700653"/>
          </a:xfrm>
          <a:prstGeom prst="rect">
            <a:avLst/>
          </a:prstGeom>
        </p:spPr>
      </p:pic>
      <p:pic>
        <p:nvPicPr>
          <p:cNvPr id="67" name="Graphic 66" descr="User">
            <a:extLst>
              <a:ext uri="{FF2B5EF4-FFF2-40B4-BE49-F238E27FC236}">
                <a16:creationId xmlns:a16="http://schemas.microsoft.com/office/drawing/2014/main" id="{8363D0AA-FC75-3F40-83FF-B3671E90787D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3258679" y="4680824"/>
            <a:ext cx="914400" cy="914400"/>
          </a:xfrm>
          <a:prstGeom prst="rect">
            <a:avLst/>
          </a:prstGeom>
        </p:spPr>
      </p:pic>
      <p:pic>
        <p:nvPicPr>
          <p:cNvPr id="69" name="Graphic 68" descr="Cmd Terminal">
            <a:extLst>
              <a:ext uri="{FF2B5EF4-FFF2-40B4-BE49-F238E27FC236}">
                <a16:creationId xmlns:a16="http://schemas.microsoft.com/office/drawing/2014/main" id="{BD59A27E-B600-D047-8FD1-E984F9366AA0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13266910" y="3311394"/>
            <a:ext cx="914400" cy="914400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40B3A08F-DD5B-FC4B-930D-D0417EF504F9}"/>
              </a:ext>
            </a:extLst>
          </p:cNvPr>
          <p:cNvSpPr txBox="1"/>
          <p:nvPr/>
        </p:nvSpPr>
        <p:spPr>
          <a:xfrm>
            <a:off x="13085403" y="5482073"/>
            <a:ext cx="14214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AKS </a:t>
            </a:r>
            <a:r>
              <a:rPr lang="en-US" sz="1800" dirty="0" err="1"/>
              <a:t>AdminUser</a:t>
            </a:r>
            <a:endParaRPr lang="en-US" sz="1800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6A515E0-9025-0C47-A201-2D435CBE1C59}"/>
              </a:ext>
            </a:extLst>
          </p:cNvPr>
          <p:cNvSpPr txBox="1"/>
          <p:nvPr/>
        </p:nvSpPr>
        <p:spPr>
          <a:xfrm>
            <a:off x="13260230" y="3083887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/>
              <a:t>kubectl</a:t>
            </a:r>
            <a:endParaRPr lang="en-US" sz="1800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E876FD1C-3361-504B-B6B3-58155742121A}"/>
              </a:ext>
            </a:extLst>
          </p:cNvPr>
          <p:cNvSpPr txBox="1"/>
          <p:nvPr/>
        </p:nvSpPr>
        <p:spPr>
          <a:xfrm>
            <a:off x="11517987" y="4077579"/>
            <a:ext cx="1084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Public IP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5DF1CD1-A0F5-B746-8E18-2F1162556B90}"/>
              </a:ext>
            </a:extLst>
          </p:cNvPr>
          <p:cNvSpPr txBox="1"/>
          <p:nvPr/>
        </p:nvSpPr>
        <p:spPr>
          <a:xfrm>
            <a:off x="11340708" y="1837461"/>
            <a:ext cx="1595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Load Balancer</a:t>
            </a: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592EB771-3B99-E242-91D6-1E04222FD8C5}"/>
              </a:ext>
            </a:extLst>
          </p:cNvPr>
          <p:cNvCxnSpPr>
            <a:stCxn id="67" idx="0"/>
          </p:cNvCxnSpPr>
          <p:nvPr/>
        </p:nvCxnSpPr>
        <p:spPr>
          <a:xfrm flipV="1">
            <a:off x="13715879" y="4062845"/>
            <a:ext cx="2271" cy="617979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906B13AE-21FE-EC4C-9B5C-575EB1F4E564}"/>
              </a:ext>
            </a:extLst>
          </p:cNvPr>
          <p:cNvCxnSpPr>
            <a:stCxn id="69" idx="1"/>
            <a:endCxn id="65" idx="3"/>
          </p:cNvCxnSpPr>
          <p:nvPr/>
        </p:nvCxnSpPr>
        <p:spPr>
          <a:xfrm flipH="1">
            <a:off x="12316076" y="3768594"/>
            <a:ext cx="950834" cy="594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36076764-87BC-214C-ADA5-30A03F1C1894}"/>
              </a:ext>
            </a:extLst>
          </p:cNvPr>
          <p:cNvCxnSpPr>
            <a:stCxn id="65" idx="0"/>
            <a:endCxn id="63" idx="2"/>
          </p:cNvCxnSpPr>
          <p:nvPr/>
        </p:nvCxnSpPr>
        <p:spPr>
          <a:xfrm flipV="1">
            <a:off x="11965750" y="2961960"/>
            <a:ext cx="602" cy="462247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43D77051-446C-9B4C-A79F-9C73478E5D33}"/>
              </a:ext>
            </a:extLst>
          </p:cNvPr>
          <p:cNvCxnSpPr>
            <a:stCxn id="63" idx="1"/>
            <a:endCxn id="59" idx="3"/>
          </p:cNvCxnSpPr>
          <p:nvPr/>
        </p:nvCxnSpPr>
        <p:spPr>
          <a:xfrm flipH="1">
            <a:off x="10674919" y="2566612"/>
            <a:ext cx="896084" cy="633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itle 3">
            <a:extLst>
              <a:ext uri="{FF2B5EF4-FFF2-40B4-BE49-F238E27FC236}">
                <a16:creationId xmlns:a16="http://schemas.microsoft.com/office/drawing/2014/main" id="{4BE63A4D-7766-194E-A5DC-99618A653C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3127" y="-5879"/>
            <a:ext cx="14817435" cy="939161"/>
          </a:xfrm>
        </p:spPr>
        <p:txBody>
          <a:bodyPr>
            <a:normAutofit fontScale="90000"/>
          </a:bodyPr>
          <a:lstStyle/>
          <a:p>
            <a:r>
              <a:rPr lang="en-US" dirty="0"/>
              <a:t>Azure AKS Cluster – </a:t>
            </a:r>
            <a:r>
              <a:rPr lang="en-US" dirty="0">
                <a:solidFill>
                  <a:srgbClr val="00B050"/>
                </a:solidFill>
              </a:rPr>
              <a:t>Node Pools (Linux, Windows, Virtual)</a:t>
            </a: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FD9891CA-E348-974E-893B-7705DAB03C9F}"/>
              </a:ext>
            </a:extLst>
          </p:cNvPr>
          <p:cNvCxnSpPr>
            <a:stCxn id="19" idx="1"/>
            <a:endCxn id="22" idx="3"/>
          </p:cNvCxnSpPr>
          <p:nvPr/>
        </p:nvCxnSpPr>
        <p:spPr>
          <a:xfrm flipH="1">
            <a:off x="5366977" y="2702898"/>
            <a:ext cx="1555983" cy="39880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02DECFF5-49E0-D54B-BADA-E2CCA27FA369}"/>
              </a:ext>
            </a:extLst>
          </p:cNvPr>
          <p:cNvCxnSpPr>
            <a:stCxn id="19" idx="1"/>
            <a:endCxn id="23" idx="3"/>
          </p:cNvCxnSpPr>
          <p:nvPr/>
        </p:nvCxnSpPr>
        <p:spPr>
          <a:xfrm flipH="1">
            <a:off x="5366977" y="2702898"/>
            <a:ext cx="1555983" cy="190638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E8C81162-B957-0D4D-83DB-A09C79106EFB}"/>
              </a:ext>
            </a:extLst>
          </p:cNvPr>
          <p:cNvCxnSpPr>
            <a:stCxn id="19" idx="1"/>
            <a:endCxn id="24" idx="3"/>
          </p:cNvCxnSpPr>
          <p:nvPr/>
        </p:nvCxnSpPr>
        <p:spPr>
          <a:xfrm flipH="1">
            <a:off x="5366976" y="2702898"/>
            <a:ext cx="1555984" cy="343234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7733846F-1D86-EF44-BD09-20F489AC653A}"/>
              </a:ext>
            </a:extLst>
          </p:cNvPr>
          <p:cNvCxnSpPr>
            <a:cxnSpLocks/>
            <a:stCxn id="19" idx="1"/>
            <a:endCxn id="30" idx="0"/>
          </p:cNvCxnSpPr>
          <p:nvPr/>
        </p:nvCxnSpPr>
        <p:spPr>
          <a:xfrm>
            <a:off x="6922960" y="2702898"/>
            <a:ext cx="1537022" cy="275837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5522773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61CD6DB-3A48-5F43-8E3C-A069D5D4CD3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AE6C535-A93F-E849-9E2E-1BCA1F86982F}"/>
              </a:ext>
            </a:extLst>
          </p:cNvPr>
          <p:cNvSpPr/>
          <p:nvPr/>
        </p:nvSpPr>
        <p:spPr>
          <a:xfrm>
            <a:off x="214129" y="50243"/>
            <a:ext cx="12572596" cy="7490624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E446D1-810C-8F4C-83A9-B2770C4FD41C}"/>
              </a:ext>
            </a:extLst>
          </p:cNvPr>
          <p:cNvSpPr txBox="1"/>
          <p:nvPr/>
        </p:nvSpPr>
        <p:spPr>
          <a:xfrm>
            <a:off x="11512383" y="25279"/>
            <a:ext cx="1336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Azure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E6D9F73-2B43-BB4E-911E-B3BB2CDAEA99}"/>
              </a:ext>
            </a:extLst>
          </p:cNvPr>
          <p:cNvSpPr/>
          <p:nvPr/>
        </p:nvSpPr>
        <p:spPr>
          <a:xfrm>
            <a:off x="405247" y="419575"/>
            <a:ext cx="8655025" cy="6906015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8FCFF251-F3A7-1B48-A9FF-68481DC10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4246" y="-102938"/>
            <a:ext cx="913823" cy="106827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5B1F633-C533-5A47-BEF1-52B0D806E5FB}"/>
              </a:ext>
            </a:extLst>
          </p:cNvPr>
          <p:cNvSpPr txBox="1"/>
          <p:nvPr/>
        </p:nvSpPr>
        <p:spPr>
          <a:xfrm>
            <a:off x="1142458" y="390180"/>
            <a:ext cx="913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VNET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C6CDB13-322F-D040-A1A4-7F310A9D216F}"/>
              </a:ext>
            </a:extLst>
          </p:cNvPr>
          <p:cNvSpPr/>
          <p:nvPr/>
        </p:nvSpPr>
        <p:spPr>
          <a:xfrm>
            <a:off x="703924" y="748146"/>
            <a:ext cx="5166939" cy="4691213"/>
          </a:xfrm>
          <a:prstGeom prst="rect">
            <a:avLst/>
          </a:prstGeom>
          <a:noFill/>
          <a:ln w="3810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1F041DF0-5888-B44D-9476-94337840C9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63079" y="355312"/>
            <a:ext cx="785668" cy="78566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4AD5417-6045-9445-8024-73A81EB590D1}"/>
              </a:ext>
            </a:extLst>
          </p:cNvPr>
          <p:cNvSpPr txBox="1"/>
          <p:nvPr/>
        </p:nvSpPr>
        <p:spPr>
          <a:xfrm>
            <a:off x="1458514" y="715206"/>
            <a:ext cx="2991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B050"/>
                </a:solidFill>
              </a:rPr>
              <a:t>Default Subnet: 10.240.0.0/16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A71F528D-2C57-9949-BDA2-95E6B4261A2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139001" y="905897"/>
            <a:ext cx="624344" cy="54934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870B3DA-2958-C04D-83F3-48FBFBD01858}"/>
              </a:ext>
            </a:extLst>
          </p:cNvPr>
          <p:cNvSpPr txBox="1"/>
          <p:nvPr/>
        </p:nvSpPr>
        <p:spPr>
          <a:xfrm>
            <a:off x="6439614" y="839397"/>
            <a:ext cx="21325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AKS </a:t>
            </a:r>
          </a:p>
          <a:p>
            <a:pPr algn="ctr"/>
            <a:r>
              <a:rPr lang="en-US" sz="1400" dirty="0"/>
              <a:t>Cluster Control Plane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6DA2F14-25E8-A546-90C6-B202E0D758AA}"/>
              </a:ext>
            </a:extLst>
          </p:cNvPr>
          <p:cNvSpPr/>
          <p:nvPr/>
        </p:nvSpPr>
        <p:spPr>
          <a:xfrm>
            <a:off x="5901291" y="746776"/>
            <a:ext cx="2722780" cy="785669"/>
          </a:xfrm>
          <a:prstGeom prst="rect">
            <a:avLst/>
          </a:prstGeom>
          <a:noFill/>
          <a:ln w="3810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BBDA2CA-5F3C-BA4C-B99A-8D629ED0A94E}"/>
              </a:ext>
            </a:extLst>
          </p:cNvPr>
          <p:cNvSpPr/>
          <p:nvPr/>
        </p:nvSpPr>
        <p:spPr>
          <a:xfrm>
            <a:off x="1103829" y="1089327"/>
            <a:ext cx="4234823" cy="1337089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E7F845F-82BA-6E40-9D7D-60AB56AD7C06}"/>
              </a:ext>
            </a:extLst>
          </p:cNvPr>
          <p:cNvSpPr/>
          <p:nvPr/>
        </p:nvSpPr>
        <p:spPr>
          <a:xfrm>
            <a:off x="1103829" y="2524178"/>
            <a:ext cx="4234823" cy="1337089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AD210B1-9B07-6E49-B7F0-1E132E21F881}"/>
              </a:ext>
            </a:extLst>
          </p:cNvPr>
          <p:cNvSpPr/>
          <p:nvPr/>
        </p:nvSpPr>
        <p:spPr>
          <a:xfrm>
            <a:off x="1103828" y="3946224"/>
            <a:ext cx="4234823" cy="1337089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B1C0958-7DCF-9348-9086-FF4C2A001386}"/>
              </a:ext>
            </a:extLst>
          </p:cNvPr>
          <p:cNvSpPr/>
          <p:nvPr/>
        </p:nvSpPr>
        <p:spPr>
          <a:xfrm>
            <a:off x="703923" y="5512596"/>
            <a:ext cx="5166939" cy="1688804"/>
          </a:xfrm>
          <a:prstGeom prst="rect">
            <a:avLst/>
          </a:prstGeom>
          <a:noFill/>
          <a:ln w="38100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B441DD4C-07AF-F149-B505-3CF3170CDA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42291" y="5137367"/>
            <a:ext cx="785668" cy="785668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E2782A7A-ED67-A641-B7E7-1710CF2389D7}"/>
              </a:ext>
            </a:extLst>
          </p:cNvPr>
          <p:cNvSpPr txBox="1"/>
          <p:nvPr/>
        </p:nvSpPr>
        <p:spPr>
          <a:xfrm>
            <a:off x="1443504" y="5483585"/>
            <a:ext cx="3646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Virtual Nodes Subnet: 10.241.0.0/16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F2A7023-0716-4041-A781-F812A06B0351}"/>
              </a:ext>
            </a:extLst>
          </p:cNvPr>
          <p:cNvSpPr/>
          <p:nvPr/>
        </p:nvSpPr>
        <p:spPr>
          <a:xfrm>
            <a:off x="1103828" y="5817049"/>
            <a:ext cx="4234823" cy="1290833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FF3AD08-6CBD-7140-97B2-4BDA19984067}"/>
              </a:ext>
            </a:extLst>
          </p:cNvPr>
          <p:cNvSpPr txBox="1"/>
          <p:nvPr/>
        </p:nvSpPr>
        <p:spPr>
          <a:xfrm>
            <a:off x="1668115" y="5847046"/>
            <a:ext cx="2037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ACI Virtual Nodes</a:t>
            </a:r>
          </a:p>
        </p:txBody>
      </p:sp>
      <p:pic>
        <p:nvPicPr>
          <p:cNvPr id="36" name="Graphic 35">
            <a:extLst>
              <a:ext uri="{FF2B5EF4-FFF2-40B4-BE49-F238E27FC236}">
                <a16:creationId xmlns:a16="http://schemas.microsoft.com/office/drawing/2014/main" id="{CB06D8D1-2991-C543-B4DC-22A24D30345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36774" y="1108111"/>
            <a:ext cx="645105" cy="645105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5FAF081F-96B8-0745-87B6-F73FA832574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14133" y="2539588"/>
            <a:ext cx="645105" cy="645105"/>
          </a:xfrm>
          <a:prstGeom prst="rect">
            <a:avLst/>
          </a:prstGeom>
        </p:spPr>
      </p:pic>
      <p:pic>
        <p:nvPicPr>
          <p:cNvPr id="38" name="Graphic 37">
            <a:extLst>
              <a:ext uri="{FF2B5EF4-FFF2-40B4-BE49-F238E27FC236}">
                <a16:creationId xmlns:a16="http://schemas.microsoft.com/office/drawing/2014/main" id="{C8553465-BE61-0349-BC24-4A82ED403B8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34480" y="3970186"/>
            <a:ext cx="645105" cy="645105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D3CCE2AE-E114-8E42-B681-78101C59C1AC}"/>
              </a:ext>
            </a:extLst>
          </p:cNvPr>
          <p:cNvSpPr txBox="1"/>
          <p:nvPr/>
        </p:nvSpPr>
        <p:spPr>
          <a:xfrm>
            <a:off x="1763395" y="1047214"/>
            <a:ext cx="2686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System Node Pool: Linux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326EEBB-7281-0D4E-A4B3-4526D15D1ED6}"/>
              </a:ext>
            </a:extLst>
          </p:cNvPr>
          <p:cNvSpPr txBox="1"/>
          <p:nvPr/>
        </p:nvSpPr>
        <p:spPr>
          <a:xfrm>
            <a:off x="1815350" y="2496822"/>
            <a:ext cx="2686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User Node Pool: Linux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BDC242B-FBCE-EB42-875A-239DE48E13BA}"/>
              </a:ext>
            </a:extLst>
          </p:cNvPr>
          <p:cNvSpPr txBox="1"/>
          <p:nvPr/>
        </p:nvSpPr>
        <p:spPr>
          <a:xfrm>
            <a:off x="1772806" y="3927856"/>
            <a:ext cx="2686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User Node Pool: Windows</a:t>
            </a:r>
          </a:p>
        </p:txBody>
      </p:sp>
      <p:pic>
        <p:nvPicPr>
          <p:cNvPr id="55" name="Graphic 54">
            <a:extLst>
              <a:ext uri="{FF2B5EF4-FFF2-40B4-BE49-F238E27FC236}">
                <a16:creationId xmlns:a16="http://schemas.microsoft.com/office/drawing/2014/main" id="{3E5F0751-2CD3-D14F-8A85-25A9CCE8945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38852" y="5877881"/>
            <a:ext cx="595666" cy="595666"/>
          </a:xfrm>
          <a:prstGeom prst="rect">
            <a:avLst/>
          </a:prstGeom>
        </p:spPr>
      </p:pic>
      <p:sp>
        <p:nvSpPr>
          <p:cNvPr id="61" name="Rectangle 60">
            <a:extLst>
              <a:ext uri="{FF2B5EF4-FFF2-40B4-BE49-F238E27FC236}">
                <a16:creationId xmlns:a16="http://schemas.microsoft.com/office/drawing/2014/main" id="{4584B31D-E60B-124E-9244-A17510FD4AA3}"/>
              </a:ext>
            </a:extLst>
          </p:cNvPr>
          <p:cNvSpPr/>
          <p:nvPr/>
        </p:nvSpPr>
        <p:spPr>
          <a:xfrm>
            <a:off x="6086594" y="839397"/>
            <a:ext cx="2249553" cy="615841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3" name="Graphic 62">
            <a:extLst>
              <a:ext uri="{FF2B5EF4-FFF2-40B4-BE49-F238E27FC236}">
                <a16:creationId xmlns:a16="http://schemas.microsoft.com/office/drawing/2014/main" id="{2191B2BB-699E-5340-8097-98AA8CE5BBC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535173" y="3373245"/>
            <a:ext cx="790697" cy="790697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id="{9F9869AE-8CF7-F146-B4BC-3A7F31F7A04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205970" y="4238481"/>
            <a:ext cx="700653" cy="700653"/>
          </a:xfrm>
          <a:prstGeom prst="rect">
            <a:avLst/>
          </a:prstGeom>
        </p:spPr>
      </p:pic>
      <p:pic>
        <p:nvPicPr>
          <p:cNvPr id="67" name="Graphic 66" descr="User">
            <a:extLst>
              <a:ext uri="{FF2B5EF4-FFF2-40B4-BE49-F238E27FC236}">
                <a16:creationId xmlns:a16="http://schemas.microsoft.com/office/drawing/2014/main" id="{8363D0AA-FC75-3F40-83FF-B3671E90787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3663663" y="650910"/>
            <a:ext cx="914400" cy="914400"/>
          </a:xfrm>
          <a:prstGeom prst="rect">
            <a:avLst/>
          </a:prstGeom>
        </p:spPr>
      </p:pic>
      <p:pic>
        <p:nvPicPr>
          <p:cNvPr id="69" name="Graphic 68" descr="Cmd Terminal">
            <a:extLst>
              <a:ext uri="{FF2B5EF4-FFF2-40B4-BE49-F238E27FC236}">
                <a16:creationId xmlns:a16="http://schemas.microsoft.com/office/drawing/2014/main" id="{BD59A27E-B600-D047-8FD1-E984F9366AA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2427653" y="650911"/>
            <a:ext cx="914400" cy="914400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40B3A08F-DD5B-FC4B-930D-D0417EF504F9}"/>
              </a:ext>
            </a:extLst>
          </p:cNvPr>
          <p:cNvSpPr txBox="1"/>
          <p:nvPr/>
        </p:nvSpPr>
        <p:spPr>
          <a:xfrm>
            <a:off x="13394086" y="275111"/>
            <a:ext cx="1291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AKS Admin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6A515E0-9025-0C47-A201-2D435CBE1C59}"/>
              </a:ext>
            </a:extLst>
          </p:cNvPr>
          <p:cNvSpPr txBox="1"/>
          <p:nvPr/>
        </p:nvSpPr>
        <p:spPr>
          <a:xfrm>
            <a:off x="12365507" y="1327327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/>
              <a:t>kubectl</a:t>
            </a:r>
            <a:endParaRPr lang="en-US" sz="1800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5DF1CD1-A0F5-B746-8E18-2F1162556B90}"/>
              </a:ext>
            </a:extLst>
          </p:cNvPr>
          <p:cNvSpPr txBox="1"/>
          <p:nvPr/>
        </p:nvSpPr>
        <p:spPr>
          <a:xfrm>
            <a:off x="9280688" y="4116661"/>
            <a:ext cx="1595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Load Balancer</a:t>
            </a:r>
          </a:p>
        </p:txBody>
      </p:sp>
      <p:pic>
        <p:nvPicPr>
          <p:cNvPr id="66" name="Google Shape;637;p35">
            <a:extLst>
              <a:ext uri="{FF2B5EF4-FFF2-40B4-BE49-F238E27FC236}">
                <a16:creationId xmlns:a16="http://schemas.microsoft.com/office/drawing/2014/main" id="{E7BEFBFD-7739-0843-BCE5-1AED84BEAD04}"/>
              </a:ext>
            </a:extLst>
          </p:cNvPr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3702983" y="1382882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38;p35">
            <a:extLst>
              <a:ext uri="{FF2B5EF4-FFF2-40B4-BE49-F238E27FC236}">
                <a16:creationId xmlns:a16="http://schemas.microsoft.com/office/drawing/2014/main" id="{8C25E79B-AC8B-DF4B-BF4C-E0B91F3769AE}"/>
              </a:ext>
            </a:extLst>
          </p:cNvPr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1713227" y="1380169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641;p35">
            <a:extLst>
              <a:ext uri="{FF2B5EF4-FFF2-40B4-BE49-F238E27FC236}">
                <a16:creationId xmlns:a16="http://schemas.microsoft.com/office/drawing/2014/main" id="{F1D0BC71-2D9B-E140-AA14-E66922FBB6AB}"/>
              </a:ext>
            </a:extLst>
          </p:cNvPr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2679103" y="1388991"/>
            <a:ext cx="959680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637;p35">
            <a:extLst>
              <a:ext uri="{FF2B5EF4-FFF2-40B4-BE49-F238E27FC236}">
                <a16:creationId xmlns:a16="http://schemas.microsoft.com/office/drawing/2014/main" id="{0241A420-BAA1-2A49-A449-D377D2601A5F}"/>
              </a:ext>
            </a:extLst>
          </p:cNvPr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3657871" y="2792523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638;p35">
            <a:extLst>
              <a:ext uri="{FF2B5EF4-FFF2-40B4-BE49-F238E27FC236}">
                <a16:creationId xmlns:a16="http://schemas.microsoft.com/office/drawing/2014/main" id="{153FA58D-8190-1940-A83B-179FAC14D846}"/>
              </a:ext>
            </a:extLst>
          </p:cNvPr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1668115" y="2789810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641;p35">
            <a:extLst>
              <a:ext uri="{FF2B5EF4-FFF2-40B4-BE49-F238E27FC236}">
                <a16:creationId xmlns:a16="http://schemas.microsoft.com/office/drawing/2014/main" id="{8C94C5FB-1537-0940-B033-0EB398986ED8}"/>
              </a:ext>
            </a:extLst>
          </p:cNvPr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2633991" y="2798632"/>
            <a:ext cx="959680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637;p35">
            <a:extLst>
              <a:ext uri="{FF2B5EF4-FFF2-40B4-BE49-F238E27FC236}">
                <a16:creationId xmlns:a16="http://schemas.microsoft.com/office/drawing/2014/main" id="{50220BB3-56D7-5C44-877A-3AE5E3ADD454}"/>
              </a:ext>
            </a:extLst>
          </p:cNvPr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3664309" y="4232372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638;p35">
            <a:extLst>
              <a:ext uri="{FF2B5EF4-FFF2-40B4-BE49-F238E27FC236}">
                <a16:creationId xmlns:a16="http://schemas.microsoft.com/office/drawing/2014/main" id="{E60D66B1-193A-A744-91DD-C8A268CE9F42}"/>
              </a:ext>
            </a:extLst>
          </p:cNvPr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1674553" y="4229659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641;p35">
            <a:extLst>
              <a:ext uri="{FF2B5EF4-FFF2-40B4-BE49-F238E27FC236}">
                <a16:creationId xmlns:a16="http://schemas.microsoft.com/office/drawing/2014/main" id="{1B7E0939-D976-5C4A-A8AB-3ADE2C2D50BD}"/>
              </a:ext>
            </a:extLst>
          </p:cNvPr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2640429" y="4238481"/>
            <a:ext cx="959680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637;p35">
            <a:extLst>
              <a:ext uri="{FF2B5EF4-FFF2-40B4-BE49-F238E27FC236}">
                <a16:creationId xmlns:a16="http://schemas.microsoft.com/office/drawing/2014/main" id="{BA5EFC27-5517-1C4F-A920-B3A61925B867}"/>
              </a:ext>
            </a:extLst>
          </p:cNvPr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3669146" y="6099648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638;p35">
            <a:extLst>
              <a:ext uri="{FF2B5EF4-FFF2-40B4-BE49-F238E27FC236}">
                <a16:creationId xmlns:a16="http://schemas.microsoft.com/office/drawing/2014/main" id="{31118EAC-6C3F-8645-B0B4-92FF56C820AC}"/>
              </a:ext>
            </a:extLst>
          </p:cNvPr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1679390" y="6096935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641;p35">
            <a:extLst>
              <a:ext uri="{FF2B5EF4-FFF2-40B4-BE49-F238E27FC236}">
                <a16:creationId xmlns:a16="http://schemas.microsoft.com/office/drawing/2014/main" id="{647157BC-1631-CD4B-926D-30F3B9FF34D8}"/>
              </a:ext>
            </a:extLst>
          </p:cNvPr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2645266" y="6105757"/>
            <a:ext cx="959680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Rectangle 92">
            <a:extLst>
              <a:ext uri="{FF2B5EF4-FFF2-40B4-BE49-F238E27FC236}">
                <a16:creationId xmlns:a16="http://schemas.microsoft.com/office/drawing/2014/main" id="{23D02EEA-A52C-3B45-9875-390EB78E6402}"/>
              </a:ext>
            </a:extLst>
          </p:cNvPr>
          <p:cNvSpPr/>
          <p:nvPr/>
        </p:nvSpPr>
        <p:spPr>
          <a:xfrm>
            <a:off x="6065393" y="1644613"/>
            <a:ext cx="2633594" cy="5554255"/>
          </a:xfrm>
          <a:prstGeom prst="rect">
            <a:avLst/>
          </a:prstGeom>
          <a:noFill/>
          <a:ln w="508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4" name="Google Shape;660;p35">
            <a:extLst>
              <a:ext uri="{FF2B5EF4-FFF2-40B4-BE49-F238E27FC236}">
                <a16:creationId xmlns:a16="http://schemas.microsoft.com/office/drawing/2014/main" id="{123C5C47-B9D3-7E4B-B5A0-DBEE086E3958}"/>
              </a:ext>
            </a:extLst>
          </p:cNvPr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6744819" y="1731949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660;p35">
            <a:extLst>
              <a:ext uri="{FF2B5EF4-FFF2-40B4-BE49-F238E27FC236}">
                <a16:creationId xmlns:a16="http://schemas.microsoft.com/office/drawing/2014/main" id="{7D1C616C-051E-7B4F-AE90-8AA4912B7FAA}"/>
              </a:ext>
            </a:extLst>
          </p:cNvPr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6763345" y="2862140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660;p35">
            <a:extLst>
              <a:ext uri="{FF2B5EF4-FFF2-40B4-BE49-F238E27FC236}">
                <a16:creationId xmlns:a16="http://schemas.microsoft.com/office/drawing/2014/main" id="{590F7113-F502-1C43-9DC1-B40DAB84DBA2}"/>
              </a:ext>
            </a:extLst>
          </p:cNvPr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6786131" y="4231239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660;p35">
            <a:extLst>
              <a:ext uri="{FF2B5EF4-FFF2-40B4-BE49-F238E27FC236}">
                <a16:creationId xmlns:a16="http://schemas.microsoft.com/office/drawing/2014/main" id="{A63B5C5B-6365-1D43-8E3D-6A2AD7AFBB44}"/>
              </a:ext>
            </a:extLst>
          </p:cNvPr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6791876" y="5709369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TextBox 97">
            <a:extLst>
              <a:ext uri="{FF2B5EF4-FFF2-40B4-BE49-F238E27FC236}">
                <a16:creationId xmlns:a16="http://schemas.microsoft.com/office/drawing/2014/main" id="{4D7F7220-DD13-6346-966C-EE845C835010}"/>
              </a:ext>
            </a:extLst>
          </p:cNvPr>
          <p:cNvSpPr txBox="1"/>
          <p:nvPr/>
        </p:nvSpPr>
        <p:spPr>
          <a:xfrm>
            <a:off x="6050910" y="6807925"/>
            <a:ext cx="27227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K8S Service CIDR: 10.0.0.0/16</a:t>
            </a:r>
          </a:p>
        </p:txBody>
      </p:sp>
      <p:pic>
        <p:nvPicPr>
          <p:cNvPr id="100" name="Graphic 99">
            <a:extLst>
              <a:ext uri="{FF2B5EF4-FFF2-40B4-BE49-F238E27FC236}">
                <a16:creationId xmlns:a16="http://schemas.microsoft.com/office/drawing/2014/main" id="{7FBC935B-64EA-4643-873C-1CF6422FE00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162056" y="1841996"/>
            <a:ext cx="700653" cy="700653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:a16="http://schemas.microsoft.com/office/drawing/2014/main" id="{56344D16-A635-0947-B6BE-B99D8D8A2C0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205969" y="2864818"/>
            <a:ext cx="700653" cy="700653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:a16="http://schemas.microsoft.com/office/drawing/2014/main" id="{09E28AD3-EB9F-4446-A574-FB6D40670B9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162055" y="757784"/>
            <a:ext cx="700653" cy="700653"/>
          </a:xfrm>
          <a:prstGeom prst="rect">
            <a:avLst/>
          </a:prstGeom>
        </p:spPr>
      </p:pic>
      <p:sp>
        <p:nvSpPr>
          <p:cNvPr id="105" name="TextBox 104">
            <a:extLst>
              <a:ext uri="{FF2B5EF4-FFF2-40B4-BE49-F238E27FC236}">
                <a16:creationId xmlns:a16="http://schemas.microsoft.com/office/drawing/2014/main" id="{35E5AC1F-DDCF-6D4A-83E7-2F15BBBDD949}"/>
              </a:ext>
            </a:extLst>
          </p:cNvPr>
          <p:cNvSpPr txBox="1"/>
          <p:nvPr/>
        </p:nvSpPr>
        <p:spPr>
          <a:xfrm>
            <a:off x="10200510" y="505758"/>
            <a:ext cx="2477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C00000"/>
                </a:solidFill>
              </a:rPr>
              <a:t>K8s API Server Public IP</a:t>
            </a:r>
          </a:p>
        </p:txBody>
      </p:sp>
      <p:pic>
        <p:nvPicPr>
          <p:cNvPr id="106" name="Graphic 105">
            <a:extLst>
              <a:ext uri="{FF2B5EF4-FFF2-40B4-BE49-F238E27FC236}">
                <a16:creationId xmlns:a16="http://schemas.microsoft.com/office/drawing/2014/main" id="{EE3F963A-30C7-8D4B-AB32-1064420F842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284481" y="5681385"/>
            <a:ext cx="700653" cy="700653"/>
          </a:xfrm>
          <a:prstGeom prst="rect">
            <a:avLst/>
          </a:prstGeom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782B49B-71CB-5449-AD26-22F1CAF60704}"/>
              </a:ext>
            </a:extLst>
          </p:cNvPr>
          <p:cNvCxnSpPr>
            <a:stCxn id="69" idx="1"/>
            <a:endCxn id="104" idx="3"/>
          </p:cNvCxnSpPr>
          <p:nvPr/>
        </p:nvCxnSpPr>
        <p:spPr>
          <a:xfrm flipH="1">
            <a:off x="11862708" y="1108111"/>
            <a:ext cx="564945" cy="0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057CF4B-8AD3-7B47-8F1B-C7DD16AB7AF5}"/>
              </a:ext>
            </a:extLst>
          </p:cNvPr>
          <p:cNvCxnSpPr>
            <a:stCxn id="104" idx="1"/>
            <a:endCxn id="63" idx="3"/>
          </p:cNvCxnSpPr>
          <p:nvPr/>
        </p:nvCxnSpPr>
        <p:spPr>
          <a:xfrm flipH="1">
            <a:off x="10325870" y="1108111"/>
            <a:ext cx="836185" cy="2660483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DB83FE05-A7DD-FE46-A774-9C6A20C27F36}"/>
              </a:ext>
            </a:extLst>
          </p:cNvPr>
          <p:cNvCxnSpPr>
            <a:stCxn id="63" idx="1"/>
            <a:endCxn id="61" idx="3"/>
          </p:cNvCxnSpPr>
          <p:nvPr/>
        </p:nvCxnSpPr>
        <p:spPr>
          <a:xfrm flipH="1" flipV="1">
            <a:off x="8336147" y="1147318"/>
            <a:ext cx="1199026" cy="2621276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055FE98C-5413-644F-8E61-72507D7A448B}"/>
              </a:ext>
            </a:extLst>
          </p:cNvPr>
          <p:cNvCxnSpPr>
            <a:stCxn id="63" idx="1"/>
            <a:endCxn id="94" idx="3"/>
          </p:cNvCxnSpPr>
          <p:nvPr/>
        </p:nvCxnSpPr>
        <p:spPr>
          <a:xfrm flipH="1" flipV="1">
            <a:off x="7701349" y="2210209"/>
            <a:ext cx="1833824" cy="1558385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59AA71AE-E442-8546-882E-42DD986FF5B6}"/>
              </a:ext>
            </a:extLst>
          </p:cNvPr>
          <p:cNvCxnSpPr>
            <a:stCxn id="63" idx="1"/>
            <a:endCxn id="95" idx="3"/>
          </p:cNvCxnSpPr>
          <p:nvPr/>
        </p:nvCxnSpPr>
        <p:spPr>
          <a:xfrm flipH="1" flipV="1">
            <a:off x="7719875" y="3340400"/>
            <a:ext cx="1815298" cy="428194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26501172-EED5-1641-A566-421B72481E8B}"/>
              </a:ext>
            </a:extLst>
          </p:cNvPr>
          <p:cNvCxnSpPr>
            <a:stCxn id="63" idx="1"/>
            <a:endCxn id="96" idx="3"/>
          </p:cNvCxnSpPr>
          <p:nvPr/>
        </p:nvCxnSpPr>
        <p:spPr>
          <a:xfrm flipH="1">
            <a:off x="7742661" y="3768594"/>
            <a:ext cx="1792512" cy="940905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A8A4F3AF-3CAA-8740-AB58-08AF372D4AE8}"/>
              </a:ext>
            </a:extLst>
          </p:cNvPr>
          <p:cNvCxnSpPr>
            <a:stCxn id="63" idx="1"/>
            <a:endCxn id="97" idx="3"/>
          </p:cNvCxnSpPr>
          <p:nvPr/>
        </p:nvCxnSpPr>
        <p:spPr>
          <a:xfrm flipH="1">
            <a:off x="7748406" y="3768594"/>
            <a:ext cx="1786767" cy="2419035"/>
          </a:xfrm>
          <a:prstGeom prst="straightConnector1">
            <a:avLst/>
          </a:prstGeom>
          <a:ln w="254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10D1CE8C-B8E0-964C-8613-E331D367FF11}"/>
              </a:ext>
            </a:extLst>
          </p:cNvPr>
          <p:cNvCxnSpPr>
            <a:stCxn id="100" idx="1"/>
            <a:endCxn id="63" idx="3"/>
          </p:cNvCxnSpPr>
          <p:nvPr/>
        </p:nvCxnSpPr>
        <p:spPr>
          <a:xfrm flipH="1">
            <a:off x="10325870" y="2192323"/>
            <a:ext cx="836186" cy="1576271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B70D4EB6-09A1-0B45-89C3-1013C8147638}"/>
              </a:ext>
            </a:extLst>
          </p:cNvPr>
          <p:cNvCxnSpPr>
            <a:stCxn id="102" idx="1"/>
            <a:endCxn id="63" idx="3"/>
          </p:cNvCxnSpPr>
          <p:nvPr/>
        </p:nvCxnSpPr>
        <p:spPr>
          <a:xfrm flipH="1">
            <a:off x="10325870" y="3215145"/>
            <a:ext cx="880099" cy="553449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251D0D59-6A0A-494D-895E-4266CC9A2206}"/>
              </a:ext>
            </a:extLst>
          </p:cNvPr>
          <p:cNvCxnSpPr>
            <a:stCxn id="65" idx="1"/>
            <a:endCxn id="63" idx="3"/>
          </p:cNvCxnSpPr>
          <p:nvPr/>
        </p:nvCxnSpPr>
        <p:spPr>
          <a:xfrm flipH="1" flipV="1">
            <a:off x="10325870" y="3768594"/>
            <a:ext cx="880100" cy="820214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B6491FA9-7526-C347-BB4D-B2FC94DD2996}"/>
              </a:ext>
            </a:extLst>
          </p:cNvPr>
          <p:cNvCxnSpPr>
            <a:stCxn id="106" idx="1"/>
            <a:endCxn id="63" idx="3"/>
          </p:cNvCxnSpPr>
          <p:nvPr/>
        </p:nvCxnSpPr>
        <p:spPr>
          <a:xfrm flipH="1" flipV="1">
            <a:off x="10325870" y="3768594"/>
            <a:ext cx="958611" cy="2263118"/>
          </a:xfrm>
          <a:prstGeom prst="straightConnector1">
            <a:avLst/>
          </a:prstGeom>
          <a:ln w="254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B2FF5B4E-24CE-9542-8ECF-D9DC6911EE29}"/>
              </a:ext>
            </a:extLst>
          </p:cNvPr>
          <p:cNvCxnSpPr>
            <a:cxnSpLocks/>
            <a:stCxn id="67" idx="1"/>
            <a:endCxn id="69" idx="3"/>
          </p:cNvCxnSpPr>
          <p:nvPr/>
        </p:nvCxnSpPr>
        <p:spPr>
          <a:xfrm flipH="1">
            <a:off x="13342053" y="1108110"/>
            <a:ext cx="321610" cy="1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TextBox 125">
            <a:extLst>
              <a:ext uri="{FF2B5EF4-FFF2-40B4-BE49-F238E27FC236}">
                <a16:creationId xmlns:a16="http://schemas.microsoft.com/office/drawing/2014/main" id="{9ED6A5FB-142A-0D48-BF84-6E1448AFAD3C}"/>
              </a:ext>
            </a:extLst>
          </p:cNvPr>
          <p:cNvSpPr txBox="1"/>
          <p:nvPr/>
        </p:nvSpPr>
        <p:spPr>
          <a:xfrm>
            <a:off x="4678166" y="1123370"/>
            <a:ext cx="7411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3">
                    <a:lumMod val="75000"/>
                  </a:schemeClr>
                </a:solidFill>
              </a:rPr>
              <a:t>App1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CBB69F12-EC45-C247-9E9E-3A39F9B56012}"/>
              </a:ext>
            </a:extLst>
          </p:cNvPr>
          <p:cNvSpPr txBox="1"/>
          <p:nvPr/>
        </p:nvSpPr>
        <p:spPr>
          <a:xfrm>
            <a:off x="4693934" y="2534797"/>
            <a:ext cx="7411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4">
                    <a:lumMod val="75000"/>
                  </a:schemeClr>
                </a:solidFill>
              </a:rPr>
              <a:t>App2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929E9DD5-7830-B94E-B923-F753D9A9BF4B}"/>
              </a:ext>
            </a:extLst>
          </p:cNvPr>
          <p:cNvSpPr txBox="1"/>
          <p:nvPr/>
        </p:nvSpPr>
        <p:spPr>
          <a:xfrm>
            <a:off x="4678166" y="3983092"/>
            <a:ext cx="7411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App3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10C4611D-AF44-0142-BDC0-0CAA746420A3}"/>
              </a:ext>
            </a:extLst>
          </p:cNvPr>
          <p:cNvSpPr txBox="1"/>
          <p:nvPr/>
        </p:nvSpPr>
        <p:spPr>
          <a:xfrm>
            <a:off x="4653584" y="5837283"/>
            <a:ext cx="7411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2">
                    <a:lumMod val="75000"/>
                  </a:schemeClr>
                </a:solidFill>
              </a:rPr>
              <a:t>App4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0700B644-6E54-1E40-98F2-43E58D2A561A}"/>
              </a:ext>
            </a:extLst>
          </p:cNvPr>
          <p:cNvSpPr txBox="1"/>
          <p:nvPr/>
        </p:nvSpPr>
        <p:spPr>
          <a:xfrm>
            <a:off x="10697287" y="1596456"/>
            <a:ext cx="1656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accent3">
                    <a:lumMod val="75000"/>
                  </a:schemeClr>
                </a:solidFill>
              </a:rPr>
              <a:t>App1 Public IP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73783AA8-22F5-644C-B1A7-8378219970D4}"/>
              </a:ext>
            </a:extLst>
          </p:cNvPr>
          <p:cNvSpPr txBox="1"/>
          <p:nvPr/>
        </p:nvSpPr>
        <p:spPr>
          <a:xfrm>
            <a:off x="10736199" y="2631940"/>
            <a:ext cx="1656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accent4">
                    <a:lumMod val="75000"/>
                  </a:schemeClr>
                </a:solidFill>
              </a:rPr>
              <a:t>App2 Public IP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03D81C9D-D469-6141-A98E-6370FE89BF41}"/>
              </a:ext>
            </a:extLst>
          </p:cNvPr>
          <p:cNvSpPr txBox="1"/>
          <p:nvPr/>
        </p:nvSpPr>
        <p:spPr>
          <a:xfrm>
            <a:off x="10754479" y="3978676"/>
            <a:ext cx="1656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App3 Public IP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8FCB8CA0-1EBC-F844-8F71-972B0842ABFC}"/>
              </a:ext>
            </a:extLst>
          </p:cNvPr>
          <p:cNvSpPr txBox="1"/>
          <p:nvPr/>
        </p:nvSpPr>
        <p:spPr>
          <a:xfrm>
            <a:off x="10934536" y="5390439"/>
            <a:ext cx="1656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accent2">
                    <a:lumMod val="75000"/>
                  </a:schemeClr>
                </a:solidFill>
              </a:rPr>
              <a:t>App4 Public IP</a:t>
            </a:r>
          </a:p>
        </p:txBody>
      </p:sp>
      <p:pic>
        <p:nvPicPr>
          <p:cNvPr id="135" name="Graphic 134" descr="User">
            <a:extLst>
              <a:ext uri="{FF2B5EF4-FFF2-40B4-BE49-F238E27FC236}">
                <a16:creationId xmlns:a16="http://schemas.microsoft.com/office/drawing/2014/main" id="{3BAB8CE3-239E-F04E-9941-13358B6E6E88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3668090" y="1738287"/>
            <a:ext cx="914400" cy="914400"/>
          </a:xfrm>
          <a:prstGeom prst="rect">
            <a:avLst/>
          </a:prstGeom>
        </p:spPr>
      </p:pic>
      <p:pic>
        <p:nvPicPr>
          <p:cNvPr id="136" name="Graphic 135" descr="User">
            <a:extLst>
              <a:ext uri="{FF2B5EF4-FFF2-40B4-BE49-F238E27FC236}">
                <a16:creationId xmlns:a16="http://schemas.microsoft.com/office/drawing/2014/main" id="{D097409E-85E6-3D4D-940A-2B3B44587042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13672823" y="2733334"/>
            <a:ext cx="914400" cy="914400"/>
          </a:xfrm>
          <a:prstGeom prst="rect">
            <a:avLst/>
          </a:prstGeom>
        </p:spPr>
      </p:pic>
      <p:pic>
        <p:nvPicPr>
          <p:cNvPr id="137" name="Graphic 136" descr="User">
            <a:extLst>
              <a:ext uri="{FF2B5EF4-FFF2-40B4-BE49-F238E27FC236}">
                <a16:creationId xmlns:a16="http://schemas.microsoft.com/office/drawing/2014/main" id="{4FE69A5C-7F96-4649-850A-63107CB167F1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13672823" y="4120405"/>
            <a:ext cx="914400" cy="914400"/>
          </a:xfrm>
          <a:prstGeom prst="rect">
            <a:avLst/>
          </a:prstGeom>
        </p:spPr>
      </p:pic>
      <p:pic>
        <p:nvPicPr>
          <p:cNvPr id="138" name="Graphic 137" descr="User">
            <a:extLst>
              <a:ext uri="{FF2B5EF4-FFF2-40B4-BE49-F238E27FC236}">
                <a16:creationId xmlns:a16="http://schemas.microsoft.com/office/drawing/2014/main" id="{2B0363C7-1724-174E-8D4C-5127A247747E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13672823" y="5598463"/>
            <a:ext cx="914400" cy="914400"/>
          </a:xfrm>
          <a:prstGeom prst="rect">
            <a:avLst/>
          </a:prstGeom>
        </p:spPr>
      </p:pic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E16A58D5-E2AD-304C-9E73-95FB1E92A79F}"/>
              </a:ext>
            </a:extLst>
          </p:cNvPr>
          <p:cNvCxnSpPr>
            <a:stCxn id="135" idx="1"/>
            <a:endCxn id="100" idx="3"/>
          </p:cNvCxnSpPr>
          <p:nvPr/>
        </p:nvCxnSpPr>
        <p:spPr>
          <a:xfrm flipH="1" flipV="1">
            <a:off x="11862709" y="2192323"/>
            <a:ext cx="1805381" cy="3164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7969196F-275C-E041-8A32-598C83B28AAE}"/>
              </a:ext>
            </a:extLst>
          </p:cNvPr>
          <p:cNvCxnSpPr>
            <a:stCxn id="136" idx="1"/>
            <a:endCxn id="102" idx="3"/>
          </p:cNvCxnSpPr>
          <p:nvPr/>
        </p:nvCxnSpPr>
        <p:spPr>
          <a:xfrm flipH="1">
            <a:off x="11906622" y="3190534"/>
            <a:ext cx="1766201" cy="24611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FB7CC4C9-81F6-6B4C-8FC9-AA824C55905A}"/>
              </a:ext>
            </a:extLst>
          </p:cNvPr>
          <p:cNvCxnSpPr>
            <a:stCxn id="137" idx="1"/>
            <a:endCxn id="65" idx="3"/>
          </p:cNvCxnSpPr>
          <p:nvPr/>
        </p:nvCxnSpPr>
        <p:spPr>
          <a:xfrm flipH="1">
            <a:off x="11906623" y="4577605"/>
            <a:ext cx="1766200" cy="11203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C4380D51-25B7-6E4D-8FA2-FCDEAD7959C5}"/>
              </a:ext>
            </a:extLst>
          </p:cNvPr>
          <p:cNvCxnSpPr>
            <a:stCxn id="138" idx="1"/>
            <a:endCxn id="106" idx="3"/>
          </p:cNvCxnSpPr>
          <p:nvPr/>
        </p:nvCxnSpPr>
        <p:spPr>
          <a:xfrm flipH="1" flipV="1">
            <a:off x="11985134" y="6031712"/>
            <a:ext cx="1687689" cy="23951"/>
          </a:xfrm>
          <a:prstGeom prst="straightConnector1">
            <a:avLst/>
          </a:prstGeom>
          <a:ln w="254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C0FBC06C-ADF0-2345-83F6-6B15216965F8}"/>
              </a:ext>
            </a:extLst>
          </p:cNvPr>
          <p:cNvCxnSpPr>
            <a:stCxn id="94" idx="1"/>
            <a:endCxn id="66" idx="3"/>
          </p:cNvCxnSpPr>
          <p:nvPr/>
        </p:nvCxnSpPr>
        <p:spPr>
          <a:xfrm flipH="1" flipV="1">
            <a:off x="4662668" y="1862722"/>
            <a:ext cx="2082151" cy="347487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7E0EF692-0AFD-A542-8C1A-90E6C17749B2}"/>
              </a:ext>
            </a:extLst>
          </p:cNvPr>
          <p:cNvCxnSpPr>
            <a:stCxn id="95" idx="1"/>
            <a:endCxn id="76" idx="3"/>
          </p:cNvCxnSpPr>
          <p:nvPr/>
        </p:nvCxnSpPr>
        <p:spPr>
          <a:xfrm flipH="1" flipV="1">
            <a:off x="4617556" y="3272363"/>
            <a:ext cx="2145789" cy="68037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C37FD3D2-AED2-FB4D-987C-26D133AAAA3C}"/>
              </a:ext>
            </a:extLst>
          </p:cNvPr>
          <p:cNvCxnSpPr>
            <a:stCxn id="96" idx="1"/>
            <a:endCxn id="83" idx="3"/>
          </p:cNvCxnSpPr>
          <p:nvPr/>
        </p:nvCxnSpPr>
        <p:spPr>
          <a:xfrm flipH="1">
            <a:off x="4623994" y="4709499"/>
            <a:ext cx="2162137" cy="2713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>
            <a:extLst>
              <a:ext uri="{FF2B5EF4-FFF2-40B4-BE49-F238E27FC236}">
                <a16:creationId xmlns:a16="http://schemas.microsoft.com/office/drawing/2014/main" id="{2085668F-3CF7-0743-AC71-2C6D0A009371}"/>
              </a:ext>
            </a:extLst>
          </p:cNvPr>
          <p:cNvCxnSpPr>
            <a:stCxn id="97" idx="1"/>
            <a:endCxn id="89" idx="3"/>
          </p:cNvCxnSpPr>
          <p:nvPr/>
        </p:nvCxnSpPr>
        <p:spPr>
          <a:xfrm flipH="1">
            <a:off x="4628831" y="6187629"/>
            <a:ext cx="2163045" cy="391859"/>
          </a:xfrm>
          <a:prstGeom prst="straightConnector1">
            <a:avLst/>
          </a:prstGeom>
          <a:ln w="254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9" name="Graphic 98">
            <a:extLst>
              <a:ext uri="{FF2B5EF4-FFF2-40B4-BE49-F238E27FC236}">
                <a16:creationId xmlns:a16="http://schemas.microsoft.com/office/drawing/2014/main" id="{5AAFAC43-6A17-B04A-B6EB-F92F7075F120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9229694" y="318371"/>
            <a:ext cx="1017961" cy="1017961"/>
          </a:xfrm>
          <a:prstGeom prst="rect">
            <a:avLst/>
          </a:prstGeom>
        </p:spPr>
      </p:pic>
      <p:sp>
        <p:nvSpPr>
          <p:cNvPr id="101" name="TextBox 100">
            <a:extLst>
              <a:ext uri="{FF2B5EF4-FFF2-40B4-BE49-F238E27FC236}">
                <a16:creationId xmlns:a16="http://schemas.microsoft.com/office/drawing/2014/main" id="{9A7C29DC-C765-1C47-9E6E-0E11972913C7}"/>
              </a:ext>
            </a:extLst>
          </p:cNvPr>
          <p:cNvSpPr txBox="1"/>
          <p:nvPr/>
        </p:nvSpPr>
        <p:spPr>
          <a:xfrm>
            <a:off x="9206922" y="1244409"/>
            <a:ext cx="12706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Azure Active </a:t>
            </a:r>
          </a:p>
          <a:p>
            <a:r>
              <a:rPr lang="en-US" sz="1600" dirty="0"/>
              <a:t>Directory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E0BD74-23D2-1A43-BEF6-8824662668AA}"/>
              </a:ext>
            </a:extLst>
          </p:cNvPr>
          <p:cNvSpPr txBox="1"/>
          <p:nvPr/>
        </p:nvSpPr>
        <p:spPr>
          <a:xfrm>
            <a:off x="9101812" y="6603000"/>
            <a:ext cx="576664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50" b="1" dirty="0">
                <a:solidFill>
                  <a:srgbClr val="00B050"/>
                </a:solidFill>
              </a:rPr>
              <a:t>Deploy Apps to different </a:t>
            </a:r>
            <a:r>
              <a:rPr lang="en-US" sz="2150" b="1" dirty="0" err="1">
                <a:solidFill>
                  <a:srgbClr val="00B050"/>
                </a:solidFill>
              </a:rPr>
              <a:t>NodePools</a:t>
            </a:r>
            <a:r>
              <a:rPr lang="en-US" sz="2150" b="1" dirty="0">
                <a:solidFill>
                  <a:srgbClr val="00B050"/>
                </a:solidFill>
              </a:rPr>
              <a:t> using </a:t>
            </a:r>
          </a:p>
          <a:p>
            <a:r>
              <a:rPr lang="en-US" sz="2150" b="1" dirty="0">
                <a:solidFill>
                  <a:srgbClr val="00B050"/>
                </a:solidFill>
              </a:rPr>
              <a:t>Kubernetes Node Selector Concept on Azure AKS</a:t>
            </a:r>
          </a:p>
        </p:txBody>
      </p:sp>
    </p:spTree>
    <p:extLst>
      <p:ext uri="{BB962C8B-B14F-4D97-AF65-F5344CB8AC3E}">
        <p14:creationId xmlns:p14="http://schemas.microsoft.com/office/powerpoint/2010/main" val="4082670160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5157" y="2177906"/>
            <a:ext cx="3675198" cy="35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87850" y="2511934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 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70C0"/>
                </a:solidFill>
              </a:rPr>
              <a:t>Create AKS Cluster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70C0"/>
                </a:solidFill>
              </a:rPr>
              <a:t>using</a:t>
            </a:r>
          </a:p>
          <a:p>
            <a:pPr marL="0" indent="0" algn="ctr">
              <a:buNone/>
            </a:pPr>
            <a:r>
              <a:rPr lang="en-US" sz="6500" b="1" dirty="0" err="1">
                <a:solidFill>
                  <a:srgbClr val="00B050"/>
                </a:solidFill>
              </a:rPr>
              <a:t>az</a:t>
            </a:r>
            <a:r>
              <a:rPr lang="en-US" sz="6500" b="1" dirty="0">
                <a:solidFill>
                  <a:srgbClr val="00B050"/>
                </a:solidFill>
              </a:rPr>
              <a:t> </a:t>
            </a:r>
            <a:r>
              <a:rPr lang="en-US" sz="6500" b="1" dirty="0" err="1">
                <a:solidFill>
                  <a:srgbClr val="00B050"/>
                </a:solidFill>
              </a:rPr>
              <a:t>aks</a:t>
            </a:r>
            <a:r>
              <a:rPr lang="en-US" sz="6500" b="1" dirty="0">
                <a:solidFill>
                  <a:srgbClr val="00B050"/>
                </a:solidFill>
              </a:rPr>
              <a:t> cli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205A956-1A7D-F547-826E-6857A23251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045" y="2351880"/>
            <a:ext cx="3368459" cy="3368459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5E850B17-C961-744B-A5EE-887FA21E2A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83200" y="245970"/>
            <a:ext cx="1253135" cy="1253135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04218F47-05C4-5841-9F67-5E1E66427F7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125417" y="245970"/>
            <a:ext cx="1253134" cy="1253134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65D836B5-67E1-354A-BDA1-741DA46951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920494" y="245970"/>
            <a:ext cx="1253135" cy="125313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DB20B03-2404-6D41-8E69-6C234F4FD7AE}"/>
              </a:ext>
            </a:extLst>
          </p:cNvPr>
          <p:cNvSpPr txBox="1"/>
          <p:nvPr/>
        </p:nvSpPr>
        <p:spPr>
          <a:xfrm>
            <a:off x="3255746" y="1698590"/>
            <a:ext cx="258263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AKS Linux </a:t>
            </a:r>
            <a:r>
              <a:rPr lang="en-US" dirty="0" err="1">
                <a:solidFill>
                  <a:srgbClr val="00B050"/>
                </a:solidFill>
              </a:rPr>
              <a:t>NodePools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3BB8F7A-F2B1-1E4A-8BF6-7185B4CB62B4}"/>
              </a:ext>
            </a:extLst>
          </p:cNvPr>
          <p:cNvSpPr txBox="1"/>
          <p:nvPr/>
        </p:nvSpPr>
        <p:spPr>
          <a:xfrm>
            <a:off x="6518452" y="1698590"/>
            <a:ext cx="305192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AKS Windows </a:t>
            </a:r>
            <a:r>
              <a:rPr lang="en-US" dirty="0" err="1">
                <a:solidFill>
                  <a:srgbClr val="0070C0"/>
                </a:solidFill>
              </a:rPr>
              <a:t>NodePools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01F115-E43F-A647-AC2A-FA963AD17357}"/>
              </a:ext>
            </a:extLst>
          </p:cNvPr>
          <p:cNvSpPr txBox="1"/>
          <p:nvPr/>
        </p:nvSpPr>
        <p:spPr>
          <a:xfrm>
            <a:off x="9770433" y="1698590"/>
            <a:ext cx="224362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AKS Virtual Nodes</a:t>
            </a:r>
          </a:p>
        </p:txBody>
      </p:sp>
    </p:spTree>
    <p:extLst>
      <p:ext uri="{BB962C8B-B14F-4D97-AF65-F5344CB8AC3E}">
        <p14:creationId xmlns:p14="http://schemas.microsoft.com/office/powerpoint/2010/main" val="2998323848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39ED9A6-D762-244E-87C3-E3ECDFB752C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sz="1600"/>
              <a:t>© Kalyan Reddy Daida</a:t>
            </a:r>
            <a:endParaRPr lang="en-GB" sz="1600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A4D3C71-BB32-E74A-B0ED-90B9E58E2515}"/>
              </a:ext>
            </a:extLst>
          </p:cNvPr>
          <p:cNvSpPr/>
          <p:nvPr/>
        </p:nvSpPr>
        <p:spPr>
          <a:xfrm>
            <a:off x="531572" y="3081423"/>
            <a:ext cx="1647651" cy="130369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Regions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042D019-E6D0-2040-91CC-35586E6C69C3}"/>
              </a:ext>
            </a:extLst>
          </p:cNvPr>
          <p:cNvSpPr/>
          <p:nvPr/>
        </p:nvSpPr>
        <p:spPr>
          <a:xfrm>
            <a:off x="2847027" y="3201821"/>
            <a:ext cx="1736150" cy="97124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System Node Pools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CB4E146-8367-4849-869A-70F84FEEF494}"/>
              </a:ext>
            </a:extLst>
          </p:cNvPr>
          <p:cNvSpPr/>
          <p:nvPr/>
        </p:nvSpPr>
        <p:spPr>
          <a:xfrm>
            <a:off x="494166" y="4582629"/>
            <a:ext cx="1647651" cy="130369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Kubernetes </a:t>
            </a:r>
          </a:p>
          <a:p>
            <a:pPr algn="ctr"/>
            <a:r>
              <a:rPr lang="en-US" sz="1500" dirty="0">
                <a:solidFill>
                  <a:schemeClr val="bg1"/>
                </a:solidFill>
              </a:rPr>
              <a:t>Version</a:t>
            </a:r>
          </a:p>
          <a:p>
            <a:pPr algn="ctr"/>
            <a:r>
              <a:rPr lang="en-US" sz="1500" dirty="0">
                <a:solidFill>
                  <a:schemeClr val="bg1"/>
                </a:solidFill>
              </a:rPr>
              <a:t>(Default)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B49E539-58B1-6C48-9876-766BC3AE0BE1}"/>
              </a:ext>
            </a:extLst>
          </p:cNvPr>
          <p:cNvSpPr/>
          <p:nvPr/>
        </p:nvSpPr>
        <p:spPr>
          <a:xfrm>
            <a:off x="5108610" y="4582629"/>
            <a:ext cx="1647651" cy="127029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Kubernetes RBAC</a:t>
            </a:r>
          </a:p>
          <a:p>
            <a:pPr algn="ctr"/>
            <a:r>
              <a:rPr lang="en-US" sz="1500" dirty="0">
                <a:solidFill>
                  <a:schemeClr val="bg1"/>
                </a:solidFill>
              </a:rPr>
              <a:t>(default enabled)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012F1D4-A3B0-5848-AA9A-E1C2936E94A1}"/>
              </a:ext>
            </a:extLst>
          </p:cNvPr>
          <p:cNvSpPr/>
          <p:nvPr/>
        </p:nvSpPr>
        <p:spPr>
          <a:xfrm>
            <a:off x="5108610" y="6048354"/>
            <a:ext cx="1647651" cy="127029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AKS Managed Azure AD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483ABF1-1838-4D46-9165-B74A7001FDFD}"/>
              </a:ext>
            </a:extLst>
          </p:cNvPr>
          <p:cNvSpPr/>
          <p:nvPr/>
        </p:nvSpPr>
        <p:spPr>
          <a:xfrm>
            <a:off x="5108610" y="3116905"/>
            <a:ext cx="1647651" cy="127029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System Assigned Managed Identity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F3E9A6C-11DC-4B42-9449-73745EA09BB3}"/>
              </a:ext>
            </a:extLst>
          </p:cNvPr>
          <p:cNvSpPr/>
          <p:nvPr/>
        </p:nvSpPr>
        <p:spPr>
          <a:xfrm>
            <a:off x="9860719" y="3145971"/>
            <a:ext cx="1647651" cy="127029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Container Registry</a:t>
            </a:r>
          </a:p>
          <a:p>
            <a:pPr algn="ctr"/>
            <a:r>
              <a:rPr lang="en-US" sz="1500" dirty="0">
                <a:solidFill>
                  <a:schemeClr val="bg1"/>
                </a:solidFill>
              </a:rPr>
              <a:t>(Optional)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153F7192-F8B6-004D-8255-5B470A3E4B4D}"/>
              </a:ext>
            </a:extLst>
          </p:cNvPr>
          <p:cNvSpPr/>
          <p:nvPr/>
        </p:nvSpPr>
        <p:spPr>
          <a:xfrm>
            <a:off x="9860719" y="4573171"/>
            <a:ext cx="1647651" cy="127029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Azure Monitor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B5CA6E37-EB6C-8449-80A3-B738E3CF1FDC}"/>
              </a:ext>
            </a:extLst>
          </p:cNvPr>
          <p:cNvSpPr/>
          <p:nvPr/>
        </p:nvSpPr>
        <p:spPr>
          <a:xfrm>
            <a:off x="7472396" y="3116906"/>
            <a:ext cx="1647651" cy="127029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Azure CNI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5DA9043A-1F3C-1841-9C11-28355508BCD0}"/>
              </a:ext>
            </a:extLst>
          </p:cNvPr>
          <p:cNvSpPr/>
          <p:nvPr/>
        </p:nvSpPr>
        <p:spPr>
          <a:xfrm>
            <a:off x="7472394" y="4611898"/>
            <a:ext cx="1647651" cy="127029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Load Balancer Standard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BA20596E-D53C-1E48-AA48-D539BBA74832}"/>
              </a:ext>
            </a:extLst>
          </p:cNvPr>
          <p:cNvSpPr/>
          <p:nvPr/>
        </p:nvSpPr>
        <p:spPr>
          <a:xfrm>
            <a:off x="7535864" y="6147587"/>
            <a:ext cx="1647651" cy="127029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Public Cluster</a:t>
            </a:r>
          </a:p>
          <a:p>
            <a:pPr algn="ctr"/>
            <a:r>
              <a:rPr lang="en-US" sz="1500" dirty="0">
                <a:solidFill>
                  <a:schemeClr val="bg1"/>
                </a:solidFill>
              </a:rPr>
              <a:t>(Restrict Access) / Private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E78CEB1-E25F-6548-B0E4-8D865157F776}"/>
              </a:ext>
            </a:extLst>
          </p:cNvPr>
          <p:cNvSpPr/>
          <p:nvPr/>
        </p:nvSpPr>
        <p:spPr>
          <a:xfrm>
            <a:off x="7303964" y="2971333"/>
            <a:ext cx="1984509" cy="4613932"/>
          </a:xfrm>
          <a:prstGeom prst="rect">
            <a:avLst/>
          </a:prstGeom>
          <a:noFill/>
          <a:ln w="476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01F6358-3796-AA42-B62A-8B7D69EAFAC1}"/>
              </a:ext>
            </a:extLst>
          </p:cNvPr>
          <p:cNvSpPr/>
          <p:nvPr/>
        </p:nvSpPr>
        <p:spPr>
          <a:xfrm>
            <a:off x="9692288" y="2970864"/>
            <a:ext cx="1984509" cy="4613932"/>
          </a:xfrm>
          <a:prstGeom prst="rect">
            <a:avLst/>
          </a:prstGeom>
          <a:noFill/>
          <a:ln w="476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1A7D9E7-D40D-6441-9CCF-D58CDFB33119}"/>
              </a:ext>
            </a:extLst>
          </p:cNvPr>
          <p:cNvSpPr/>
          <p:nvPr/>
        </p:nvSpPr>
        <p:spPr>
          <a:xfrm>
            <a:off x="2723948" y="2971333"/>
            <a:ext cx="1984509" cy="1413785"/>
          </a:xfrm>
          <a:prstGeom prst="rect">
            <a:avLst/>
          </a:prstGeom>
          <a:noFill/>
          <a:ln w="476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7901D1F-98E6-B54C-B3A6-3B45E4DDD22D}"/>
              </a:ext>
            </a:extLst>
          </p:cNvPr>
          <p:cNvSpPr/>
          <p:nvPr/>
        </p:nvSpPr>
        <p:spPr>
          <a:xfrm>
            <a:off x="4915640" y="2971333"/>
            <a:ext cx="1984509" cy="4613932"/>
          </a:xfrm>
          <a:prstGeom prst="rect">
            <a:avLst/>
          </a:prstGeom>
          <a:noFill/>
          <a:ln w="476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42DBDB8A-C588-4B4C-B394-12F1867FB88F}"/>
              </a:ext>
            </a:extLst>
          </p:cNvPr>
          <p:cNvSpPr/>
          <p:nvPr/>
        </p:nvSpPr>
        <p:spPr>
          <a:xfrm>
            <a:off x="491665" y="5994071"/>
            <a:ext cx="1647651" cy="130369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Zones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14E2525-5386-224A-ADAA-08F4F7C57F95}"/>
              </a:ext>
            </a:extLst>
          </p:cNvPr>
          <p:cNvSpPr/>
          <p:nvPr/>
        </p:nvSpPr>
        <p:spPr>
          <a:xfrm>
            <a:off x="335624" y="2970864"/>
            <a:ext cx="1984509" cy="4613932"/>
          </a:xfrm>
          <a:prstGeom prst="rect">
            <a:avLst/>
          </a:prstGeom>
          <a:noFill/>
          <a:ln w="476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6AF7C53C-A9DF-5E47-B5E9-B8B7A20CA928}"/>
              </a:ext>
            </a:extLst>
          </p:cNvPr>
          <p:cNvSpPr/>
          <p:nvPr/>
        </p:nvSpPr>
        <p:spPr>
          <a:xfrm>
            <a:off x="6334737" y="44111"/>
            <a:ext cx="1647651" cy="127029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Azure AKS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Cluster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F1C9C353-409F-6945-82A2-B6709E5EE448}"/>
              </a:ext>
            </a:extLst>
          </p:cNvPr>
          <p:cNvSpPr/>
          <p:nvPr/>
        </p:nvSpPr>
        <p:spPr>
          <a:xfrm>
            <a:off x="2880633" y="1598634"/>
            <a:ext cx="1647651" cy="127029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Node Pools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2D863D8D-5B7F-F944-AC4C-906ECFDFD85B}"/>
              </a:ext>
            </a:extLst>
          </p:cNvPr>
          <p:cNvSpPr/>
          <p:nvPr/>
        </p:nvSpPr>
        <p:spPr>
          <a:xfrm>
            <a:off x="576156" y="1592820"/>
            <a:ext cx="1647651" cy="127029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Basics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BF9FAF7D-055B-124D-AA58-B8471FA95B00}"/>
              </a:ext>
            </a:extLst>
          </p:cNvPr>
          <p:cNvSpPr/>
          <p:nvPr/>
        </p:nvSpPr>
        <p:spPr>
          <a:xfrm>
            <a:off x="5108610" y="1609540"/>
            <a:ext cx="1647651" cy="127029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Authentication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33204FDE-8A63-3542-8EE9-22CC09EB85FB}"/>
              </a:ext>
            </a:extLst>
          </p:cNvPr>
          <p:cNvSpPr/>
          <p:nvPr/>
        </p:nvSpPr>
        <p:spPr>
          <a:xfrm>
            <a:off x="9860716" y="1609540"/>
            <a:ext cx="1647651" cy="127029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Integrations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8F102BAB-5E12-B845-9FBC-9643331EA40A}"/>
              </a:ext>
            </a:extLst>
          </p:cNvPr>
          <p:cNvSpPr/>
          <p:nvPr/>
        </p:nvSpPr>
        <p:spPr>
          <a:xfrm>
            <a:off x="7472392" y="1598635"/>
            <a:ext cx="1647651" cy="127029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Networking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FC878C2E-D19B-9B46-B614-3AA1E04EBBE8}"/>
              </a:ext>
            </a:extLst>
          </p:cNvPr>
          <p:cNvSpPr/>
          <p:nvPr/>
        </p:nvSpPr>
        <p:spPr>
          <a:xfrm>
            <a:off x="12294650" y="3050251"/>
            <a:ext cx="1647652" cy="803236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Virtual Network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447357A-1D2A-014C-B7F4-1083B69BA0D4}"/>
              </a:ext>
            </a:extLst>
          </p:cNvPr>
          <p:cNvSpPr/>
          <p:nvPr/>
        </p:nvSpPr>
        <p:spPr>
          <a:xfrm>
            <a:off x="12294650" y="3912150"/>
            <a:ext cx="1647652" cy="803236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Default Subnet</a:t>
            </a: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5448EBD1-A0D1-264B-A2E4-5048795AB230}"/>
              </a:ext>
            </a:extLst>
          </p:cNvPr>
          <p:cNvSpPr/>
          <p:nvPr/>
        </p:nvSpPr>
        <p:spPr>
          <a:xfrm>
            <a:off x="12294650" y="4831420"/>
            <a:ext cx="1647652" cy="803236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Virtual Nodes Subnet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471669FE-770D-A043-A3B6-F2B66BD5DD5A}"/>
              </a:ext>
            </a:extLst>
          </p:cNvPr>
          <p:cNvSpPr/>
          <p:nvPr/>
        </p:nvSpPr>
        <p:spPr>
          <a:xfrm>
            <a:off x="12294650" y="5733537"/>
            <a:ext cx="1647652" cy="803236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SSH Public Key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BD74930-A747-0B4F-BCEA-CE2CE82C9E1B}"/>
              </a:ext>
            </a:extLst>
          </p:cNvPr>
          <p:cNvSpPr/>
          <p:nvPr/>
        </p:nvSpPr>
        <p:spPr>
          <a:xfrm>
            <a:off x="12114319" y="2970864"/>
            <a:ext cx="1984509" cy="4613932"/>
          </a:xfrm>
          <a:prstGeom prst="rect">
            <a:avLst/>
          </a:prstGeom>
          <a:noFill/>
          <a:ln w="47625">
            <a:solidFill>
              <a:srgbClr val="224C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53196EBE-6B82-A143-BC2D-EB2AA4E1D6FC}"/>
              </a:ext>
            </a:extLst>
          </p:cNvPr>
          <p:cNvSpPr/>
          <p:nvPr/>
        </p:nvSpPr>
        <p:spPr>
          <a:xfrm>
            <a:off x="12294651" y="1584533"/>
            <a:ext cx="1647651" cy="1270297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Additional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5F8DF5FE-14EC-4F4B-A667-C8EF906DEF87}"/>
              </a:ext>
            </a:extLst>
          </p:cNvPr>
          <p:cNvSpPr/>
          <p:nvPr/>
        </p:nvSpPr>
        <p:spPr>
          <a:xfrm>
            <a:off x="231390" y="186244"/>
            <a:ext cx="3815851" cy="600693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Module-1: Create AKS Cluster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530F9BD8-12DF-2B45-910F-FDAE1CC9CBF3}"/>
              </a:ext>
            </a:extLst>
          </p:cNvPr>
          <p:cNvSpPr/>
          <p:nvPr/>
        </p:nvSpPr>
        <p:spPr>
          <a:xfrm>
            <a:off x="9860715" y="5934495"/>
            <a:ext cx="1647651" cy="127029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Log Analytics Workspace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CAC74FE1-04D1-344A-A484-37269AAA927A}"/>
              </a:ext>
            </a:extLst>
          </p:cNvPr>
          <p:cNvSpPr/>
          <p:nvPr/>
        </p:nvSpPr>
        <p:spPr>
          <a:xfrm>
            <a:off x="12294650" y="6609926"/>
            <a:ext cx="1647652" cy="943697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Windows Username, Password</a:t>
            </a:r>
          </a:p>
        </p:txBody>
      </p:sp>
    </p:spTree>
    <p:extLst>
      <p:ext uri="{BB962C8B-B14F-4D97-AF65-F5344CB8AC3E}">
        <p14:creationId xmlns:p14="http://schemas.microsoft.com/office/powerpoint/2010/main" val="4130101719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61CD6DB-3A48-5F43-8E3C-A069D5D4CD3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AE6C535-A93F-E849-9E2E-1BCA1F86982F}"/>
              </a:ext>
            </a:extLst>
          </p:cNvPr>
          <p:cNvSpPr/>
          <p:nvPr/>
        </p:nvSpPr>
        <p:spPr>
          <a:xfrm>
            <a:off x="214129" y="904011"/>
            <a:ext cx="12572596" cy="6636856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E446D1-810C-8F4C-83A9-B2770C4FD41C}"/>
              </a:ext>
            </a:extLst>
          </p:cNvPr>
          <p:cNvSpPr txBox="1"/>
          <p:nvPr/>
        </p:nvSpPr>
        <p:spPr>
          <a:xfrm>
            <a:off x="223938" y="856883"/>
            <a:ext cx="1336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Azure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E6D9F73-2B43-BB4E-911E-B3BB2CDAEA99}"/>
              </a:ext>
            </a:extLst>
          </p:cNvPr>
          <p:cNvSpPr/>
          <p:nvPr/>
        </p:nvSpPr>
        <p:spPr>
          <a:xfrm>
            <a:off x="405247" y="1418022"/>
            <a:ext cx="10931235" cy="5907568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8FCFF251-F3A7-1B48-A9FF-68481DC10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3925" y="961111"/>
            <a:ext cx="913823" cy="91382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5B1F633-C533-5A47-BEF1-52B0D806E5FB}"/>
              </a:ext>
            </a:extLst>
          </p:cNvPr>
          <p:cNvSpPr txBox="1"/>
          <p:nvPr/>
        </p:nvSpPr>
        <p:spPr>
          <a:xfrm>
            <a:off x="1459514" y="1446595"/>
            <a:ext cx="913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VNET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C6CDB13-322F-D040-A1A4-7F310A9D216F}"/>
              </a:ext>
            </a:extLst>
          </p:cNvPr>
          <p:cNvSpPr/>
          <p:nvPr/>
        </p:nvSpPr>
        <p:spPr>
          <a:xfrm>
            <a:off x="703924" y="1962513"/>
            <a:ext cx="5166939" cy="5165651"/>
          </a:xfrm>
          <a:prstGeom prst="rect">
            <a:avLst/>
          </a:prstGeom>
          <a:noFill/>
          <a:ln w="3810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1F041DF0-5888-B44D-9476-94337840C9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4204" y="1584716"/>
            <a:ext cx="785668" cy="78566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4AD5417-6045-9445-8024-73A81EB590D1}"/>
              </a:ext>
            </a:extLst>
          </p:cNvPr>
          <p:cNvSpPr txBox="1"/>
          <p:nvPr/>
        </p:nvSpPr>
        <p:spPr>
          <a:xfrm>
            <a:off x="1559872" y="1952509"/>
            <a:ext cx="2991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B050"/>
                </a:solidFill>
              </a:rPr>
              <a:t>Default Subnet: 10.240.0.0/16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A71F528D-2C57-9949-BDA2-95E6B4261A2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922960" y="2233933"/>
            <a:ext cx="1065986" cy="93792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870B3DA-2958-C04D-83F3-48FBFBD01858}"/>
              </a:ext>
            </a:extLst>
          </p:cNvPr>
          <p:cNvSpPr txBox="1"/>
          <p:nvPr/>
        </p:nvSpPr>
        <p:spPr>
          <a:xfrm>
            <a:off x="6465651" y="3254077"/>
            <a:ext cx="21695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Azure AKS </a:t>
            </a:r>
          </a:p>
          <a:p>
            <a:pPr algn="ctr"/>
            <a:r>
              <a:rPr lang="en-US" sz="1800" dirty="0"/>
              <a:t>Cluster Control Plane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6DA2F14-25E8-A546-90C6-B202E0D758AA}"/>
              </a:ext>
            </a:extLst>
          </p:cNvPr>
          <p:cNvSpPr/>
          <p:nvPr/>
        </p:nvSpPr>
        <p:spPr>
          <a:xfrm>
            <a:off x="5870863" y="1965790"/>
            <a:ext cx="5166939" cy="2159070"/>
          </a:xfrm>
          <a:prstGeom prst="rect">
            <a:avLst/>
          </a:prstGeom>
          <a:noFill/>
          <a:ln w="3810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BBDA2CA-5F3C-BA4C-B99A-8D629ED0A94E}"/>
              </a:ext>
            </a:extLst>
          </p:cNvPr>
          <p:cNvSpPr/>
          <p:nvPr/>
        </p:nvSpPr>
        <p:spPr>
          <a:xfrm>
            <a:off x="1132154" y="2433154"/>
            <a:ext cx="4234823" cy="1337089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B1C0958-7DCF-9348-9086-FF4C2A001386}"/>
              </a:ext>
            </a:extLst>
          </p:cNvPr>
          <p:cNvSpPr/>
          <p:nvPr/>
        </p:nvSpPr>
        <p:spPr>
          <a:xfrm>
            <a:off x="6169541" y="4522209"/>
            <a:ext cx="4868262" cy="2605954"/>
          </a:xfrm>
          <a:prstGeom prst="rect">
            <a:avLst/>
          </a:prstGeom>
          <a:noFill/>
          <a:ln w="38100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B441DD4C-07AF-F149-B505-3CF3170CDA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15880" y="4129375"/>
            <a:ext cx="785668" cy="785668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E2782A7A-ED67-A641-B7E7-1710CF2389D7}"/>
              </a:ext>
            </a:extLst>
          </p:cNvPr>
          <p:cNvSpPr txBox="1"/>
          <p:nvPr/>
        </p:nvSpPr>
        <p:spPr>
          <a:xfrm>
            <a:off x="7107999" y="4517116"/>
            <a:ext cx="3646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Virtual Nodes Subnet: 10.241.0.0/16</a:t>
            </a:r>
          </a:p>
        </p:txBody>
      </p:sp>
      <p:pic>
        <p:nvPicPr>
          <p:cNvPr id="36" name="Graphic 35">
            <a:extLst>
              <a:ext uri="{FF2B5EF4-FFF2-40B4-BE49-F238E27FC236}">
                <a16:creationId xmlns:a16="http://schemas.microsoft.com/office/drawing/2014/main" id="{CB06D8D1-2991-C543-B4DC-22A24D30345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65099" y="2451938"/>
            <a:ext cx="645105" cy="645105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D3CCE2AE-E114-8E42-B681-78101C59C1AC}"/>
              </a:ext>
            </a:extLst>
          </p:cNvPr>
          <p:cNvSpPr txBox="1"/>
          <p:nvPr/>
        </p:nvSpPr>
        <p:spPr>
          <a:xfrm>
            <a:off x="1791720" y="2391041"/>
            <a:ext cx="2686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System Node Pool: Linux</a:t>
            </a:r>
          </a:p>
        </p:txBody>
      </p:sp>
      <p:pic>
        <p:nvPicPr>
          <p:cNvPr id="43" name="Google Shape;681;p35">
            <a:extLst>
              <a:ext uri="{FF2B5EF4-FFF2-40B4-BE49-F238E27FC236}">
                <a16:creationId xmlns:a16="http://schemas.microsoft.com/office/drawing/2014/main" id="{C6DC4720-8709-E742-9150-276679D95EA3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834549" y="2719190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681;p35">
            <a:extLst>
              <a:ext uri="{FF2B5EF4-FFF2-40B4-BE49-F238E27FC236}">
                <a16:creationId xmlns:a16="http://schemas.microsoft.com/office/drawing/2014/main" id="{F464FC75-C1F9-4244-A298-889BF7A331CA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894280" y="2729379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681;p35">
            <a:extLst>
              <a:ext uri="{FF2B5EF4-FFF2-40B4-BE49-F238E27FC236}">
                <a16:creationId xmlns:a16="http://schemas.microsoft.com/office/drawing/2014/main" id="{E837D503-A46A-8B44-9497-BB09D4351121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950551" y="2715925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677;p35">
            <a:extLst>
              <a:ext uri="{FF2B5EF4-FFF2-40B4-BE49-F238E27FC236}">
                <a16:creationId xmlns:a16="http://schemas.microsoft.com/office/drawing/2014/main" id="{FC89B669-A317-6B43-B2A9-6DD5A0D37F1D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8685137" y="2990855"/>
            <a:ext cx="954366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678;p35">
            <a:extLst>
              <a:ext uri="{FF2B5EF4-FFF2-40B4-BE49-F238E27FC236}">
                <a16:creationId xmlns:a16="http://schemas.microsoft.com/office/drawing/2014/main" id="{1B48D189-BF61-C243-A9B7-9AC21EA35742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9697375" y="2989980"/>
            <a:ext cx="954366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679;p35">
            <a:extLst>
              <a:ext uri="{FF2B5EF4-FFF2-40B4-BE49-F238E27FC236}">
                <a16:creationId xmlns:a16="http://schemas.microsoft.com/office/drawing/2014/main" id="{BA217667-2409-2A4D-9235-6D1E5781A012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9720553" y="2089165"/>
            <a:ext cx="954366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85;p35">
            <a:extLst>
              <a:ext uri="{FF2B5EF4-FFF2-40B4-BE49-F238E27FC236}">
                <a16:creationId xmlns:a16="http://schemas.microsoft.com/office/drawing/2014/main" id="{9D0EAA4E-C3A8-CD41-85E5-E89D4A7C254A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8685137" y="2055693"/>
            <a:ext cx="954366" cy="95616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Rectangle 60">
            <a:extLst>
              <a:ext uri="{FF2B5EF4-FFF2-40B4-BE49-F238E27FC236}">
                <a16:creationId xmlns:a16="http://schemas.microsoft.com/office/drawing/2014/main" id="{4584B31D-E60B-124E-9244-A17510FD4AA3}"/>
              </a:ext>
            </a:extLst>
          </p:cNvPr>
          <p:cNvSpPr/>
          <p:nvPr/>
        </p:nvSpPr>
        <p:spPr>
          <a:xfrm>
            <a:off x="6344368" y="2051795"/>
            <a:ext cx="4410223" cy="1973829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3" name="Graphic 62">
            <a:extLst>
              <a:ext uri="{FF2B5EF4-FFF2-40B4-BE49-F238E27FC236}">
                <a16:creationId xmlns:a16="http://schemas.microsoft.com/office/drawing/2014/main" id="{2191B2BB-699E-5340-8097-98AA8CE5BBC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1571003" y="2171263"/>
            <a:ext cx="790697" cy="790697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id="{9F9869AE-8CF7-F146-B4BC-3A7F31F7A04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1615423" y="3424207"/>
            <a:ext cx="700653" cy="700653"/>
          </a:xfrm>
          <a:prstGeom prst="rect">
            <a:avLst/>
          </a:prstGeom>
        </p:spPr>
      </p:pic>
      <p:pic>
        <p:nvPicPr>
          <p:cNvPr id="67" name="Graphic 66" descr="User">
            <a:extLst>
              <a:ext uri="{FF2B5EF4-FFF2-40B4-BE49-F238E27FC236}">
                <a16:creationId xmlns:a16="http://schemas.microsoft.com/office/drawing/2014/main" id="{8363D0AA-FC75-3F40-83FF-B3671E90787D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3258679" y="4680824"/>
            <a:ext cx="914400" cy="914400"/>
          </a:xfrm>
          <a:prstGeom prst="rect">
            <a:avLst/>
          </a:prstGeom>
        </p:spPr>
      </p:pic>
      <p:pic>
        <p:nvPicPr>
          <p:cNvPr id="69" name="Graphic 68" descr="Cmd Terminal">
            <a:extLst>
              <a:ext uri="{FF2B5EF4-FFF2-40B4-BE49-F238E27FC236}">
                <a16:creationId xmlns:a16="http://schemas.microsoft.com/office/drawing/2014/main" id="{BD59A27E-B600-D047-8FD1-E984F9366AA0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3266910" y="3311394"/>
            <a:ext cx="914400" cy="914400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40B3A08F-DD5B-FC4B-930D-D0417EF504F9}"/>
              </a:ext>
            </a:extLst>
          </p:cNvPr>
          <p:cNvSpPr txBox="1"/>
          <p:nvPr/>
        </p:nvSpPr>
        <p:spPr>
          <a:xfrm>
            <a:off x="13085403" y="5482073"/>
            <a:ext cx="14214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AKS </a:t>
            </a:r>
            <a:r>
              <a:rPr lang="en-US" sz="1800" dirty="0" err="1"/>
              <a:t>AdminUser</a:t>
            </a:r>
            <a:endParaRPr lang="en-US" sz="1800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6A515E0-9025-0C47-A201-2D435CBE1C59}"/>
              </a:ext>
            </a:extLst>
          </p:cNvPr>
          <p:cNvSpPr txBox="1"/>
          <p:nvPr/>
        </p:nvSpPr>
        <p:spPr>
          <a:xfrm>
            <a:off x="13260230" y="3083887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/>
              <a:t>kubectl</a:t>
            </a:r>
            <a:endParaRPr lang="en-US" sz="1800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E876FD1C-3361-504B-B6B3-58155742121A}"/>
              </a:ext>
            </a:extLst>
          </p:cNvPr>
          <p:cNvSpPr txBox="1"/>
          <p:nvPr/>
        </p:nvSpPr>
        <p:spPr>
          <a:xfrm>
            <a:off x="11517987" y="4077579"/>
            <a:ext cx="1084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Public IP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5DF1CD1-A0F5-B746-8E18-2F1162556B90}"/>
              </a:ext>
            </a:extLst>
          </p:cNvPr>
          <p:cNvSpPr txBox="1"/>
          <p:nvPr/>
        </p:nvSpPr>
        <p:spPr>
          <a:xfrm>
            <a:off x="11340708" y="1837461"/>
            <a:ext cx="1595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Load Balancer</a:t>
            </a: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592EB771-3B99-E242-91D6-1E04222FD8C5}"/>
              </a:ext>
            </a:extLst>
          </p:cNvPr>
          <p:cNvCxnSpPr>
            <a:stCxn id="67" idx="0"/>
          </p:cNvCxnSpPr>
          <p:nvPr/>
        </p:nvCxnSpPr>
        <p:spPr>
          <a:xfrm flipV="1">
            <a:off x="13715879" y="4062845"/>
            <a:ext cx="2271" cy="617979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906B13AE-21FE-EC4C-9B5C-575EB1F4E564}"/>
              </a:ext>
            </a:extLst>
          </p:cNvPr>
          <p:cNvCxnSpPr>
            <a:stCxn id="69" idx="1"/>
            <a:endCxn id="65" idx="3"/>
          </p:cNvCxnSpPr>
          <p:nvPr/>
        </p:nvCxnSpPr>
        <p:spPr>
          <a:xfrm flipH="1">
            <a:off x="12316076" y="3768594"/>
            <a:ext cx="950834" cy="594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36076764-87BC-214C-ADA5-30A03F1C1894}"/>
              </a:ext>
            </a:extLst>
          </p:cNvPr>
          <p:cNvCxnSpPr>
            <a:stCxn id="65" idx="0"/>
            <a:endCxn id="63" idx="2"/>
          </p:cNvCxnSpPr>
          <p:nvPr/>
        </p:nvCxnSpPr>
        <p:spPr>
          <a:xfrm flipV="1">
            <a:off x="11965750" y="2961960"/>
            <a:ext cx="602" cy="462247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43D77051-446C-9B4C-A79F-9C73478E5D33}"/>
              </a:ext>
            </a:extLst>
          </p:cNvPr>
          <p:cNvCxnSpPr>
            <a:stCxn id="63" idx="1"/>
            <a:endCxn id="59" idx="3"/>
          </p:cNvCxnSpPr>
          <p:nvPr/>
        </p:nvCxnSpPr>
        <p:spPr>
          <a:xfrm flipH="1">
            <a:off x="10674919" y="2566612"/>
            <a:ext cx="896084" cy="633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itle 3">
            <a:extLst>
              <a:ext uri="{FF2B5EF4-FFF2-40B4-BE49-F238E27FC236}">
                <a16:creationId xmlns:a16="http://schemas.microsoft.com/office/drawing/2014/main" id="{4BE63A4D-7766-194E-A5DC-99618A653C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5879"/>
            <a:ext cx="12618720" cy="939161"/>
          </a:xfrm>
        </p:spPr>
        <p:txBody>
          <a:bodyPr>
            <a:normAutofit fontScale="90000"/>
          </a:bodyPr>
          <a:lstStyle/>
          <a:p>
            <a:r>
              <a:rPr lang="en-US" dirty="0"/>
              <a:t>Azure AKS Cluster – </a:t>
            </a:r>
            <a:r>
              <a:rPr lang="en-US" dirty="0">
                <a:solidFill>
                  <a:srgbClr val="00B050"/>
                </a:solidFill>
              </a:rPr>
              <a:t>Create AKS Cluster using CLI</a:t>
            </a: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FD9891CA-E348-974E-893B-7705DAB03C9F}"/>
              </a:ext>
            </a:extLst>
          </p:cNvPr>
          <p:cNvCxnSpPr>
            <a:stCxn id="19" idx="1"/>
            <a:endCxn id="22" idx="3"/>
          </p:cNvCxnSpPr>
          <p:nvPr/>
        </p:nvCxnSpPr>
        <p:spPr>
          <a:xfrm flipH="1">
            <a:off x="5366977" y="2702898"/>
            <a:ext cx="1555983" cy="39880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4947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8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14" grpId="0"/>
      <p:bldP spid="15" grpId="0" animBg="1"/>
      <p:bldP spid="18" grpId="0"/>
      <p:bldP spid="20" grpId="0"/>
      <p:bldP spid="21" grpId="0" animBg="1"/>
      <p:bldP spid="22" grpId="0" animBg="1"/>
      <p:bldP spid="25" grpId="0" animBg="1"/>
      <p:bldP spid="27" grpId="0"/>
      <p:bldP spid="39" grpId="0"/>
      <p:bldP spid="61" grpId="0" animBg="1"/>
      <p:bldP spid="70" grpId="0"/>
      <p:bldP spid="71" grpId="0"/>
      <p:bldP spid="72" grpId="0"/>
      <p:bldP spid="7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1B7970B-8A7C-4546-93A1-C3F115290B9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0" y="7741207"/>
            <a:ext cx="2372810" cy="438150"/>
          </a:xfrm>
        </p:spPr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25377FD-D898-7E4D-BE53-14E103225C87}"/>
              </a:ext>
            </a:extLst>
          </p:cNvPr>
          <p:cNvSpPr/>
          <p:nvPr/>
        </p:nvSpPr>
        <p:spPr>
          <a:xfrm>
            <a:off x="160346" y="1676774"/>
            <a:ext cx="3657600" cy="4541103"/>
          </a:xfrm>
          <a:prstGeom prst="rect">
            <a:avLst/>
          </a:prstGeom>
          <a:solidFill>
            <a:schemeClr val="bg1">
              <a:lumMod val="50000"/>
            </a:schemeClr>
          </a:solidFill>
          <a:ln w="34925" cmpd="sng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50A86E1-B22D-E848-89F6-227EB8781404}"/>
              </a:ext>
            </a:extLst>
          </p:cNvPr>
          <p:cNvSpPr/>
          <p:nvPr/>
        </p:nvSpPr>
        <p:spPr>
          <a:xfrm>
            <a:off x="361195" y="1880252"/>
            <a:ext cx="3236838" cy="76392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STACKSIMPLIFY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76B67C1D-27BB-8441-982B-93A6C0C7DC75}"/>
              </a:ext>
            </a:extLst>
          </p:cNvPr>
          <p:cNvSpPr/>
          <p:nvPr/>
        </p:nvSpPr>
        <p:spPr>
          <a:xfrm>
            <a:off x="4157005" y="797343"/>
            <a:ext cx="10112200" cy="1082909"/>
          </a:xfrm>
          <a:prstGeom prst="roundRect">
            <a:avLst/>
          </a:prstGeom>
          <a:solidFill>
            <a:schemeClr val="bg2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800" dirty="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Kubernetes for Beginners </a:t>
            </a:r>
            <a:r>
              <a:rPr lang="en-US" sz="3800" dirty="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On Cloud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E4733713-4FF0-6043-9ACA-9925C77D05C7}"/>
              </a:ext>
            </a:extLst>
          </p:cNvPr>
          <p:cNvSpPr/>
          <p:nvPr/>
        </p:nvSpPr>
        <p:spPr>
          <a:xfrm>
            <a:off x="4157004" y="2072374"/>
            <a:ext cx="10112200" cy="1082909"/>
          </a:xfrm>
          <a:prstGeom prst="roundRect">
            <a:avLst/>
          </a:prstGeom>
          <a:solidFill>
            <a:schemeClr val="bg2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800" dirty="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AWS EKS </a:t>
            </a:r>
            <a:r>
              <a:rPr lang="en-US" sz="3800" dirty="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Kubernetes - Masterclass | DevOps, Microservices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4EB2B9D8-87FA-3740-83C7-CFE88951F478}"/>
              </a:ext>
            </a:extLst>
          </p:cNvPr>
          <p:cNvSpPr/>
          <p:nvPr/>
        </p:nvSpPr>
        <p:spPr>
          <a:xfrm>
            <a:off x="4180118" y="3347405"/>
            <a:ext cx="10112200" cy="1082909"/>
          </a:xfrm>
          <a:prstGeom prst="roundRect">
            <a:avLst/>
          </a:prstGeom>
          <a:solidFill>
            <a:schemeClr val="bg2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800" dirty="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Azure AKS </a:t>
            </a:r>
            <a:r>
              <a:rPr lang="en-US" sz="3800" dirty="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Kubernetes - Masterclass | DevOps, Terraform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C705029A-B091-E44A-8EDB-7B720FD2E73A}"/>
              </a:ext>
            </a:extLst>
          </p:cNvPr>
          <p:cNvSpPr/>
          <p:nvPr/>
        </p:nvSpPr>
        <p:spPr>
          <a:xfrm>
            <a:off x="4180118" y="4619987"/>
            <a:ext cx="10112200" cy="1082909"/>
          </a:xfrm>
          <a:prstGeom prst="roundRect">
            <a:avLst/>
          </a:prstGeom>
          <a:solidFill>
            <a:schemeClr val="bg2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800" dirty="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Google GKE </a:t>
            </a:r>
            <a:r>
              <a:rPr lang="en-US" sz="3800" dirty="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Kubernetes - Masterclass | DevOps, Microservices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3FDE4D7-2E61-D044-8B5E-0F0332B1ACD9}"/>
              </a:ext>
            </a:extLst>
          </p:cNvPr>
          <p:cNvSpPr/>
          <p:nvPr/>
        </p:nvSpPr>
        <p:spPr>
          <a:xfrm>
            <a:off x="361195" y="2970535"/>
            <a:ext cx="3236838" cy="297990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300" b="1" dirty="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Kubernetes </a:t>
            </a:r>
          </a:p>
          <a:p>
            <a:pPr algn="ctr"/>
            <a:r>
              <a:rPr lang="en-US" sz="4300" b="1" dirty="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On</a:t>
            </a:r>
          </a:p>
          <a:p>
            <a:pPr algn="ctr"/>
            <a:r>
              <a:rPr lang="en-US" sz="4300" b="1" dirty="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Cloud</a:t>
            </a:r>
          </a:p>
          <a:p>
            <a:pPr algn="ctr"/>
            <a:r>
              <a:rPr lang="en-US" sz="4300" b="1" dirty="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Roadmap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51B790E8-B9CA-6744-BE6D-4D09AD4C375D}"/>
              </a:ext>
            </a:extLst>
          </p:cNvPr>
          <p:cNvSpPr/>
          <p:nvPr/>
        </p:nvSpPr>
        <p:spPr>
          <a:xfrm>
            <a:off x="4180118" y="5892569"/>
            <a:ext cx="10112200" cy="1082909"/>
          </a:xfrm>
          <a:prstGeom prst="roundRect">
            <a:avLst/>
          </a:prstGeom>
          <a:solidFill>
            <a:schemeClr val="bg2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800" dirty="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Docker &amp; Kubernetes for </a:t>
            </a:r>
            <a:r>
              <a:rPr lang="en-US" sz="3800" dirty="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Java Spring Boot Developers on AWS</a:t>
            </a:r>
            <a:endParaRPr lang="en-US" sz="3800" dirty="0">
              <a:solidFill>
                <a:srgbClr val="0070C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0507424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1664" y="1525174"/>
            <a:ext cx="4858736" cy="4716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103" y="2468199"/>
            <a:ext cx="9543394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Kubernetes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Fundamentals</a:t>
            </a:r>
          </a:p>
          <a:p>
            <a:pPr marL="0" indent="0" algn="ctr">
              <a:buNone/>
            </a:pPr>
            <a:r>
              <a:rPr lang="en-US" sz="4500" b="1" dirty="0">
                <a:solidFill>
                  <a:srgbClr val="0070C0"/>
                </a:solidFill>
              </a:rPr>
              <a:t>Pod, ReplicaSet, Deployment &amp; Service</a:t>
            </a:r>
          </a:p>
        </p:txBody>
      </p:sp>
    </p:spTree>
    <p:extLst>
      <p:ext uri="{BB962C8B-B14F-4D97-AF65-F5344CB8AC3E}">
        <p14:creationId xmlns:p14="http://schemas.microsoft.com/office/powerpoint/2010/main" val="2542241281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5157" y="2177906"/>
            <a:ext cx="3675198" cy="35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87850" y="2511934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 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70C0"/>
                </a:solidFill>
              </a:rPr>
              <a:t>Create Node Pools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70C0"/>
                </a:solidFill>
              </a:rPr>
              <a:t>Windows, Linux and Virtual Nodes using</a:t>
            </a:r>
          </a:p>
          <a:p>
            <a:pPr marL="0" indent="0" algn="ctr">
              <a:buNone/>
            </a:pPr>
            <a:r>
              <a:rPr lang="en-US" sz="6500" b="1" dirty="0" err="1">
                <a:solidFill>
                  <a:srgbClr val="00B050"/>
                </a:solidFill>
              </a:rPr>
              <a:t>az</a:t>
            </a:r>
            <a:r>
              <a:rPr lang="en-US" sz="6500" b="1" dirty="0">
                <a:solidFill>
                  <a:srgbClr val="00B050"/>
                </a:solidFill>
              </a:rPr>
              <a:t> </a:t>
            </a:r>
            <a:r>
              <a:rPr lang="en-US" sz="6500" b="1" dirty="0" err="1">
                <a:solidFill>
                  <a:srgbClr val="00B050"/>
                </a:solidFill>
              </a:rPr>
              <a:t>aks</a:t>
            </a:r>
            <a:r>
              <a:rPr lang="en-US" sz="6500" b="1" dirty="0">
                <a:solidFill>
                  <a:srgbClr val="00B050"/>
                </a:solidFill>
              </a:rPr>
              <a:t> cli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205A956-1A7D-F547-826E-6857A23251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045" y="2351880"/>
            <a:ext cx="3368459" cy="3368459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5E850B17-C961-744B-A5EE-887FA21E2A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83200" y="245970"/>
            <a:ext cx="1253135" cy="1253135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04218F47-05C4-5841-9F67-5E1E66427F7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125417" y="245970"/>
            <a:ext cx="1253134" cy="1253134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65D836B5-67E1-354A-BDA1-741DA46951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920494" y="245970"/>
            <a:ext cx="1253135" cy="125313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DB20B03-2404-6D41-8E69-6C234F4FD7AE}"/>
              </a:ext>
            </a:extLst>
          </p:cNvPr>
          <p:cNvSpPr txBox="1"/>
          <p:nvPr/>
        </p:nvSpPr>
        <p:spPr>
          <a:xfrm>
            <a:off x="3255746" y="1698590"/>
            <a:ext cx="258263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AKS Linux </a:t>
            </a:r>
            <a:r>
              <a:rPr lang="en-US" dirty="0" err="1">
                <a:solidFill>
                  <a:srgbClr val="00B050"/>
                </a:solidFill>
              </a:rPr>
              <a:t>NodePools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3BB8F7A-F2B1-1E4A-8BF6-7185B4CB62B4}"/>
              </a:ext>
            </a:extLst>
          </p:cNvPr>
          <p:cNvSpPr txBox="1"/>
          <p:nvPr/>
        </p:nvSpPr>
        <p:spPr>
          <a:xfrm>
            <a:off x="6518452" y="1698590"/>
            <a:ext cx="305192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AKS Windows </a:t>
            </a:r>
            <a:r>
              <a:rPr lang="en-US" dirty="0" err="1">
                <a:solidFill>
                  <a:srgbClr val="0070C0"/>
                </a:solidFill>
              </a:rPr>
              <a:t>NodePools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01F115-E43F-A647-AC2A-FA963AD17357}"/>
              </a:ext>
            </a:extLst>
          </p:cNvPr>
          <p:cNvSpPr txBox="1"/>
          <p:nvPr/>
        </p:nvSpPr>
        <p:spPr>
          <a:xfrm>
            <a:off x="9770433" y="1698590"/>
            <a:ext cx="224362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AKS Virtual Nodes</a:t>
            </a:r>
          </a:p>
        </p:txBody>
      </p:sp>
    </p:spTree>
    <p:extLst>
      <p:ext uri="{BB962C8B-B14F-4D97-AF65-F5344CB8AC3E}">
        <p14:creationId xmlns:p14="http://schemas.microsoft.com/office/powerpoint/2010/main" val="3160556338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61CD6DB-3A48-5F43-8E3C-A069D5D4CD3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AE6C535-A93F-E849-9E2E-1BCA1F86982F}"/>
              </a:ext>
            </a:extLst>
          </p:cNvPr>
          <p:cNvSpPr/>
          <p:nvPr/>
        </p:nvSpPr>
        <p:spPr>
          <a:xfrm>
            <a:off x="214129" y="904011"/>
            <a:ext cx="12572596" cy="6636856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E446D1-810C-8F4C-83A9-B2770C4FD41C}"/>
              </a:ext>
            </a:extLst>
          </p:cNvPr>
          <p:cNvSpPr txBox="1"/>
          <p:nvPr/>
        </p:nvSpPr>
        <p:spPr>
          <a:xfrm>
            <a:off x="223938" y="856883"/>
            <a:ext cx="1336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Azure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E6D9F73-2B43-BB4E-911E-B3BB2CDAEA99}"/>
              </a:ext>
            </a:extLst>
          </p:cNvPr>
          <p:cNvSpPr/>
          <p:nvPr/>
        </p:nvSpPr>
        <p:spPr>
          <a:xfrm>
            <a:off x="405247" y="1418022"/>
            <a:ext cx="10931235" cy="5907568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8FCFF251-F3A7-1B48-A9FF-68481DC10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3925" y="961111"/>
            <a:ext cx="913823" cy="91382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5B1F633-C533-5A47-BEF1-52B0D806E5FB}"/>
              </a:ext>
            </a:extLst>
          </p:cNvPr>
          <p:cNvSpPr txBox="1"/>
          <p:nvPr/>
        </p:nvSpPr>
        <p:spPr>
          <a:xfrm>
            <a:off x="1459514" y="1446595"/>
            <a:ext cx="913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VNET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C6CDB13-322F-D040-A1A4-7F310A9D216F}"/>
              </a:ext>
            </a:extLst>
          </p:cNvPr>
          <p:cNvSpPr/>
          <p:nvPr/>
        </p:nvSpPr>
        <p:spPr>
          <a:xfrm>
            <a:off x="703924" y="1962513"/>
            <a:ext cx="5166939" cy="5165651"/>
          </a:xfrm>
          <a:prstGeom prst="rect">
            <a:avLst/>
          </a:prstGeom>
          <a:noFill/>
          <a:ln w="3810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1F041DF0-5888-B44D-9476-94337840C9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4204" y="1584716"/>
            <a:ext cx="785668" cy="78566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4AD5417-6045-9445-8024-73A81EB590D1}"/>
              </a:ext>
            </a:extLst>
          </p:cNvPr>
          <p:cNvSpPr txBox="1"/>
          <p:nvPr/>
        </p:nvSpPr>
        <p:spPr>
          <a:xfrm>
            <a:off x="1559872" y="1952509"/>
            <a:ext cx="2991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B050"/>
                </a:solidFill>
              </a:rPr>
              <a:t>Default Subnet: 10.240.0.0/16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A71F528D-2C57-9949-BDA2-95E6B4261A2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922960" y="2233933"/>
            <a:ext cx="1065986" cy="93792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870B3DA-2958-C04D-83F3-48FBFBD01858}"/>
              </a:ext>
            </a:extLst>
          </p:cNvPr>
          <p:cNvSpPr txBox="1"/>
          <p:nvPr/>
        </p:nvSpPr>
        <p:spPr>
          <a:xfrm>
            <a:off x="6465651" y="3254077"/>
            <a:ext cx="21695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Azure AKS </a:t>
            </a:r>
          </a:p>
          <a:p>
            <a:pPr algn="ctr"/>
            <a:r>
              <a:rPr lang="en-US" sz="1800" dirty="0"/>
              <a:t>Cluster Control Plane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6DA2F14-25E8-A546-90C6-B202E0D758AA}"/>
              </a:ext>
            </a:extLst>
          </p:cNvPr>
          <p:cNvSpPr/>
          <p:nvPr/>
        </p:nvSpPr>
        <p:spPr>
          <a:xfrm>
            <a:off x="5870863" y="1965790"/>
            <a:ext cx="5166939" cy="2159070"/>
          </a:xfrm>
          <a:prstGeom prst="rect">
            <a:avLst/>
          </a:prstGeom>
          <a:noFill/>
          <a:ln w="3810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BBDA2CA-5F3C-BA4C-B99A-8D629ED0A94E}"/>
              </a:ext>
            </a:extLst>
          </p:cNvPr>
          <p:cNvSpPr/>
          <p:nvPr/>
        </p:nvSpPr>
        <p:spPr>
          <a:xfrm>
            <a:off x="1132154" y="2433154"/>
            <a:ext cx="4234823" cy="1337089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E7F845F-82BA-6E40-9D7D-60AB56AD7C06}"/>
              </a:ext>
            </a:extLst>
          </p:cNvPr>
          <p:cNvSpPr/>
          <p:nvPr/>
        </p:nvSpPr>
        <p:spPr>
          <a:xfrm>
            <a:off x="1132154" y="3940742"/>
            <a:ext cx="4234823" cy="1337089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AD210B1-9B07-6E49-B7F0-1E132E21F881}"/>
              </a:ext>
            </a:extLst>
          </p:cNvPr>
          <p:cNvSpPr/>
          <p:nvPr/>
        </p:nvSpPr>
        <p:spPr>
          <a:xfrm>
            <a:off x="1132153" y="5466698"/>
            <a:ext cx="4234823" cy="1337089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B1C0958-7DCF-9348-9086-FF4C2A001386}"/>
              </a:ext>
            </a:extLst>
          </p:cNvPr>
          <p:cNvSpPr/>
          <p:nvPr/>
        </p:nvSpPr>
        <p:spPr>
          <a:xfrm>
            <a:off x="6169541" y="4522209"/>
            <a:ext cx="4868262" cy="2605954"/>
          </a:xfrm>
          <a:prstGeom prst="rect">
            <a:avLst/>
          </a:prstGeom>
          <a:noFill/>
          <a:ln w="38100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B441DD4C-07AF-F149-B505-3CF3170CDA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15880" y="4129375"/>
            <a:ext cx="785668" cy="785668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E2782A7A-ED67-A641-B7E7-1710CF2389D7}"/>
              </a:ext>
            </a:extLst>
          </p:cNvPr>
          <p:cNvSpPr txBox="1"/>
          <p:nvPr/>
        </p:nvSpPr>
        <p:spPr>
          <a:xfrm>
            <a:off x="7107999" y="4517116"/>
            <a:ext cx="3646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Virtual Nodes Subnet: 10.241.0.0/16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F2A7023-0716-4041-A781-F812A06B0351}"/>
              </a:ext>
            </a:extLst>
          </p:cNvPr>
          <p:cNvSpPr/>
          <p:nvPr/>
        </p:nvSpPr>
        <p:spPr>
          <a:xfrm>
            <a:off x="6321941" y="5002622"/>
            <a:ext cx="4547710" cy="1959287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FF3AD08-6CBD-7140-97B2-4BDA19984067}"/>
              </a:ext>
            </a:extLst>
          </p:cNvPr>
          <p:cNvSpPr txBox="1"/>
          <p:nvPr/>
        </p:nvSpPr>
        <p:spPr>
          <a:xfrm>
            <a:off x="6940035" y="4989606"/>
            <a:ext cx="3293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Azure Container Instances - ACI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898E125-DDE0-BE46-B226-B6CCD2A96629}"/>
              </a:ext>
            </a:extLst>
          </p:cNvPr>
          <p:cNvSpPr/>
          <p:nvPr/>
        </p:nvSpPr>
        <p:spPr>
          <a:xfrm>
            <a:off x="7595534" y="5461274"/>
            <a:ext cx="1728896" cy="1371086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42583FD-A530-9246-8464-349518294977}"/>
              </a:ext>
            </a:extLst>
          </p:cNvPr>
          <p:cNvSpPr txBox="1"/>
          <p:nvPr/>
        </p:nvSpPr>
        <p:spPr>
          <a:xfrm>
            <a:off x="7817654" y="5510047"/>
            <a:ext cx="1463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Virtual Node</a:t>
            </a:r>
          </a:p>
        </p:txBody>
      </p:sp>
      <p:pic>
        <p:nvPicPr>
          <p:cNvPr id="36" name="Graphic 35">
            <a:extLst>
              <a:ext uri="{FF2B5EF4-FFF2-40B4-BE49-F238E27FC236}">
                <a16:creationId xmlns:a16="http://schemas.microsoft.com/office/drawing/2014/main" id="{CB06D8D1-2991-C543-B4DC-22A24D30345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65099" y="2451938"/>
            <a:ext cx="645105" cy="645105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5FAF081F-96B8-0745-87B6-F73FA832574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42458" y="3956152"/>
            <a:ext cx="645105" cy="645105"/>
          </a:xfrm>
          <a:prstGeom prst="rect">
            <a:avLst/>
          </a:prstGeom>
        </p:spPr>
      </p:pic>
      <p:pic>
        <p:nvPicPr>
          <p:cNvPr id="38" name="Graphic 37">
            <a:extLst>
              <a:ext uri="{FF2B5EF4-FFF2-40B4-BE49-F238E27FC236}">
                <a16:creationId xmlns:a16="http://schemas.microsoft.com/office/drawing/2014/main" id="{C8553465-BE61-0349-BC24-4A82ED403B8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62805" y="5490660"/>
            <a:ext cx="645105" cy="645105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D3CCE2AE-E114-8E42-B681-78101C59C1AC}"/>
              </a:ext>
            </a:extLst>
          </p:cNvPr>
          <p:cNvSpPr txBox="1"/>
          <p:nvPr/>
        </p:nvSpPr>
        <p:spPr>
          <a:xfrm>
            <a:off x="1791720" y="2391041"/>
            <a:ext cx="2686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System Node Pool: Linux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326EEBB-7281-0D4E-A4B3-4526D15D1ED6}"/>
              </a:ext>
            </a:extLst>
          </p:cNvPr>
          <p:cNvSpPr txBox="1"/>
          <p:nvPr/>
        </p:nvSpPr>
        <p:spPr>
          <a:xfrm>
            <a:off x="1843675" y="3913386"/>
            <a:ext cx="2686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User Node Pool: Linux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BDC242B-FBCE-EB42-875A-239DE48E13BA}"/>
              </a:ext>
            </a:extLst>
          </p:cNvPr>
          <p:cNvSpPr txBox="1"/>
          <p:nvPr/>
        </p:nvSpPr>
        <p:spPr>
          <a:xfrm>
            <a:off x="1801131" y="5448330"/>
            <a:ext cx="2686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User Node Pool: Windows</a:t>
            </a:r>
          </a:p>
        </p:txBody>
      </p:sp>
      <p:pic>
        <p:nvPicPr>
          <p:cNvPr id="43" name="Google Shape;681;p35">
            <a:extLst>
              <a:ext uri="{FF2B5EF4-FFF2-40B4-BE49-F238E27FC236}">
                <a16:creationId xmlns:a16="http://schemas.microsoft.com/office/drawing/2014/main" id="{C6DC4720-8709-E742-9150-276679D95EA3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834549" y="2719190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681;p35">
            <a:extLst>
              <a:ext uri="{FF2B5EF4-FFF2-40B4-BE49-F238E27FC236}">
                <a16:creationId xmlns:a16="http://schemas.microsoft.com/office/drawing/2014/main" id="{F464FC75-C1F9-4244-A298-889BF7A331CA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894280" y="2729379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681;p35">
            <a:extLst>
              <a:ext uri="{FF2B5EF4-FFF2-40B4-BE49-F238E27FC236}">
                <a16:creationId xmlns:a16="http://schemas.microsoft.com/office/drawing/2014/main" id="{E837D503-A46A-8B44-9497-BB09D4351121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950551" y="2715925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Google Shape;681;p35">
            <a:extLst>
              <a:ext uri="{FF2B5EF4-FFF2-40B4-BE49-F238E27FC236}">
                <a16:creationId xmlns:a16="http://schemas.microsoft.com/office/drawing/2014/main" id="{32FA03EF-1F0B-4940-BB2F-01F5DD9BF773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810204" y="4221377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681;p35">
            <a:extLst>
              <a:ext uri="{FF2B5EF4-FFF2-40B4-BE49-F238E27FC236}">
                <a16:creationId xmlns:a16="http://schemas.microsoft.com/office/drawing/2014/main" id="{30ADB805-B03B-D74B-9844-798591B32FD6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869935" y="4231566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681;p35">
            <a:extLst>
              <a:ext uri="{FF2B5EF4-FFF2-40B4-BE49-F238E27FC236}">
                <a16:creationId xmlns:a16="http://schemas.microsoft.com/office/drawing/2014/main" id="{0F8ABDEF-5A4E-5646-925F-0290B5E76478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926206" y="4218112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681;p35">
            <a:extLst>
              <a:ext uri="{FF2B5EF4-FFF2-40B4-BE49-F238E27FC236}">
                <a16:creationId xmlns:a16="http://schemas.microsoft.com/office/drawing/2014/main" id="{384BD65E-9879-CB43-ACBF-227B5937732C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797093" y="5747705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Google Shape;681;p35">
            <a:extLst>
              <a:ext uri="{FF2B5EF4-FFF2-40B4-BE49-F238E27FC236}">
                <a16:creationId xmlns:a16="http://schemas.microsoft.com/office/drawing/2014/main" id="{DF6DD13C-06DB-2948-99F9-E78044E45FD8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856824" y="5757894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681;p35">
            <a:extLst>
              <a:ext uri="{FF2B5EF4-FFF2-40B4-BE49-F238E27FC236}">
                <a16:creationId xmlns:a16="http://schemas.microsoft.com/office/drawing/2014/main" id="{2B2B72D8-AF28-B440-895D-8C3651F8E5E9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913095" y="5744440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id="{3E5F0751-2CD3-D14F-8A85-25A9CCE8945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344369" y="5051513"/>
            <a:ext cx="595666" cy="595666"/>
          </a:xfrm>
          <a:prstGeom prst="rect">
            <a:avLst/>
          </a:prstGeom>
        </p:spPr>
      </p:pic>
      <p:pic>
        <p:nvPicPr>
          <p:cNvPr id="56" name="Google Shape;681;p35">
            <a:extLst>
              <a:ext uri="{FF2B5EF4-FFF2-40B4-BE49-F238E27FC236}">
                <a16:creationId xmlns:a16="http://schemas.microsoft.com/office/drawing/2014/main" id="{CCA64823-71ED-354B-B938-ECDD23B31620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965013" y="5772449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677;p35">
            <a:extLst>
              <a:ext uri="{FF2B5EF4-FFF2-40B4-BE49-F238E27FC236}">
                <a16:creationId xmlns:a16="http://schemas.microsoft.com/office/drawing/2014/main" id="{FC89B669-A317-6B43-B2A9-6DD5A0D37F1D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8685137" y="2990855"/>
            <a:ext cx="954366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678;p35">
            <a:extLst>
              <a:ext uri="{FF2B5EF4-FFF2-40B4-BE49-F238E27FC236}">
                <a16:creationId xmlns:a16="http://schemas.microsoft.com/office/drawing/2014/main" id="{1B48D189-BF61-C243-A9B7-9AC21EA35742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9697375" y="2989980"/>
            <a:ext cx="954366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679;p35">
            <a:extLst>
              <a:ext uri="{FF2B5EF4-FFF2-40B4-BE49-F238E27FC236}">
                <a16:creationId xmlns:a16="http://schemas.microsoft.com/office/drawing/2014/main" id="{BA217667-2409-2A4D-9235-6D1E5781A012}"/>
              </a:ext>
            </a:extLst>
          </p:cNvPr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9720553" y="2089165"/>
            <a:ext cx="954366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85;p35">
            <a:extLst>
              <a:ext uri="{FF2B5EF4-FFF2-40B4-BE49-F238E27FC236}">
                <a16:creationId xmlns:a16="http://schemas.microsoft.com/office/drawing/2014/main" id="{9D0EAA4E-C3A8-CD41-85E5-E89D4A7C254A}"/>
              </a:ext>
            </a:extLst>
          </p:cNvPr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8685137" y="2055693"/>
            <a:ext cx="954366" cy="95616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Rectangle 60">
            <a:extLst>
              <a:ext uri="{FF2B5EF4-FFF2-40B4-BE49-F238E27FC236}">
                <a16:creationId xmlns:a16="http://schemas.microsoft.com/office/drawing/2014/main" id="{4584B31D-E60B-124E-9244-A17510FD4AA3}"/>
              </a:ext>
            </a:extLst>
          </p:cNvPr>
          <p:cNvSpPr/>
          <p:nvPr/>
        </p:nvSpPr>
        <p:spPr>
          <a:xfrm>
            <a:off x="6344368" y="2051795"/>
            <a:ext cx="4410223" cy="1973829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3" name="Graphic 62">
            <a:extLst>
              <a:ext uri="{FF2B5EF4-FFF2-40B4-BE49-F238E27FC236}">
                <a16:creationId xmlns:a16="http://schemas.microsoft.com/office/drawing/2014/main" id="{2191B2BB-699E-5340-8097-98AA8CE5BBCF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1571003" y="2171263"/>
            <a:ext cx="790697" cy="790697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id="{9F9869AE-8CF7-F146-B4BC-3A7F31F7A044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1615423" y="3424207"/>
            <a:ext cx="700653" cy="700653"/>
          </a:xfrm>
          <a:prstGeom prst="rect">
            <a:avLst/>
          </a:prstGeom>
        </p:spPr>
      </p:pic>
      <p:pic>
        <p:nvPicPr>
          <p:cNvPr id="67" name="Graphic 66" descr="User">
            <a:extLst>
              <a:ext uri="{FF2B5EF4-FFF2-40B4-BE49-F238E27FC236}">
                <a16:creationId xmlns:a16="http://schemas.microsoft.com/office/drawing/2014/main" id="{8363D0AA-FC75-3F40-83FF-B3671E90787D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3258679" y="4680824"/>
            <a:ext cx="914400" cy="914400"/>
          </a:xfrm>
          <a:prstGeom prst="rect">
            <a:avLst/>
          </a:prstGeom>
        </p:spPr>
      </p:pic>
      <p:pic>
        <p:nvPicPr>
          <p:cNvPr id="69" name="Graphic 68" descr="Cmd Terminal">
            <a:extLst>
              <a:ext uri="{FF2B5EF4-FFF2-40B4-BE49-F238E27FC236}">
                <a16:creationId xmlns:a16="http://schemas.microsoft.com/office/drawing/2014/main" id="{BD59A27E-B600-D047-8FD1-E984F9366AA0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13266910" y="3311394"/>
            <a:ext cx="914400" cy="914400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40B3A08F-DD5B-FC4B-930D-D0417EF504F9}"/>
              </a:ext>
            </a:extLst>
          </p:cNvPr>
          <p:cNvSpPr txBox="1"/>
          <p:nvPr/>
        </p:nvSpPr>
        <p:spPr>
          <a:xfrm>
            <a:off x="13085403" y="5482073"/>
            <a:ext cx="14214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AKS </a:t>
            </a:r>
            <a:r>
              <a:rPr lang="en-US" sz="1800" dirty="0" err="1"/>
              <a:t>AdminUser</a:t>
            </a:r>
            <a:endParaRPr lang="en-US" sz="1800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6A515E0-9025-0C47-A201-2D435CBE1C59}"/>
              </a:ext>
            </a:extLst>
          </p:cNvPr>
          <p:cNvSpPr txBox="1"/>
          <p:nvPr/>
        </p:nvSpPr>
        <p:spPr>
          <a:xfrm>
            <a:off x="13260230" y="3083887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/>
              <a:t>kubectl</a:t>
            </a:r>
            <a:endParaRPr lang="en-US" sz="1800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E876FD1C-3361-504B-B6B3-58155742121A}"/>
              </a:ext>
            </a:extLst>
          </p:cNvPr>
          <p:cNvSpPr txBox="1"/>
          <p:nvPr/>
        </p:nvSpPr>
        <p:spPr>
          <a:xfrm>
            <a:off x="11517987" y="4077579"/>
            <a:ext cx="1084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Public IP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5DF1CD1-A0F5-B746-8E18-2F1162556B90}"/>
              </a:ext>
            </a:extLst>
          </p:cNvPr>
          <p:cNvSpPr txBox="1"/>
          <p:nvPr/>
        </p:nvSpPr>
        <p:spPr>
          <a:xfrm>
            <a:off x="11340708" y="1837461"/>
            <a:ext cx="1595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Load Balancer</a:t>
            </a: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592EB771-3B99-E242-91D6-1E04222FD8C5}"/>
              </a:ext>
            </a:extLst>
          </p:cNvPr>
          <p:cNvCxnSpPr>
            <a:stCxn id="67" idx="0"/>
          </p:cNvCxnSpPr>
          <p:nvPr/>
        </p:nvCxnSpPr>
        <p:spPr>
          <a:xfrm flipV="1">
            <a:off x="13715879" y="4062845"/>
            <a:ext cx="2271" cy="617979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906B13AE-21FE-EC4C-9B5C-575EB1F4E564}"/>
              </a:ext>
            </a:extLst>
          </p:cNvPr>
          <p:cNvCxnSpPr>
            <a:stCxn id="69" idx="1"/>
            <a:endCxn id="65" idx="3"/>
          </p:cNvCxnSpPr>
          <p:nvPr/>
        </p:nvCxnSpPr>
        <p:spPr>
          <a:xfrm flipH="1">
            <a:off x="12316076" y="3768594"/>
            <a:ext cx="950834" cy="594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36076764-87BC-214C-ADA5-30A03F1C1894}"/>
              </a:ext>
            </a:extLst>
          </p:cNvPr>
          <p:cNvCxnSpPr>
            <a:stCxn id="65" idx="0"/>
            <a:endCxn id="63" idx="2"/>
          </p:cNvCxnSpPr>
          <p:nvPr/>
        </p:nvCxnSpPr>
        <p:spPr>
          <a:xfrm flipV="1">
            <a:off x="11965750" y="2961960"/>
            <a:ext cx="602" cy="462247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43D77051-446C-9B4C-A79F-9C73478E5D33}"/>
              </a:ext>
            </a:extLst>
          </p:cNvPr>
          <p:cNvCxnSpPr>
            <a:stCxn id="63" idx="1"/>
            <a:endCxn id="59" idx="3"/>
          </p:cNvCxnSpPr>
          <p:nvPr/>
        </p:nvCxnSpPr>
        <p:spPr>
          <a:xfrm flipH="1">
            <a:off x="10674919" y="2566612"/>
            <a:ext cx="896084" cy="633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itle 3">
            <a:extLst>
              <a:ext uri="{FF2B5EF4-FFF2-40B4-BE49-F238E27FC236}">
                <a16:creationId xmlns:a16="http://schemas.microsoft.com/office/drawing/2014/main" id="{4BE63A4D-7766-194E-A5DC-99618A653C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3127" y="-5879"/>
            <a:ext cx="14817435" cy="939161"/>
          </a:xfrm>
        </p:spPr>
        <p:txBody>
          <a:bodyPr>
            <a:normAutofit fontScale="90000"/>
          </a:bodyPr>
          <a:lstStyle/>
          <a:p>
            <a:r>
              <a:rPr lang="en-US" dirty="0"/>
              <a:t>Azure AKS Cluster – </a:t>
            </a:r>
            <a:r>
              <a:rPr lang="en-US" dirty="0">
                <a:solidFill>
                  <a:srgbClr val="00B050"/>
                </a:solidFill>
              </a:rPr>
              <a:t>Node Pools (Linux, Windows, Virtual)</a:t>
            </a: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FD9891CA-E348-974E-893B-7705DAB03C9F}"/>
              </a:ext>
            </a:extLst>
          </p:cNvPr>
          <p:cNvCxnSpPr>
            <a:stCxn id="19" idx="1"/>
            <a:endCxn id="22" idx="3"/>
          </p:cNvCxnSpPr>
          <p:nvPr/>
        </p:nvCxnSpPr>
        <p:spPr>
          <a:xfrm flipH="1">
            <a:off x="5366977" y="2702898"/>
            <a:ext cx="1555983" cy="39880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02DECFF5-49E0-D54B-BADA-E2CCA27FA369}"/>
              </a:ext>
            </a:extLst>
          </p:cNvPr>
          <p:cNvCxnSpPr>
            <a:stCxn id="19" idx="1"/>
            <a:endCxn id="23" idx="3"/>
          </p:cNvCxnSpPr>
          <p:nvPr/>
        </p:nvCxnSpPr>
        <p:spPr>
          <a:xfrm flipH="1">
            <a:off x="5366977" y="2702898"/>
            <a:ext cx="1555983" cy="190638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E8C81162-B957-0D4D-83DB-A09C79106EFB}"/>
              </a:ext>
            </a:extLst>
          </p:cNvPr>
          <p:cNvCxnSpPr>
            <a:stCxn id="19" idx="1"/>
            <a:endCxn id="24" idx="3"/>
          </p:cNvCxnSpPr>
          <p:nvPr/>
        </p:nvCxnSpPr>
        <p:spPr>
          <a:xfrm flipH="1">
            <a:off x="5366976" y="2702898"/>
            <a:ext cx="1555984" cy="343234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7733846F-1D86-EF44-BD09-20F489AC653A}"/>
              </a:ext>
            </a:extLst>
          </p:cNvPr>
          <p:cNvCxnSpPr>
            <a:cxnSpLocks/>
            <a:stCxn id="19" idx="1"/>
            <a:endCxn id="30" idx="0"/>
          </p:cNvCxnSpPr>
          <p:nvPr/>
        </p:nvCxnSpPr>
        <p:spPr>
          <a:xfrm>
            <a:off x="6922960" y="2702898"/>
            <a:ext cx="1537022" cy="275837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0951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8" grpId="0" animBg="1"/>
      <p:bldP spid="29" grpId="0"/>
      <p:bldP spid="30" grpId="0" animBg="1"/>
      <p:bldP spid="31" grpId="0"/>
      <p:bldP spid="41" grpId="0"/>
      <p:bldP spid="42" grpId="0"/>
    </p:bld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5157" y="2177906"/>
            <a:ext cx="3675198" cy="35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87850" y="2511934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 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70C0"/>
                </a:solidFill>
              </a:rPr>
              <a:t>Deploy Apps to different </a:t>
            </a:r>
            <a:r>
              <a:rPr lang="en-US" sz="6500" b="1" dirty="0" err="1">
                <a:solidFill>
                  <a:srgbClr val="0070C0"/>
                </a:solidFill>
              </a:rPr>
              <a:t>NodePools</a:t>
            </a:r>
            <a:r>
              <a:rPr lang="en-US" sz="6500" b="1" dirty="0">
                <a:solidFill>
                  <a:srgbClr val="0070C0"/>
                </a:solidFill>
              </a:rPr>
              <a:t> using Node Selectors</a:t>
            </a:r>
          </a:p>
          <a:p>
            <a:pPr marL="0" indent="0" algn="ctr">
              <a:buNone/>
            </a:pPr>
            <a:r>
              <a:rPr lang="en-US" sz="6500" b="1" dirty="0" err="1">
                <a:solidFill>
                  <a:srgbClr val="00B050"/>
                </a:solidFill>
              </a:rPr>
              <a:t>az</a:t>
            </a:r>
            <a:r>
              <a:rPr lang="en-US" sz="6500" b="1" dirty="0">
                <a:solidFill>
                  <a:srgbClr val="00B050"/>
                </a:solidFill>
              </a:rPr>
              <a:t> </a:t>
            </a:r>
            <a:r>
              <a:rPr lang="en-US" sz="6500" b="1" dirty="0" err="1">
                <a:solidFill>
                  <a:srgbClr val="00B050"/>
                </a:solidFill>
              </a:rPr>
              <a:t>aks</a:t>
            </a:r>
            <a:r>
              <a:rPr lang="en-US" sz="6500" b="1" dirty="0">
                <a:solidFill>
                  <a:srgbClr val="00B050"/>
                </a:solidFill>
              </a:rPr>
              <a:t> cli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205A956-1A7D-F547-826E-6857A23251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045" y="2351880"/>
            <a:ext cx="3368459" cy="3368459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5E850B17-C961-744B-A5EE-887FA21E2A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83200" y="245970"/>
            <a:ext cx="1253135" cy="1253135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04218F47-05C4-5841-9F67-5E1E66427F7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125417" y="245970"/>
            <a:ext cx="1253134" cy="1253134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65D836B5-67E1-354A-BDA1-741DA46951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920494" y="245970"/>
            <a:ext cx="1253135" cy="125313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DB20B03-2404-6D41-8E69-6C234F4FD7AE}"/>
              </a:ext>
            </a:extLst>
          </p:cNvPr>
          <p:cNvSpPr txBox="1"/>
          <p:nvPr/>
        </p:nvSpPr>
        <p:spPr>
          <a:xfrm>
            <a:off x="3255746" y="1698590"/>
            <a:ext cx="258263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AKS Linux </a:t>
            </a:r>
            <a:r>
              <a:rPr lang="en-US" dirty="0" err="1">
                <a:solidFill>
                  <a:srgbClr val="00B050"/>
                </a:solidFill>
              </a:rPr>
              <a:t>NodePools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3BB8F7A-F2B1-1E4A-8BF6-7185B4CB62B4}"/>
              </a:ext>
            </a:extLst>
          </p:cNvPr>
          <p:cNvSpPr txBox="1"/>
          <p:nvPr/>
        </p:nvSpPr>
        <p:spPr>
          <a:xfrm>
            <a:off x="6518452" y="1698590"/>
            <a:ext cx="305192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AKS Windows </a:t>
            </a:r>
            <a:r>
              <a:rPr lang="en-US" dirty="0" err="1">
                <a:solidFill>
                  <a:srgbClr val="0070C0"/>
                </a:solidFill>
              </a:rPr>
              <a:t>NodePools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01F115-E43F-A647-AC2A-FA963AD17357}"/>
              </a:ext>
            </a:extLst>
          </p:cNvPr>
          <p:cNvSpPr txBox="1"/>
          <p:nvPr/>
        </p:nvSpPr>
        <p:spPr>
          <a:xfrm>
            <a:off x="9770433" y="1698590"/>
            <a:ext cx="224362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AKS Virtual Nodes</a:t>
            </a:r>
          </a:p>
        </p:txBody>
      </p:sp>
    </p:spTree>
    <p:extLst>
      <p:ext uri="{BB962C8B-B14F-4D97-AF65-F5344CB8AC3E}">
        <p14:creationId xmlns:p14="http://schemas.microsoft.com/office/powerpoint/2010/main" val="2015575334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61CD6DB-3A48-5F43-8E3C-A069D5D4CD3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AE6C535-A93F-E849-9E2E-1BCA1F86982F}"/>
              </a:ext>
            </a:extLst>
          </p:cNvPr>
          <p:cNvSpPr/>
          <p:nvPr/>
        </p:nvSpPr>
        <p:spPr>
          <a:xfrm>
            <a:off x="214129" y="50243"/>
            <a:ext cx="12572596" cy="7490624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E446D1-810C-8F4C-83A9-B2770C4FD41C}"/>
              </a:ext>
            </a:extLst>
          </p:cNvPr>
          <p:cNvSpPr txBox="1"/>
          <p:nvPr/>
        </p:nvSpPr>
        <p:spPr>
          <a:xfrm>
            <a:off x="11512383" y="25279"/>
            <a:ext cx="1336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Azure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E6D9F73-2B43-BB4E-911E-B3BB2CDAEA99}"/>
              </a:ext>
            </a:extLst>
          </p:cNvPr>
          <p:cNvSpPr/>
          <p:nvPr/>
        </p:nvSpPr>
        <p:spPr>
          <a:xfrm>
            <a:off x="405247" y="419575"/>
            <a:ext cx="8655025" cy="6906015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8FCFF251-F3A7-1B48-A9FF-68481DC10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4246" y="-102938"/>
            <a:ext cx="913823" cy="106827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5B1F633-C533-5A47-BEF1-52B0D806E5FB}"/>
              </a:ext>
            </a:extLst>
          </p:cNvPr>
          <p:cNvSpPr txBox="1"/>
          <p:nvPr/>
        </p:nvSpPr>
        <p:spPr>
          <a:xfrm>
            <a:off x="1142458" y="390180"/>
            <a:ext cx="913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VNET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C6CDB13-322F-D040-A1A4-7F310A9D216F}"/>
              </a:ext>
            </a:extLst>
          </p:cNvPr>
          <p:cNvSpPr/>
          <p:nvPr/>
        </p:nvSpPr>
        <p:spPr>
          <a:xfrm>
            <a:off x="703924" y="748146"/>
            <a:ext cx="5166939" cy="4691213"/>
          </a:xfrm>
          <a:prstGeom prst="rect">
            <a:avLst/>
          </a:prstGeom>
          <a:noFill/>
          <a:ln w="3810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1F041DF0-5888-B44D-9476-94337840C9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63079" y="355312"/>
            <a:ext cx="785668" cy="78566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4AD5417-6045-9445-8024-73A81EB590D1}"/>
              </a:ext>
            </a:extLst>
          </p:cNvPr>
          <p:cNvSpPr txBox="1"/>
          <p:nvPr/>
        </p:nvSpPr>
        <p:spPr>
          <a:xfrm>
            <a:off x="1458514" y="715206"/>
            <a:ext cx="2991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B050"/>
                </a:solidFill>
              </a:rPr>
              <a:t>Default Subnet: 10.240.0.0/16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A71F528D-2C57-9949-BDA2-95E6B4261A2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139001" y="905897"/>
            <a:ext cx="624344" cy="54934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870B3DA-2958-C04D-83F3-48FBFBD01858}"/>
              </a:ext>
            </a:extLst>
          </p:cNvPr>
          <p:cNvSpPr txBox="1"/>
          <p:nvPr/>
        </p:nvSpPr>
        <p:spPr>
          <a:xfrm>
            <a:off x="6439614" y="839397"/>
            <a:ext cx="21325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AKS </a:t>
            </a:r>
          </a:p>
          <a:p>
            <a:pPr algn="ctr"/>
            <a:r>
              <a:rPr lang="en-US" sz="1400" dirty="0"/>
              <a:t>Cluster Control Plane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6DA2F14-25E8-A546-90C6-B202E0D758AA}"/>
              </a:ext>
            </a:extLst>
          </p:cNvPr>
          <p:cNvSpPr/>
          <p:nvPr/>
        </p:nvSpPr>
        <p:spPr>
          <a:xfrm>
            <a:off x="5901291" y="746776"/>
            <a:ext cx="2722780" cy="785669"/>
          </a:xfrm>
          <a:prstGeom prst="rect">
            <a:avLst/>
          </a:prstGeom>
          <a:noFill/>
          <a:ln w="3810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BBDA2CA-5F3C-BA4C-B99A-8D629ED0A94E}"/>
              </a:ext>
            </a:extLst>
          </p:cNvPr>
          <p:cNvSpPr/>
          <p:nvPr/>
        </p:nvSpPr>
        <p:spPr>
          <a:xfrm>
            <a:off x="1103829" y="1089327"/>
            <a:ext cx="4234823" cy="1337089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E7F845F-82BA-6E40-9D7D-60AB56AD7C06}"/>
              </a:ext>
            </a:extLst>
          </p:cNvPr>
          <p:cNvSpPr/>
          <p:nvPr/>
        </p:nvSpPr>
        <p:spPr>
          <a:xfrm>
            <a:off x="1103829" y="2524178"/>
            <a:ext cx="4234823" cy="1337089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AD210B1-9B07-6E49-B7F0-1E132E21F881}"/>
              </a:ext>
            </a:extLst>
          </p:cNvPr>
          <p:cNvSpPr/>
          <p:nvPr/>
        </p:nvSpPr>
        <p:spPr>
          <a:xfrm>
            <a:off x="1103828" y="3946224"/>
            <a:ext cx="4234823" cy="1337089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B1C0958-7DCF-9348-9086-FF4C2A001386}"/>
              </a:ext>
            </a:extLst>
          </p:cNvPr>
          <p:cNvSpPr/>
          <p:nvPr/>
        </p:nvSpPr>
        <p:spPr>
          <a:xfrm>
            <a:off x="703923" y="5512596"/>
            <a:ext cx="5166939" cy="1688804"/>
          </a:xfrm>
          <a:prstGeom prst="rect">
            <a:avLst/>
          </a:prstGeom>
          <a:noFill/>
          <a:ln w="38100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B441DD4C-07AF-F149-B505-3CF3170CDA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42291" y="5137367"/>
            <a:ext cx="785668" cy="785668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E2782A7A-ED67-A641-B7E7-1710CF2389D7}"/>
              </a:ext>
            </a:extLst>
          </p:cNvPr>
          <p:cNvSpPr txBox="1"/>
          <p:nvPr/>
        </p:nvSpPr>
        <p:spPr>
          <a:xfrm>
            <a:off x="1443504" y="5483585"/>
            <a:ext cx="3646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Virtual Nodes Subnet: 10.241.0.0/16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F2A7023-0716-4041-A781-F812A06B0351}"/>
              </a:ext>
            </a:extLst>
          </p:cNvPr>
          <p:cNvSpPr/>
          <p:nvPr/>
        </p:nvSpPr>
        <p:spPr>
          <a:xfrm>
            <a:off x="1103828" y="5817049"/>
            <a:ext cx="4234823" cy="1290833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FF3AD08-6CBD-7140-97B2-4BDA19984067}"/>
              </a:ext>
            </a:extLst>
          </p:cNvPr>
          <p:cNvSpPr txBox="1"/>
          <p:nvPr/>
        </p:nvSpPr>
        <p:spPr>
          <a:xfrm>
            <a:off x="1668115" y="5847046"/>
            <a:ext cx="2037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ACI Virtual Nodes</a:t>
            </a:r>
          </a:p>
        </p:txBody>
      </p:sp>
      <p:pic>
        <p:nvPicPr>
          <p:cNvPr id="36" name="Graphic 35">
            <a:extLst>
              <a:ext uri="{FF2B5EF4-FFF2-40B4-BE49-F238E27FC236}">
                <a16:creationId xmlns:a16="http://schemas.microsoft.com/office/drawing/2014/main" id="{CB06D8D1-2991-C543-B4DC-22A24D30345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36774" y="1108111"/>
            <a:ext cx="645105" cy="645105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5FAF081F-96B8-0745-87B6-F73FA832574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14133" y="2539588"/>
            <a:ext cx="645105" cy="645105"/>
          </a:xfrm>
          <a:prstGeom prst="rect">
            <a:avLst/>
          </a:prstGeom>
        </p:spPr>
      </p:pic>
      <p:pic>
        <p:nvPicPr>
          <p:cNvPr id="38" name="Graphic 37">
            <a:extLst>
              <a:ext uri="{FF2B5EF4-FFF2-40B4-BE49-F238E27FC236}">
                <a16:creationId xmlns:a16="http://schemas.microsoft.com/office/drawing/2014/main" id="{C8553465-BE61-0349-BC24-4A82ED403B8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34480" y="3970186"/>
            <a:ext cx="645105" cy="645105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D3CCE2AE-E114-8E42-B681-78101C59C1AC}"/>
              </a:ext>
            </a:extLst>
          </p:cNvPr>
          <p:cNvSpPr txBox="1"/>
          <p:nvPr/>
        </p:nvSpPr>
        <p:spPr>
          <a:xfrm>
            <a:off x="1763395" y="1047214"/>
            <a:ext cx="2686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System Node Pool: Linux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326EEBB-7281-0D4E-A4B3-4526D15D1ED6}"/>
              </a:ext>
            </a:extLst>
          </p:cNvPr>
          <p:cNvSpPr txBox="1"/>
          <p:nvPr/>
        </p:nvSpPr>
        <p:spPr>
          <a:xfrm>
            <a:off x="1815350" y="2496822"/>
            <a:ext cx="2686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User Node Pool: Linux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BDC242B-FBCE-EB42-875A-239DE48E13BA}"/>
              </a:ext>
            </a:extLst>
          </p:cNvPr>
          <p:cNvSpPr txBox="1"/>
          <p:nvPr/>
        </p:nvSpPr>
        <p:spPr>
          <a:xfrm>
            <a:off x="1772806" y="3927856"/>
            <a:ext cx="2686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User Node Pool: Windows</a:t>
            </a:r>
          </a:p>
        </p:txBody>
      </p:sp>
      <p:pic>
        <p:nvPicPr>
          <p:cNvPr id="55" name="Graphic 54">
            <a:extLst>
              <a:ext uri="{FF2B5EF4-FFF2-40B4-BE49-F238E27FC236}">
                <a16:creationId xmlns:a16="http://schemas.microsoft.com/office/drawing/2014/main" id="{3E5F0751-2CD3-D14F-8A85-25A9CCE8945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38852" y="5877881"/>
            <a:ext cx="595666" cy="595666"/>
          </a:xfrm>
          <a:prstGeom prst="rect">
            <a:avLst/>
          </a:prstGeom>
        </p:spPr>
      </p:pic>
      <p:sp>
        <p:nvSpPr>
          <p:cNvPr id="61" name="Rectangle 60">
            <a:extLst>
              <a:ext uri="{FF2B5EF4-FFF2-40B4-BE49-F238E27FC236}">
                <a16:creationId xmlns:a16="http://schemas.microsoft.com/office/drawing/2014/main" id="{4584B31D-E60B-124E-9244-A17510FD4AA3}"/>
              </a:ext>
            </a:extLst>
          </p:cNvPr>
          <p:cNvSpPr/>
          <p:nvPr/>
        </p:nvSpPr>
        <p:spPr>
          <a:xfrm>
            <a:off x="6086594" y="839397"/>
            <a:ext cx="2249553" cy="615841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3" name="Graphic 62">
            <a:extLst>
              <a:ext uri="{FF2B5EF4-FFF2-40B4-BE49-F238E27FC236}">
                <a16:creationId xmlns:a16="http://schemas.microsoft.com/office/drawing/2014/main" id="{2191B2BB-699E-5340-8097-98AA8CE5BBC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535173" y="3373245"/>
            <a:ext cx="790697" cy="790697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id="{9F9869AE-8CF7-F146-B4BC-3A7F31F7A04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205970" y="4238481"/>
            <a:ext cx="700653" cy="700653"/>
          </a:xfrm>
          <a:prstGeom prst="rect">
            <a:avLst/>
          </a:prstGeom>
        </p:spPr>
      </p:pic>
      <p:pic>
        <p:nvPicPr>
          <p:cNvPr id="67" name="Graphic 66" descr="User">
            <a:extLst>
              <a:ext uri="{FF2B5EF4-FFF2-40B4-BE49-F238E27FC236}">
                <a16:creationId xmlns:a16="http://schemas.microsoft.com/office/drawing/2014/main" id="{8363D0AA-FC75-3F40-83FF-B3671E90787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3663663" y="650910"/>
            <a:ext cx="914400" cy="914400"/>
          </a:xfrm>
          <a:prstGeom prst="rect">
            <a:avLst/>
          </a:prstGeom>
        </p:spPr>
      </p:pic>
      <p:pic>
        <p:nvPicPr>
          <p:cNvPr id="69" name="Graphic 68" descr="Cmd Terminal">
            <a:extLst>
              <a:ext uri="{FF2B5EF4-FFF2-40B4-BE49-F238E27FC236}">
                <a16:creationId xmlns:a16="http://schemas.microsoft.com/office/drawing/2014/main" id="{BD59A27E-B600-D047-8FD1-E984F9366AA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2427653" y="650911"/>
            <a:ext cx="914400" cy="914400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40B3A08F-DD5B-FC4B-930D-D0417EF504F9}"/>
              </a:ext>
            </a:extLst>
          </p:cNvPr>
          <p:cNvSpPr txBox="1"/>
          <p:nvPr/>
        </p:nvSpPr>
        <p:spPr>
          <a:xfrm>
            <a:off x="13394086" y="275111"/>
            <a:ext cx="1291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AKS Admin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6A515E0-9025-0C47-A201-2D435CBE1C59}"/>
              </a:ext>
            </a:extLst>
          </p:cNvPr>
          <p:cNvSpPr txBox="1"/>
          <p:nvPr/>
        </p:nvSpPr>
        <p:spPr>
          <a:xfrm>
            <a:off x="12365507" y="1327327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/>
              <a:t>kubectl</a:t>
            </a:r>
            <a:endParaRPr lang="en-US" sz="1800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5DF1CD1-A0F5-B746-8E18-2F1162556B90}"/>
              </a:ext>
            </a:extLst>
          </p:cNvPr>
          <p:cNvSpPr txBox="1"/>
          <p:nvPr/>
        </p:nvSpPr>
        <p:spPr>
          <a:xfrm>
            <a:off x="9280688" y="4116661"/>
            <a:ext cx="1595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Load Balancer</a:t>
            </a:r>
          </a:p>
        </p:txBody>
      </p:sp>
      <p:pic>
        <p:nvPicPr>
          <p:cNvPr id="66" name="Google Shape;637;p35">
            <a:extLst>
              <a:ext uri="{FF2B5EF4-FFF2-40B4-BE49-F238E27FC236}">
                <a16:creationId xmlns:a16="http://schemas.microsoft.com/office/drawing/2014/main" id="{E7BEFBFD-7739-0843-BCE5-1AED84BEAD04}"/>
              </a:ext>
            </a:extLst>
          </p:cNvPr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3702983" y="1382882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38;p35">
            <a:extLst>
              <a:ext uri="{FF2B5EF4-FFF2-40B4-BE49-F238E27FC236}">
                <a16:creationId xmlns:a16="http://schemas.microsoft.com/office/drawing/2014/main" id="{8C25E79B-AC8B-DF4B-BF4C-E0B91F3769AE}"/>
              </a:ext>
            </a:extLst>
          </p:cNvPr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1713227" y="1380169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641;p35">
            <a:extLst>
              <a:ext uri="{FF2B5EF4-FFF2-40B4-BE49-F238E27FC236}">
                <a16:creationId xmlns:a16="http://schemas.microsoft.com/office/drawing/2014/main" id="{F1D0BC71-2D9B-E140-AA14-E66922FBB6AB}"/>
              </a:ext>
            </a:extLst>
          </p:cNvPr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2679103" y="1388991"/>
            <a:ext cx="959680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637;p35">
            <a:extLst>
              <a:ext uri="{FF2B5EF4-FFF2-40B4-BE49-F238E27FC236}">
                <a16:creationId xmlns:a16="http://schemas.microsoft.com/office/drawing/2014/main" id="{0241A420-BAA1-2A49-A449-D377D2601A5F}"/>
              </a:ext>
            </a:extLst>
          </p:cNvPr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3657871" y="2792523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638;p35">
            <a:extLst>
              <a:ext uri="{FF2B5EF4-FFF2-40B4-BE49-F238E27FC236}">
                <a16:creationId xmlns:a16="http://schemas.microsoft.com/office/drawing/2014/main" id="{153FA58D-8190-1940-A83B-179FAC14D846}"/>
              </a:ext>
            </a:extLst>
          </p:cNvPr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1668115" y="2789810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641;p35">
            <a:extLst>
              <a:ext uri="{FF2B5EF4-FFF2-40B4-BE49-F238E27FC236}">
                <a16:creationId xmlns:a16="http://schemas.microsoft.com/office/drawing/2014/main" id="{8C94C5FB-1537-0940-B033-0EB398986ED8}"/>
              </a:ext>
            </a:extLst>
          </p:cNvPr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2633991" y="2798632"/>
            <a:ext cx="959680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637;p35">
            <a:extLst>
              <a:ext uri="{FF2B5EF4-FFF2-40B4-BE49-F238E27FC236}">
                <a16:creationId xmlns:a16="http://schemas.microsoft.com/office/drawing/2014/main" id="{50220BB3-56D7-5C44-877A-3AE5E3ADD454}"/>
              </a:ext>
            </a:extLst>
          </p:cNvPr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3664309" y="4232372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638;p35">
            <a:extLst>
              <a:ext uri="{FF2B5EF4-FFF2-40B4-BE49-F238E27FC236}">
                <a16:creationId xmlns:a16="http://schemas.microsoft.com/office/drawing/2014/main" id="{E60D66B1-193A-A744-91DD-C8A268CE9F42}"/>
              </a:ext>
            </a:extLst>
          </p:cNvPr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1674553" y="4229659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641;p35">
            <a:extLst>
              <a:ext uri="{FF2B5EF4-FFF2-40B4-BE49-F238E27FC236}">
                <a16:creationId xmlns:a16="http://schemas.microsoft.com/office/drawing/2014/main" id="{1B7E0939-D976-5C4A-A8AB-3ADE2C2D50BD}"/>
              </a:ext>
            </a:extLst>
          </p:cNvPr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2640429" y="4238481"/>
            <a:ext cx="959680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637;p35">
            <a:extLst>
              <a:ext uri="{FF2B5EF4-FFF2-40B4-BE49-F238E27FC236}">
                <a16:creationId xmlns:a16="http://schemas.microsoft.com/office/drawing/2014/main" id="{BA5EFC27-5517-1C4F-A920-B3A61925B867}"/>
              </a:ext>
            </a:extLst>
          </p:cNvPr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3669146" y="6099648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638;p35">
            <a:extLst>
              <a:ext uri="{FF2B5EF4-FFF2-40B4-BE49-F238E27FC236}">
                <a16:creationId xmlns:a16="http://schemas.microsoft.com/office/drawing/2014/main" id="{31118EAC-6C3F-8645-B0B4-92FF56C820AC}"/>
              </a:ext>
            </a:extLst>
          </p:cNvPr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1679390" y="6096935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641;p35">
            <a:extLst>
              <a:ext uri="{FF2B5EF4-FFF2-40B4-BE49-F238E27FC236}">
                <a16:creationId xmlns:a16="http://schemas.microsoft.com/office/drawing/2014/main" id="{647157BC-1631-CD4B-926D-30F3B9FF34D8}"/>
              </a:ext>
            </a:extLst>
          </p:cNvPr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2645266" y="6105757"/>
            <a:ext cx="959680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Rectangle 92">
            <a:extLst>
              <a:ext uri="{FF2B5EF4-FFF2-40B4-BE49-F238E27FC236}">
                <a16:creationId xmlns:a16="http://schemas.microsoft.com/office/drawing/2014/main" id="{23D02EEA-A52C-3B45-9875-390EB78E6402}"/>
              </a:ext>
            </a:extLst>
          </p:cNvPr>
          <p:cNvSpPr/>
          <p:nvPr/>
        </p:nvSpPr>
        <p:spPr>
          <a:xfrm>
            <a:off x="6065393" y="1644613"/>
            <a:ext cx="2633594" cy="5554255"/>
          </a:xfrm>
          <a:prstGeom prst="rect">
            <a:avLst/>
          </a:prstGeom>
          <a:noFill/>
          <a:ln w="508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4" name="Google Shape;660;p35">
            <a:extLst>
              <a:ext uri="{FF2B5EF4-FFF2-40B4-BE49-F238E27FC236}">
                <a16:creationId xmlns:a16="http://schemas.microsoft.com/office/drawing/2014/main" id="{123C5C47-B9D3-7E4B-B5A0-DBEE086E3958}"/>
              </a:ext>
            </a:extLst>
          </p:cNvPr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6744819" y="1731949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660;p35">
            <a:extLst>
              <a:ext uri="{FF2B5EF4-FFF2-40B4-BE49-F238E27FC236}">
                <a16:creationId xmlns:a16="http://schemas.microsoft.com/office/drawing/2014/main" id="{7D1C616C-051E-7B4F-AE90-8AA4912B7FAA}"/>
              </a:ext>
            </a:extLst>
          </p:cNvPr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6763345" y="2862140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660;p35">
            <a:extLst>
              <a:ext uri="{FF2B5EF4-FFF2-40B4-BE49-F238E27FC236}">
                <a16:creationId xmlns:a16="http://schemas.microsoft.com/office/drawing/2014/main" id="{590F7113-F502-1C43-9DC1-B40DAB84DBA2}"/>
              </a:ext>
            </a:extLst>
          </p:cNvPr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6786131" y="4231239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660;p35">
            <a:extLst>
              <a:ext uri="{FF2B5EF4-FFF2-40B4-BE49-F238E27FC236}">
                <a16:creationId xmlns:a16="http://schemas.microsoft.com/office/drawing/2014/main" id="{A63B5C5B-6365-1D43-8E3D-6A2AD7AFBB44}"/>
              </a:ext>
            </a:extLst>
          </p:cNvPr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6791876" y="5709369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TextBox 97">
            <a:extLst>
              <a:ext uri="{FF2B5EF4-FFF2-40B4-BE49-F238E27FC236}">
                <a16:creationId xmlns:a16="http://schemas.microsoft.com/office/drawing/2014/main" id="{4D7F7220-DD13-6346-966C-EE845C835010}"/>
              </a:ext>
            </a:extLst>
          </p:cNvPr>
          <p:cNvSpPr txBox="1"/>
          <p:nvPr/>
        </p:nvSpPr>
        <p:spPr>
          <a:xfrm>
            <a:off x="6050910" y="6807925"/>
            <a:ext cx="27227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K8S Service CIDR: 10.0.0.0/16</a:t>
            </a:r>
          </a:p>
        </p:txBody>
      </p:sp>
      <p:pic>
        <p:nvPicPr>
          <p:cNvPr id="100" name="Graphic 99">
            <a:extLst>
              <a:ext uri="{FF2B5EF4-FFF2-40B4-BE49-F238E27FC236}">
                <a16:creationId xmlns:a16="http://schemas.microsoft.com/office/drawing/2014/main" id="{7FBC935B-64EA-4643-873C-1CF6422FE00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162056" y="1841996"/>
            <a:ext cx="700653" cy="700653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:a16="http://schemas.microsoft.com/office/drawing/2014/main" id="{56344D16-A635-0947-B6BE-B99D8D8A2C0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205969" y="2864818"/>
            <a:ext cx="700653" cy="700653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:a16="http://schemas.microsoft.com/office/drawing/2014/main" id="{09E28AD3-EB9F-4446-A574-FB6D40670B9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162055" y="757784"/>
            <a:ext cx="700653" cy="700653"/>
          </a:xfrm>
          <a:prstGeom prst="rect">
            <a:avLst/>
          </a:prstGeom>
        </p:spPr>
      </p:pic>
      <p:sp>
        <p:nvSpPr>
          <p:cNvPr id="105" name="TextBox 104">
            <a:extLst>
              <a:ext uri="{FF2B5EF4-FFF2-40B4-BE49-F238E27FC236}">
                <a16:creationId xmlns:a16="http://schemas.microsoft.com/office/drawing/2014/main" id="{35E5AC1F-DDCF-6D4A-83E7-2F15BBBDD949}"/>
              </a:ext>
            </a:extLst>
          </p:cNvPr>
          <p:cNvSpPr txBox="1"/>
          <p:nvPr/>
        </p:nvSpPr>
        <p:spPr>
          <a:xfrm>
            <a:off x="10200510" y="505758"/>
            <a:ext cx="2477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C00000"/>
                </a:solidFill>
              </a:rPr>
              <a:t>K8s API Server Public IP</a:t>
            </a:r>
          </a:p>
        </p:txBody>
      </p:sp>
      <p:pic>
        <p:nvPicPr>
          <p:cNvPr id="106" name="Graphic 105">
            <a:extLst>
              <a:ext uri="{FF2B5EF4-FFF2-40B4-BE49-F238E27FC236}">
                <a16:creationId xmlns:a16="http://schemas.microsoft.com/office/drawing/2014/main" id="{EE3F963A-30C7-8D4B-AB32-1064420F842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284481" y="5681385"/>
            <a:ext cx="700653" cy="700653"/>
          </a:xfrm>
          <a:prstGeom prst="rect">
            <a:avLst/>
          </a:prstGeom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782B49B-71CB-5449-AD26-22F1CAF60704}"/>
              </a:ext>
            </a:extLst>
          </p:cNvPr>
          <p:cNvCxnSpPr>
            <a:stCxn id="69" idx="1"/>
            <a:endCxn id="104" idx="3"/>
          </p:cNvCxnSpPr>
          <p:nvPr/>
        </p:nvCxnSpPr>
        <p:spPr>
          <a:xfrm flipH="1">
            <a:off x="11862708" y="1108111"/>
            <a:ext cx="564945" cy="0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057CF4B-8AD3-7B47-8F1B-C7DD16AB7AF5}"/>
              </a:ext>
            </a:extLst>
          </p:cNvPr>
          <p:cNvCxnSpPr>
            <a:stCxn id="104" idx="1"/>
            <a:endCxn id="63" idx="3"/>
          </p:cNvCxnSpPr>
          <p:nvPr/>
        </p:nvCxnSpPr>
        <p:spPr>
          <a:xfrm flipH="1">
            <a:off x="10325870" y="1108111"/>
            <a:ext cx="836185" cy="2660483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DB83FE05-A7DD-FE46-A774-9C6A20C27F36}"/>
              </a:ext>
            </a:extLst>
          </p:cNvPr>
          <p:cNvCxnSpPr>
            <a:stCxn id="63" idx="1"/>
            <a:endCxn id="61" idx="3"/>
          </p:cNvCxnSpPr>
          <p:nvPr/>
        </p:nvCxnSpPr>
        <p:spPr>
          <a:xfrm flipH="1" flipV="1">
            <a:off x="8336147" y="1147318"/>
            <a:ext cx="1199026" cy="2621276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055FE98C-5413-644F-8E61-72507D7A448B}"/>
              </a:ext>
            </a:extLst>
          </p:cNvPr>
          <p:cNvCxnSpPr>
            <a:stCxn id="63" idx="1"/>
            <a:endCxn id="94" idx="3"/>
          </p:cNvCxnSpPr>
          <p:nvPr/>
        </p:nvCxnSpPr>
        <p:spPr>
          <a:xfrm flipH="1" flipV="1">
            <a:off x="7701349" y="2210209"/>
            <a:ext cx="1833824" cy="1558385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59AA71AE-E442-8546-882E-42DD986FF5B6}"/>
              </a:ext>
            </a:extLst>
          </p:cNvPr>
          <p:cNvCxnSpPr>
            <a:stCxn id="63" idx="1"/>
            <a:endCxn id="95" idx="3"/>
          </p:cNvCxnSpPr>
          <p:nvPr/>
        </p:nvCxnSpPr>
        <p:spPr>
          <a:xfrm flipH="1" flipV="1">
            <a:off x="7719875" y="3340400"/>
            <a:ext cx="1815298" cy="428194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26501172-EED5-1641-A566-421B72481E8B}"/>
              </a:ext>
            </a:extLst>
          </p:cNvPr>
          <p:cNvCxnSpPr>
            <a:stCxn id="63" idx="1"/>
            <a:endCxn id="96" idx="3"/>
          </p:cNvCxnSpPr>
          <p:nvPr/>
        </p:nvCxnSpPr>
        <p:spPr>
          <a:xfrm flipH="1">
            <a:off x="7742661" y="3768594"/>
            <a:ext cx="1792512" cy="940905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A8A4F3AF-3CAA-8740-AB58-08AF372D4AE8}"/>
              </a:ext>
            </a:extLst>
          </p:cNvPr>
          <p:cNvCxnSpPr>
            <a:stCxn id="63" idx="1"/>
            <a:endCxn id="97" idx="3"/>
          </p:cNvCxnSpPr>
          <p:nvPr/>
        </p:nvCxnSpPr>
        <p:spPr>
          <a:xfrm flipH="1">
            <a:off x="7748406" y="3768594"/>
            <a:ext cx="1786767" cy="2419035"/>
          </a:xfrm>
          <a:prstGeom prst="straightConnector1">
            <a:avLst/>
          </a:prstGeom>
          <a:ln w="254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10D1CE8C-B8E0-964C-8613-E331D367FF11}"/>
              </a:ext>
            </a:extLst>
          </p:cNvPr>
          <p:cNvCxnSpPr>
            <a:stCxn id="100" idx="1"/>
            <a:endCxn id="63" idx="3"/>
          </p:cNvCxnSpPr>
          <p:nvPr/>
        </p:nvCxnSpPr>
        <p:spPr>
          <a:xfrm flipH="1">
            <a:off x="10325870" y="2192323"/>
            <a:ext cx="836186" cy="1576271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B70D4EB6-09A1-0B45-89C3-1013C8147638}"/>
              </a:ext>
            </a:extLst>
          </p:cNvPr>
          <p:cNvCxnSpPr>
            <a:stCxn id="102" idx="1"/>
            <a:endCxn id="63" idx="3"/>
          </p:cNvCxnSpPr>
          <p:nvPr/>
        </p:nvCxnSpPr>
        <p:spPr>
          <a:xfrm flipH="1">
            <a:off x="10325870" y="3215145"/>
            <a:ext cx="880099" cy="553449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251D0D59-6A0A-494D-895E-4266CC9A2206}"/>
              </a:ext>
            </a:extLst>
          </p:cNvPr>
          <p:cNvCxnSpPr>
            <a:stCxn id="65" idx="1"/>
            <a:endCxn id="63" idx="3"/>
          </p:cNvCxnSpPr>
          <p:nvPr/>
        </p:nvCxnSpPr>
        <p:spPr>
          <a:xfrm flipH="1" flipV="1">
            <a:off x="10325870" y="3768594"/>
            <a:ext cx="880100" cy="820214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B6491FA9-7526-C347-BB4D-B2FC94DD2996}"/>
              </a:ext>
            </a:extLst>
          </p:cNvPr>
          <p:cNvCxnSpPr>
            <a:stCxn id="106" idx="1"/>
            <a:endCxn id="63" idx="3"/>
          </p:cNvCxnSpPr>
          <p:nvPr/>
        </p:nvCxnSpPr>
        <p:spPr>
          <a:xfrm flipH="1" flipV="1">
            <a:off x="10325870" y="3768594"/>
            <a:ext cx="958611" cy="2263118"/>
          </a:xfrm>
          <a:prstGeom prst="straightConnector1">
            <a:avLst/>
          </a:prstGeom>
          <a:ln w="254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B2FF5B4E-24CE-9542-8ECF-D9DC6911EE29}"/>
              </a:ext>
            </a:extLst>
          </p:cNvPr>
          <p:cNvCxnSpPr>
            <a:cxnSpLocks/>
            <a:stCxn id="67" idx="1"/>
            <a:endCxn id="69" idx="3"/>
          </p:cNvCxnSpPr>
          <p:nvPr/>
        </p:nvCxnSpPr>
        <p:spPr>
          <a:xfrm flipH="1">
            <a:off x="13342053" y="1108110"/>
            <a:ext cx="321610" cy="1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TextBox 125">
            <a:extLst>
              <a:ext uri="{FF2B5EF4-FFF2-40B4-BE49-F238E27FC236}">
                <a16:creationId xmlns:a16="http://schemas.microsoft.com/office/drawing/2014/main" id="{9ED6A5FB-142A-0D48-BF84-6E1448AFAD3C}"/>
              </a:ext>
            </a:extLst>
          </p:cNvPr>
          <p:cNvSpPr txBox="1"/>
          <p:nvPr/>
        </p:nvSpPr>
        <p:spPr>
          <a:xfrm>
            <a:off x="4678166" y="1123370"/>
            <a:ext cx="7411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3">
                    <a:lumMod val="75000"/>
                  </a:schemeClr>
                </a:solidFill>
              </a:rPr>
              <a:t>App1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CBB69F12-EC45-C247-9E9E-3A39F9B56012}"/>
              </a:ext>
            </a:extLst>
          </p:cNvPr>
          <p:cNvSpPr txBox="1"/>
          <p:nvPr/>
        </p:nvSpPr>
        <p:spPr>
          <a:xfrm>
            <a:off x="4693934" y="2534797"/>
            <a:ext cx="7411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4">
                    <a:lumMod val="75000"/>
                  </a:schemeClr>
                </a:solidFill>
              </a:rPr>
              <a:t>App2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929E9DD5-7830-B94E-B923-F753D9A9BF4B}"/>
              </a:ext>
            </a:extLst>
          </p:cNvPr>
          <p:cNvSpPr txBox="1"/>
          <p:nvPr/>
        </p:nvSpPr>
        <p:spPr>
          <a:xfrm>
            <a:off x="4678166" y="3983092"/>
            <a:ext cx="7411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App3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10C4611D-AF44-0142-BDC0-0CAA746420A3}"/>
              </a:ext>
            </a:extLst>
          </p:cNvPr>
          <p:cNvSpPr txBox="1"/>
          <p:nvPr/>
        </p:nvSpPr>
        <p:spPr>
          <a:xfrm>
            <a:off x="4653584" y="5837283"/>
            <a:ext cx="7411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2">
                    <a:lumMod val="75000"/>
                  </a:schemeClr>
                </a:solidFill>
              </a:rPr>
              <a:t>App4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0700B644-6E54-1E40-98F2-43E58D2A561A}"/>
              </a:ext>
            </a:extLst>
          </p:cNvPr>
          <p:cNvSpPr txBox="1"/>
          <p:nvPr/>
        </p:nvSpPr>
        <p:spPr>
          <a:xfrm>
            <a:off x="10697287" y="1596456"/>
            <a:ext cx="1656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accent3">
                    <a:lumMod val="75000"/>
                  </a:schemeClr>
                </a:solidFill>
              </a:rPr>
              <a:t>App1 Public IP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73783AA8-22F5-644C-B1A7-8378219970D4}"/>
              </a:ext>
            </a:extLst>
          </p:cNvPr>
          <p:cNvSpPr txBox="1"/>
          <p:nvPr/>
        </p:nvSpPr>
        <p:spPr>
          <a:xfrm>
            <a:off x="10736199" y="2631940"/>
            <a:ext cx="1656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accent4">
                    <a:lumMod val="75000"/>
                  </a:schemeClr>
                </a:solidFill>
              </a:rPr>
              <a:t>App2 Public IP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03D81C9D-D469-6141-A98E-6370FE89BF41}"/>
              </a:ext>
            </a:extLst>
          </p:cNvPr>
          <p:cNvSpPr txBox="1"/>
          <p:nvPr/>
        </p:nvSpPr>
        <p:spPr>
          <a:xfrm>
            <a:off x="10754479" y="3978676"/>
            <a:ext cx="1656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App3 Public IP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8FCB8CA0-1EBC-F844-8F71-972B0842ABFC}"/>
              </a:ext>
            </a:extLst>
          </p:cNvPr>
          <p:cNvSpPr txBox="1"/>
          <p:nvPr/>
        </p:nvSpPr>
        <p:spPr>
          <a:xfrm>
            <a:off x="10934536" y="5390439"/>
            <a:ext cx="1656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accent2">
                    <a:lumMod val="75000"/>
                  </a:schemeClr>
                </a:solidFill>
              </a:rPr>
              <a:t>App4 Public IP</a:t>
            </a:r>
          </a:p>
        </p:txBody>
      </p:sp>
      <p:pic>
        <p:nvPicPr>
          <p:cNvPr id="135" name="Graphic 134" descr="User">
            <a:extLst>
              <a:ext uri="{FF2B5EF4-FFF2-40B4-BE49-F238E27FC236}">
                <a16:creationId xmlns:a16="http://schemas.microsoft.com/office/drawing/2014/main" id="{3BAB8CE3-239E-F04E-9941-13358B6E6E88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3668090" y="1738287"/>
            <a:ext cx="914400" cy="914400"/>
          </a:xfrm>
          <a:prstGeom prst="rect">
            <a:avLst/>
          </a:prstGeom>
        </p:spPr>
      </p:pic>
      <p:pic>
        <p:nvPicPr>
          <p:cNvPr id="136" name="Graphic 135" descr="User">
            <a:extLst>
              <a:ext uri="{FF2B5EF4-FFF2-40B4-BE49-F238E27FC236}">
                <a16:creationId xmlns:a16="http://schemas.microsoft.com/office/drawing/2014/main" id="{D097409E-85E6-3D4D-940A-2B3B44587042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13672823" y="2733334"/>
            <a:ext cx="914400" cy="914400"/>
          </a:xfrm>
          <a:prstGeom prst="rect">
            <a:avLst/>
          </a:prstGeom>
        </p:spPr>
      </p:pic>
      <p:pic>
        <p:nvPicPr>
          <p:cNvPr id="137" name="Graphic 136" descr="User">
            <a:extLst>
              <a:ext uri="{FF2B5EF4-FFF2-40B4-BE49-F238E27FC236}">
                <a16:creationId xmlns:a16="http://schemas.microsoft.com/office/drawing/2014/main" id="{4FE69A5C-7F96-4649-850A-63107CB167F1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13672823" y="4120405"/>
            <a:ext cx="914400" cy="914400"/>
          </a:xfrm>
          <a:prstGeom prst="rect">
            <a:avLst/>
          </a:prstGeom>
        </p:spPr>
      </p:pic>
      <p:pic>
        <p:nvPicPr>
          <p:cNvPr id="138" name="Graphic 137" descr="User">
            <a:extLst>
              <a:ext uri="{FF2B5EF4-FFF2-40B4-BE49-F238E27FC236}">
                <a16:creationId xmlns:a16="http://schemas.microsoft.com/office/drawing/2014/main" id="{2B0363C7-1724-174E-8D4C-5127A247747E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13672823" y="5598463"/>
            <a:ext cx="914400" cy="914400"/>
          </a:xfrm>
          <a:prstGeom prst="rect">
            <a:avLst/>
          </a:prstGeom>
        </p:spPr>
      </p:pic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E16A58D5-E2AD-304C-9E73-95FB1E92A79F}"/>
              </a:ext>
            </a:extLst>
          </p:cNvPr>
          <p:cNvCxnSpPr>
            <a:stCxn id="135" idx="1"/>
            <a:endCxn id="100" idx="3"/>
          </p:cNvCxnSpPr>
          <p:nvPr/>
        </p:nvCxnSpPr>
        <p:spPr>
          <a:xfrm flipH="1" flipV="1">
            <a:off x="11862709" y="2192323"/>
            <a:ext cx="1805381" cy="3164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7969196F-275C-E041-8A32-598C83B28AAE}"/>
              </a:ext>
            </a:extLst>
          </p:cNvPr>
          <p:cNvCxnSpPr>
            <a:stCxn id="136" idx="1"/>
            <a:endCxn id="102" idx="3"/>
          </p:cNvCxnSpPr>
          <p:nvPr/>
        </p:nvCxnSpPr>
        <p:spPr>
          <a:xfrm flipH="1">
            <a:off x="11906622" y="3190534"/>
            <a:ext cx="1766201" cy="24611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FB7CC4C9-81F6-6B4C-8FC9-AA824C55905A}"/>
              </a:ext>
            </a:extLst>
          </p:cNvPr>
          <p:cNvCxnSpPr>
            <a:stCxn id="137" idx="1"/>
            <a:endCxn id="65" idx="3"/>
          </p:cNvCxnSpPr>
          <p:nvPr/>
        </p:nvCxnSpPr>
        <p:spPr>
          <a:xfrm flipH="1">
            <a:off x="11906623" y="4577605"/>
            <a:ext cx="1766200" cy="11203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C4380D51-25B7-6E4D-8FA2-FCDEAD7959C5}"/>
              </a:ext>
            </a:extLst>
          </p:cNvPr>
          <p:cNvCxnSpPr>
            <a:stCxn id="138" idx="1"/>
            <a:endCxn id="106" idx="3"/>
          </p:cNvCxnSpPr>
          <p:nvPr/>
        </p:nvCxnSpPr>
        <p:spPr>
          <a:xfrm flipH="1" flipV="1">
            <a:off x="11985134" y="6031712"/>
            <a:ext cx="1687689" cy="23951"/>
          </a:xfrm>
          <a:prstGeom prst="straightConnector1">
            <a:avLst/>
          </a:prstGeom>
          <a:ln w="254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C0FBC06C-ADF0-2345-83F6-6B15216965F8}"/>
              </a:ext>
            </a:extLst>
          </p:cNvPr>
          <p:cNvCxnSpPr>
            <a:stCxn id="94" idx="1"/>
            <a:endCxn id="66" idx="3"/>
          </p:cNvCxnSpPr>
          <p:nvPr/>
        </p:nvCxnSpPr>
        <p:spPr>
          <a:xfrm flipH="1" flipV="1">
            <a:off x="4662668" y="1862722"/>
            <a:ext cx="2082151" cy="347487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7E0EF692-0AFD-A542-8C1A-90E6C17749B2}"/>
              </a:ext>
            </a:extLst>
          </p:cNvPr>
          <p:cNvCxnSpPr>
            <a:stCxn id="95" idx="1"/>
            <a:endCxn id="76" idx="3"/>
          </p:cNvCxnSpPr>
          <p:nvPr/>
        </p:nvCxnSpPr>
        <p:spPr>
          <a:xfrm flipH="1" flipV="1">
            <a:off x="4617556" y="3272363"/>
            <a:ext cx="2145789" cy="68037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C37FD3D2-AED2-FB4D-987C-26D133AAAA3C}"/>
              </a:ext>
            </a:extLst>
          </p:cNvPr>
          <p:cNvCxnSpPr>
            <a:stCxn id="96" idx="1"/>
            <a:endCxn id="83" idx="3"/>
          </p:cNvCxnSpPr>
          <p:nvPr/>
        </p:nvCxnSpPr>
        <p:spPr>
          <a:xfrm flipH="1">
            <a:off x="4623994" y="4709499"/>
            <a:ext cx="2162137" cy="2713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>
            <a:extLst>
              <a:ext uri="{FF2B5EF4-FFF2-40B4-BE49-F238E27FC236}">
                <a16:creationId xmlns:a16="http://schemas.microsoft.com/office/drawing/2014/main" id="{2085668F-3CF7-0743-AC71-2C6D0A009371}"/>
              </a:ext>
            </a:extLst>
          </p:cNvPr>
          <p:cNvCxnSpPr>
            <a:stCxn id="97" idx="1"/>
            <a:endCxn id="89" idx="3"/>
          </p:cNvCxnSpPr>
          <p:nvPr/>
        </p:nvCxnSpPr>
        <p:spPr>
          <a:xfrm flipH="1">
            <a:off x="4628831" y="6187629"/>
            <a:ext cx="2163045" cy="391859"/>
          </a:xfrm>
          <a:prstGeom prst="straightConnector1">
            <a:avLst/>
          </a:prstGeom>
          <a:ln w="254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9" name="Graphic 98">
            <a:extLst>
              <a:ext uri="{FF2B5EF4-FFF2-40B4-BE49-F238E27FC236}">
                <a16:creationId xmlns:a16="http://schemas.microsoft.com/office/drawing/2014/main" id="{5AAFAC43-6A17-B04A-B6EB-F92F7075F120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9229694" y="318371"/>
            <a:ext cx="1017961" cy="1017961"/>
          </a:xfrm>
          <a:prstGeom prst="rect">
            <a:avLst/>
          </a:prstGeom>
        </p:spPr>
      </p:pic>
      <p:sp>
        <p:nvSpPr>
          <p:cNvPr id="101" name="TextBox 100">
            <a:extLst>
              <a:ext uri="{FF2B5EF4-FFF2-40B4-BE49-F238E27FC236}">
                <a16:creationId xmlns:a16="http://schemas.microsoft.com/office/drawing/2014/main" id="{9A7C29DC-C765-1C47-9E6E-0E11972913C7}"/>
              </a:ext>
            </a:extLst>
          </p:cNvPr>
          <p:cNvSpPr txBox="1"/>
          <p:nvPr/>
        </p:nvSpPr>
        <p:spPr>
          <a:xfrm>
            <a:off x="9206922" y="1244409"/>
            <a:ext cx="12706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Azure Active </a:t>
            </a:r>
          </a:p>
          <a:p>
            <a:r>
              <a:rPr lang="en-US" sz="1600" dirty="0"/>
              <a:t>Directory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E0BD74-23D2-1A43-BEF6-8824662668AA}"/>
              </a:ext>
            </a:extLst>
          </p:cNvPr>
          <p:cNvSpPr txBox="1"/>
          <p:nvPr/>
        </p:nvSpPr>
        <p:spPr>
          <a:xfrm>
            <a:off x="9101812" y="6603000"/>
            <a:ext cx="576664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50" b="1" dirty="0">
                <a:solidFill>
                  <a:srgbClr val="00B050"/>
                </a:solidFill>
              </a:rPr>
              <a:t>Deploy Apps to different </a:t>
            </a:r>
            <a:r>
              <a:rPr lang="en-US" sz="2150" b="1" dirty="0" err="1">
                <a:solidFill>
                  <a:srgbClr val="00B050"/>
                </a:solidFill>
              </a:rPr>
              <a:t>NodePools</a:t>
            </a:r>
            <a:r>
              <a:rPr lang="en-US" sz="2150" b="1" dirty="0">
                <a:solidFill>
                  <a:srgbClr val="00B050"/>
                </a:solidFill>
              </a:rPr>
              <a:t> using </a:t>
            </a:r>
          </a:p>
          <a:p>
            <a:r>
              <a:rPr lang="en-US" sz="2150" b="1" dirty="0">
                <a:solidFill>
                  <a:srgbClr val="00B050"/>
                </a:solidFill>
              </a:rPr>
              <a:t>Kubernetes Node Selector Concept on Azure AKS</a:t>
            </a:r>
          </a:p>
        </p:txBody>
      </p:sp>
    </p:spTree>
    <p:extLst>
      <p:ext uri="{BB962C8B-B14F-4D97-AF65-F5344CB8AC3E}">
        <p14:creationId xmlns:p14="http://schemas.microsoft.com/office/powerpoint/2010/main" val="294102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4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7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7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2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5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8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3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6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9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2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8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1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5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8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3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6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9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2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5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1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2" fill="hold">
                      <p:stCondLst>
                        <p:cond delay="indefinite"/>
                      </p:stCondLst>
                      <p:childTnLst>
                        <p:par>
                          <p:cTn id="223" fill="hold">
                            <p:stCondLst>
                              <p:cond delay="0"/>
                            </p:stCondLst>
                            <p:childTnLst>
                              <p:par>
                                <p:cTn id="2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6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9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5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8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9" fill="hold">
                      <p:stCondLst>
                        <p:cond delay="indefinite"/>
                      </p:stCondLst>
                      <p:childTnLst>
                        <p:par>
                          <p:cTn id="240" fill="hold">
                            <p:stCondLst>
                              <p:cond delay="0"/>
                            </p:stCondLst>
                            <p:childTnLst>
                              <p:par>
                                <p:cTn id="24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3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6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9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5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8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1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2" fill="hold">
                      <p:stCondLst>
                        <p:cond delay="indefinite"/>
                      </p:stCondLst>
                      <p:childTnLst>
                        <p:par>
                          <p:cTn id="263" fill="hold">
                            <p:stCondLst>
                              <p:cond delay="0"/>
                            </p:stCondLst>
                            <p:childTnLst>
                              <p:par>
                                <p:cTn id="26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6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9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5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8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9" fill="hold">
                      <p:stCondLst>
                        <p:cond delay="indefinite"/>
                      </p:stCondLst>
                      <p:childTnLst>
                        <p:par>
                          <p:cTn id="280" fill="hold">
                            <p:stCondLst>
                              <p:cond delay="0"/>
                            </p:stCondLst>
                            <p:childTnLst>
                              <p:par>
                                <p:cTn id="28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3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6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9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2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5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8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1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14" grpId="0"/>
      <p:bldP spid="15" grpId="0" animBg="1"/>
      <p:bldP spid="18" grpId="0"/>
      <p:bldP spid="20" grpId="0"/>
      <p:bldP spid="21" grpId="0" animBg="1"/>
      <p:bldP spid="22" grpId="0" animBg="1"/>
      <p:bldP spid="23" grpId="0" animBg="1"/>
      <p:bldP spid="24" grpId="0" animBg="1"/>
      <p:bldP spid="25" grpId="0" animBg="1"/>
      <p:bldP spid="27" grpId="0"/>
      <p:bldP spid="28" grpId="0" animBg="1"/>
      <p:bldP spid="29" grpId="0"/>
      <p:bldP spid="39" grpId="0"/>
      <p:bldP spid="41" grpId="0"/>
      <p:bldP spid="42" grpId="0"/>
      <p:bldP spid="61" grpId="0" animBg="1"/>
      <p:bldP spid="70" grpId="0"/>
      <p:bldP spid="71" grpId="0"/>
      <p:bldP spid="73" grpId="0"/>
      <p:bldP spid="93" grpId="0" animBg="1"/>
      <p:bldP spid="98" grpId="0"/>
      <p:bldP spid="105" grpId="0"/>
      <p:bldP spid="126" grpId="0"/>
      <p:bldP spid="127" grpId="0"/>
      <p:bldP spid="129" grpId="0"/>
      <p:bldP spid="130" grpId="0"/>
      <p:bldP spid="131" grpId="0"/>
      <p:bldP spid="132" grpId="0"/>
      <p:bldP spid="133" grpId="0"/>
      <p:bldP spid="134" grpId="0"/>
      <p:bldP spid="101" grpId="0"/>
    </p:bld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5157" y="2177906"/>
            <a:ext cx="3675198" cy="35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87850" y="2511934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 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70C0"/>
                </a:solidFill>
              </a:rPr>
              <a:t>Terraform Basics</a:t>
            </a:r>
            <a:endParaRPr lang="en-US" sz="6500" b="1" dirty="0">
              <a:solidFill>
                <a:srgbClr val="00B050"/>
              </a:solidFill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205A956-1A7D-F547-826E-6857A23251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045" y="2351880"/>
            <a:ext cx="3368459" cy="3368459"/>
          </a:xfrm>
          <a:prstGeom prst="rect">
            <a:avLst/>
          </a:prstGeom>
        </p:spPr>
      </p:pic>
      <p:pic>
        <p:nvPicPr>
          <p:cNvPr id="4" name="Picture 2" descr="Terraform Logos - Terraform by HashiCorp">
            <a:extLst>
              <a:ext uri="{FF2B5EF4-FFF2-40B4-BE49-F238E27FC236}">
                <a16:creationId xmlns:a16="http://schemas.microsoft.com/office/drawing/2014/main" id="{2B13AD0D-C702-2149-B3BB-C03F72BCCD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3950" y="5217110"/>
            <a:ext cx="5778500" cy="1409700"/>
          </a:xfrm>
          <a:prstGeom prst="rect">
            <a:avLst/>
          </a:prstGeom>
          <a:solidFill>
            <a:schemeClr val="tx1"/>
          </a:solidFill>
          <a:ln>
            <a:solidFill>
              <a:srgbClr val="7030A0"/>
            </a:solidFill>
          </a:ln>
        </p:spPr>
      </p:pic>
    </p:spTree>
    <p:extLst>
      <p:ext uri="{BB962C8B-B14F-4D97-AF65-F5344CB8AC3E}">
        <p14:creationId xmlns:p14="http://schemas.microsoft.com/office/powerpoint/2010/main" val="3059953763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5157" y="2177906"/>
            <a:ext cx="3675198" cy="35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87850" y="2511934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 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Azure DevOps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70C0"/>
                </a:solidFill>
              </a:rPr>
              <a:t>Terraform</a:t>
            </a:r>
            <a:endParaRPr lang="en-US" sz="6500" b="1" dirty="0">
              <a:solidFill>
                <a:srgbClr val="00B050"/>
              </a:solidFill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205A956-1A7D-F547-826E-6857A23251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045" y="2351880"/>
            <a:ext cx="3368459" cy="3368459"/>
          </a:xfrm>
          <a:prstGeom prst="rect">
            <a:avLst/>
          </a:prstGeom>
        </p:spPr>
      </p:pic>
      <p:pic>
        <p:nvPicPr>
          <p:cNvPr id="4" name="Picture 2" descr="Terraform Logos - Terraform by HashiCorp">
            <a:extLst>
              <a:ext uri="{FF2B5EF4-FFF2-40B4-BE49-F238E27FC236}">
                <a16:creationId xmlns:a16="http://schemas.microsoft.com/office/drawing/2014/main" id="{2B13AD0D-C702-2149-B3BB-C03F72BCCD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5950" y="393082"/>
            <a:ext cx="5778500" cy="1409700"/>
          </a:xfrm>
          <a:prstGeom prst="rect">
            <a:avLst/>
          </a:prstGeom>
          <a:solidFill>
            <a:schemeClr val="tx1"/>
          </a:solidFill>
          <a:ln>
            <a:solidFill>
              <a:srgbClr val="7030A0"/>
            </a:solidFill>
          </a:ln>
        </p:spPr>
      </p:pic>
    </p:spTree>
    <p:extLst>
      <p:ext uri="{BB962C8B-B14F-4D97-AF65-F5344CB8AC3E}">
        <p14:creationId xmlns:p14="http://schemas.microsoft.com/office/powerpoint/2010/main" val="1016992861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61CD6DB-3A48-5F43-8E3C-A069D5D4CD3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AE6C535-A93F-E849-9E2E-1BCA1F86982F}"/>
              </a:ext>
            </a:extLst>
          </p:cNvPr>
          <p:cNvSpPr/>
          <p:nvPr/>
        </p:nvSpPr>
        <p:spPr>
          <a:xfrm>
            <a:off x="214129" y="904011"/>
            <a:ext cx="12572596" cy="6636856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E446D1-810C-8F4C-83A9-B2770C4FD41C}"/>
              </a:ext>
            </a:extLst>
          </p:cNvPr>
          <p:cNvSpPr txBox="1"/>
          <p:nvPr/>
        </p:nvSpPr>
        <p:spPr>
          <a:xfrm>
            <a:off x="223938" y="856883"/>
            <a:ext cx="1336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Azure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E6D9F73-2B43-BB4E-911E-B3BB2CDAEA99}"/>
              </a:ext>
            </a:extLst>
          </p:cNvPr>
          <p:cNvSpPr/>
          <p:nvPr/>
        </p:nvSpPr>
        <p:spPr>
          <a:xfrm>
            <a:off x="405247" y="1418022"/>
            <a:ext cx="10931235" cy="5907568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8FCFF251-F3A7-1B48-A9FF-68481DC10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3925" y="961111"/>
            <a:ext cx="913823" cy="91382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5B1F633-C533-5A47-BEF1-52B0D806E5FB}"/>
              </a:ext>
            </a:extLst>
          </p:cNvPr>
          <p:cNvSpPr txBox="1"/>
          <p:nvPr/>
        </p:nvSpPr>
        <p:spPr>
          <a:xfrm>
            <a:off x="1459514" y="1446595"/>
            <a:ext cx="913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VNET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C6CDB13-322F-D040-A1A4-7F310A9D216F}"/>
              </a:ext>
            </a:extLst>
          </p:cNvPr>
          <p:cNvSpPr/>
          <p:nvPr/>
        </p:nvSpPr>
        <p:spPr>
          <a:xfrm>
            <a:off x="703924" y="1962513"/>
            <a:ext cx="5166939" cy="5165651"/>
          </a:xfrm>
          <a:prstGeom prst="rect">
            <a:avLst/>
          </a:prstGeom>
          <a:noFill/>
          <a:ln w="3810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1F041DF0-5888-B44D-9476-94337840C9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4204" y="1584716"/>
            <a:ext cx="785668" cy="78566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4AD5417-6045-9445-8024-73A81EB590D1}"/>
              </a:ext>
            </a:extLst>
          </p:cNvPr>
          <p:cNvSpPr txBox="1"/>
          <p:nvPr/>
        </p:nvSpPr>
        <p:spPr>
          <a:xfrm>
            <a:off x="1559872" y="1952509"/>
            <a:ext cx="2991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B050"/>
                </a:solidFill>
              </a:rPr>
              <a:t>Default Subnet: 10.240.0.0/16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A71F528D-2C57-9949-BDA2-95E6B4261A2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922960" y="2233933"/>
            <a:ext cx="1065986" cy="93792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870B3DA-2958-C04D-83F3-48FBFBD01858}"/>
              </a:ext>
            </a:extLst>
          </p:cNvPr>
          <p:cNvSpPr txBox="1"/>
          <p:nvPr/>
        </p:nvSpPr>
        <p:spPr>
          <a:xfrm>
            <a:off x="6465651" y="3254077"/>
            <a:ext cx="21695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Azure AKS </a:t>
            </a:r>
          </a:p>
          <a:p>
            <a:pPr algn="ctr"/>
            <a:r>
              <a:rPr lang="en-US" sz="1800" dirty="0"/>
              <a:t>Cluster Control Plane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6DA2F14-25E8-A546-90C6-B202E0D758AA}"/>
              </a:ext>
            </a:extLst>
          </p:cNvPr>
          <p:cNvSpPr/>
          <p:nvPr/>
        </p:nvSpPr>
        <p:spPr>
          <a:xfrm>
            <a:off x="5870863" y="1965790"/>
            <a:ext cx="5166939" cy="2159070"/>
          </a:xfrm>
          <a:prstGeom prst="rect">
            <a:avLst/>
          </a:prstGeom>
          <a:noFill/>
          <a:ln w="3810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BBDA2CA-5F3C-BA4C-B99A-8D629ED0A94E}"/>
              </a:ext>
            </a:extLst>
          </p:cNvPr>
          <p:cNvSpPr/>
          <p:nvPr/>
        </p:nvSpPr>
        <p:spPr>
          <a:xfrm>
            <a:off x="1132154" y="2433154"/>
            <a:ext cx="4234823" cy="1337089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E7F845F-82BA-6E40-9D7D-60AB56AD7C06}"/>
              </a:ext>
            </a:extLst>
          </p:cNvPr>
          <p:cNvSpPr/>
          <p:nvPr/>
        </p:nvSpPr>
        <p:spPr>
          <a:xfrm>
            <a:off x="1132154" y="3940742"/>
            <a:ext cx="4234823" cy="1337089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AD210B1-9B07-6E49-B7F0-1E132E21F881}"/>
              </a:ext>
            </a:extLst>
          </p:cNvPr>
          <p:cNvSpPr/>
          <p:nvPr/>
        </p:nvSpPr>
        <p:spPr>
          <a:xfrm>
            <a:off x="1132153" y="5466698"/>
            <a:ext cx="4234823" cy="1337089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Graphic 35">
            <a:extLst>
              <a:ext uri="{FF2B5EF4-FFF2-40B4-BE49-F238E27FC236}">
                <a16:creationId xmlns:a16="http://schemas.microsoft.com/office/drawing/2014/main" id="{CB06D8D1-2991-C543-B4DC-22A24D30345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65099" y="2451938"/>
            <a:ext cx="645105" cy="645105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5FAF081F-96B8-0745-87B6-F73FA832574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42458" y="3956152"/>
            <a:ext cx="645105" cy="645105"/>
          </a:xfrm>
          <a:prstGeom prst="rect">
            <a:avLst/>
          </a:prstGeom>
        </p:spPr>
      </p:pic>
      <p:pic>
        <p:nvPicPr>
          <p:cNvPr id="38" name="Graphic 37">
            <a:extLst>
              <a:ext uri="{FF2B5EF4-FFF2-40B4-BE49-F238E27FC236}">
                <a16:creationId xmlns:a16="http://schemas.microsoft.com/office/drawing/2014/main" id="{C8553465-BE61-0349-BC24-4A82ED403B8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62805" y="5490660"/>
            <a:ext cx="645105" cy="645105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D3CCE2AE-E114-8E42-B681-78101C59C1AC}"/>
              </a:ext>
            </a:extLst>
          </p:cNvPr>
          <p:cNvSpPr txBox="1"/>
          <p:nvPr/>
        </p:nvSpPr>
        <p:spPr>
          <a:xfrm>
            <a:off x="1791720" y="2391041"/>
            <a:ext cx="2686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System Node Pool: Linux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326EEBB-7281-0D4E-A4B3-4526D15D1ED6}"/>
              </a:ext>
            </a:extLst>
          </p:cNvPr>
          <p:cNvSpPr txBox="1"/>
          <p:nvPr/>
        </p:nvSpPr>
        <p:spPr>
          <a:xfrm>
            <a:off x="1843675" y="3913386"/>
            <a:ext cx="2686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User Node Pool: Linux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BDC242B-FBCE-EB42-875A-239DE48E13BA}"/>
              </a:ext>
            </a:extLst>
          </p:cNvPr>
          <p:cNvSpPr txBox="1"/>
          <p:nvPr/>
        </p:nvSpPr>
        <p:spPr>
          <a:xfrm>
            <a:off x="1801131" y="5448330"/>
            <a:ext cx="2686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User Node Pool: Windows</a:t>
            </a:r>
          </a:p>
        </p:txBody>
      </p:sp>
      <p:pic>
        <p:nvPicPr>
          <p:cNvPr id="43" name="Google Shape;681;p35">
            <a:extLst>
              <a:ext uri="{FF2B5EF4-FFF2-40B4-BE49-F238E27FC236}">
                <a16:creationId xmlns:a16="http://schemas.microsoft.com/office/drawing/2014/main" id="{C6DC4720-8709-E742-9150-276679D95EA3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834549" y="2719190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681;p35">
            <a:extLst>
              <a:ext uri="{FF2B5EF4-FFF2-40B4-BE49-F238E27FC236}">
                <a16:creationId xmlns:a16="http://schemas.microsoft.com/office/drawing/2014/main" id="{F464FC75-C1F9-4244-A298-889BF7A331CA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894280" y="2729379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681;p35">
            <a:extLst>
              <a:ext uri="{FF2B5EF4-FFF2-40B4-BE49-F238E27FC236}">
                <a16:creationId xmlns:a16="http://schemas.microsoft.com/office/drawing/2014/main" id="{E837D503-A46A-8B44-9497-BB09D4351121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950551" y="2715925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Google Shape;681;p35">
            <a:extLst>
              <a:ext uri="{FF2B5EF4-FFF2-40B4-BE49-F238E27FC236}">
                <a16:creationId xmlns:a16="http://schemas.microsoft.com/office/drawing/2014/main" id="{32FA03EF-1F0B-4940-BB2F-01F5DD9BF773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810204" y="4221377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681;p35">
            <a:extLst>
              <a:ext uri="{FF2B5EF4-FFF2-40B4-BE49-F238E27FC236}">
                <a16:creationId xmlns:a16="http://schemas.microsoft.com/office/drawing/2014/main" id="{30ADB805-B03B-D74B-9844-798591B32FD6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869935" y="4231566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681;p35">
            <a:extLst>
              <a:ext uri="{FF2B5EF4-FFF2-40B4-BE49-F238E27FC236}">
                <a16:creationId xmlns:a16="http://schemas.microsoft.com/office/drawing/2014/main" id="{0F8ABDEF-5A4E-5646-925F-0290B5E76478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926206" y="4218112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681;p35">
            <a:extLst>
              <a:ext uri="{FF2B5EF4-FFF2-40B4-BE49-F238E27FC236}">
                <a16:creationId xmlns:a16="http://schemas.microsoft.com/office/drawing/2014/main" id="{384BD65E-9879-CB43-ACBF-227B5937732C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797093" y="5747705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Google Shape;681;p35">
            <a:extLst>
              <a:ext uri="{FF2B5EF4-FFF2-40B4-BE49-F238E27FC236}">
                <a16:creationId xmlns:a16="http://schemas.microsoft.com/office/drawing/2014/main" id="{DF6DD13C-06DB-2948-99F9-E78044E45FD8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856824" y="5757894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681;p35">
            <a:extLst>
              <a:ext uri="{FF2B5EF4-FFF2-40B4-BE49-F238E27FC236}">
                <a16:creationId xmlns:a16="http://schemas.microsoft.com/office/drawing/2014/main" id="{2B2B72D8-AF28-B440-895D-8C3651F8E5E9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913095" y="5744440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677;p35">
            <a:extLst>
              <a:ext uri="{FF2B5EF4-FFF2-40B4-BE49-F238E27FC236}">
                <a16:creationId xmlns:a16="http://schemas.microsoft.com/office/drawing/2014/main" id="{FC89B669-A317-6B43-B2A9-6DD5A0D37F1D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8685137" y="2990855"/>
            <a:ext cx="954366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678;p35">
            <a:extLst>
              <a:ext uri="{FF2B5EF4-FFF2-40B4-BE49-F238E27FC236}">
                <a16:creationId xmlns:a16="http://schemas.microsoft.com/office/drawing/2014/main" id="{1B48D189-BF61-C243-A9B7-9AC21EA35742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9697375" y="2989980"/>
            <a:ext cx="954366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679;p35">
            <a:extLst>
              <a:ext uri="{FF2B5EF4-FFF2-40B4-BE49-F238E27FC236}">
                <a16:creationId xmlns:a16="http://schemas.microsoft.com/office/drawing/2014/main" id="{BA217667-2409-2A4D-9235-6D1E5781A012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9720553" y="2089165"/>
            <a:ext cx="954366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85;p35">
            <a:extLst>
              <a:ext uri="{FF2B5EF4-FFF2-40B4-BE49-F238E27FC236}">
                <a16:creationId xmlns:a16="http://schemas.microsoft.com/office/drawing/2014/main" id="{9D0EAA4E-C3A8-CD41-85E5-E89D4A7C254A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8685137" y="2055693"/>
            <a:ext cx="954366" cy="95616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Rectangle 60">
            <a:extLst>
              <a:ext uri="{FF2B5EF4-FFF2-40B4-BE49-F238E27FC236}">
                <a16:creationId xmlns:a16="http://schemas.microsoft.com/office/drawing/2014/main" id="{4584B31D-E60B-124E-9244-A17510FD4AA3}"/>
              </a:ext>
            </a:extLst>
          </p:cNvPr>
          <p:cNvSpPr/>
          <p:nvPr/>
        </p:nvSpPr>
        <p:spPr>
          <a:xfrm>
            <a:off x="6344368" y="2051795"/>
            <a:ext cx="4410223" cy="1973829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3" name="Graphic 62">
            <a:extLst>
              <a:ext uri="{FF2B5EF4-FFF2-40B4-BE49-F238E27FC236}">
                <a16:creationId xmlns:a16="http://schemas.microsoft.com/office/drawing/2014/main" id="{2191B2BB-699E-5340-8097-98AA8CE5BBC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1571003" y="2171263"/>
            <a:ext cx="790697" cy="790697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id="{9F9869AE-8CF7-F146-B4BC-3A7F31F7A04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1615423" y="3424207"/>
            <a:ext cx="700653" cy="700653"/>
          </a:xfrm>
          <a:prstGeom prst="rect">
            <a:avLst/>
          </a:prstGeom>
        </p:spPr>
      </p:pic>
      <p:pic>
        <p:nvPicPr>
          <p:cNvPr id="67" name="Graphic 66" descr="User">
            <a:extLst>
              <a:ext uri="{FF2B5EF4-FFF2-40B4-BE49-F238E27FC236}">
                <a16:creationId xmlns:a16="http://schemas.microsoft.com/office/drawing/2014/main" id="{8363D0AA-FC75-3F40-83FF-B3671E90787D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3258679" y="4680824"/>
            <a:ext cx="914400" cy="914400"/>
          </a:xfrm>
          <a:prstGeom prst="rect">
            <a:avLst/>
          </a:prstGeom>
        </p:spPr>
      </p:pic>
      <p:pic>
        <p:nvPicPr>
          <p:cNvPr id="69" name="Graphic 68" descr="Cmd Terminal">
            <a:extLst>
              <a:ext uri="{FF2B5EF4-FFF2-40B4-BE49-F238E27FC236}">
                <a16:creationId xmlns:a16="http://schemas.microsoft.com/office/drawing/2014/main" id="{BD59A27E-B600-D047-8FD1-E984F9366AA0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3266910" y="3311394"/>
            <a:ext cx="914400" cy="914400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40B3A08F-DD5B-FC4B-930D-D0417EF504F9}"/>
              </a:ext>
            </a:extLst>
          </p:cNvPr>
          <p:cNvSpPr txBox="1"/>
          <p:nvPr/>
        </p:nvSpPr>
        <p:spPr>
          <a:xfrm>
            <a:off x="13085403" y="5482073"/>
            <a:ext cx="14214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AKS </a:t>
            </a:r>
            <a:r>
              <a:rPr lang="en-US" sz="1800" dirty="0" err="1"/>
              <a:t>AdminUser</a:t>
            </a:r>
            <a:endParaRPr lang="en-US" sz="1800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6A515E0-9025-0C47-A201-2D435CBE1C59}"/>
              </a:ext>
            </a:extLst>
          </p:cNvPr>
          <p:cNvSpPr txBox="1"/>
          <p:nvPr/>
        </p:nvSpPr>
        <p:spPr>
          <a:xfrm>
            <a:off x="13260230" y="3083887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/>
              <a:t>kubectl</a:t>
            </a:r>
            <a:endParaRPr lang="en-US" sz="1800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E876FD1C-3361-504B-B6B3-58155742121A}"/>
              </a:ext>
            </a:extLst>
          </p:cNvPr>
          <p:cNvSpPr txBox="1"/>
          <p:nvPr/>
        </p:nvSpPr>
        <p:spPr>
          <a:xfrm>
            <a:off x="11517987" y="4077579"/>
            <a:ext cx="1084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Public IP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5DF1CD1-A0F5-B746-8E18-2F1162556B90}"/>
              </a:ext>
            </a:extLst>
          </p:cNvPr>
          <p:cNvSpPr txBox="1"/>
          <p:nvPr/>
        </p:nvSpPr>
        <p:spPr>
          <a:xfrm>
            <a:off x="11340708" y="1837461"/>
            <a:ext cx="1595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Load Balancer</a:t>
            </a: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592EB771-3B99-E242-91D6-1E04222FD8C5}"/>
              </a:ext>
            </a:extLst>
          </p:cNvPr>
          <p:cNvCxnSpPr>
            <a:stCxn id="67" idx="0"/>
          </p:cNvCxnSpPr>
          <p:nvPr/>
        </p:nvCxnSpPr>
        <p:spPr>
          <a:xfrm flipV="1">
            <a:off x="13715879" y="4062845"/>
            <a:ext cx="2271" cy="617979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906B13AE-21FE-EC4C-9B5C-575EB1F4E564}"/>
              </a:ext>
            </a:extLst>
          </p:cNvPr>
          <p:cNvCxnSpPr>
            <a:stCxn id="69" idx="1"/>
            <a:endCxn id="65" idx="3"/>
          </p:cNvCxnSpPr>
          <p:nvPr/>
        </p:nvCxnSpPr>
        <p:spPr>
          <a:xfrm flipH="1">
            <a:off x="12316076" y="3768594"/>
            <a:ext cx="950834" cy="594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36076764-87BC-214C-ADA5-30A03F1C1894}"/>
              </a:ext>
            </a:extLst>
          </p:cNvPr>
          <p:cNvCxnSpPr>
            <a:stCxn id="65" idx="0"/>
            <a:endCxn id="63" idx="2"/>
          </p:cNvCxnSpPr>
          <p:nvPr/>
        </p:nvCxnSpPr>
        <p:spPr>
          <a:xfrm flipV="1">
            <a:off x="11965750" y="2961960"/>
            <a:ext cx="602" cy="462247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43D77051-446C-9B4C-A79F-9C73478E5D33}"/>
              </a:ext>
            </a:extLst>
          </p:cNvPr>
          <p:cNvCxnSpPr>
            <a:stCxn id="63" idx="1"/>
            <a:endCxn id="59" idx="3"/>
          </p:cNvCxnSpPr>
          <p:nvPr/>
        </p:nvCxnSpPr>
        <p:spPr>
          <a:xfrm flipH="1">
            <a:off x="10674919" y="2566612"/>
            <a:ext cx="896084" cy="633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itle 3">
            <a:extLst>
              <a:ext uri="{FF2B5EF4-FFF2-40B4-BE49-F238E27FC236}">
                <a16:creationId xmlns:a16="http://schemas.microsoft.com/office/drawing/2014/main" id="{4BE63A4D-7766-194E-A5DC-99618A653C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3127" y="-5879"/>
            <a:ext cx="14817435" cy="939161"/>
          </a:xfrm>
        </p:spPr>
        <p:txBody>
          <a:bodyPr>
            <a:normAutofit/>
          </a:bodyPr>
          <a:lstStyle/>
          <a:p>
            <a:r>
              <a:rPr lang="en-US" dirty="0"/>
              <a:t>Azure AKS Cluster – </a:t>
            </a:r>
            <a:r>
              <a:rPr lang="en-US" dirty="0">
                <a:solidFill>
                  <a:srgbClr val="00B050"/>
                </a:solidFill>
              </a:rPr>
              <a:t>Node Pools (Linux</a:t>
            </a:r>
            <a:r>
              <a:rPr lang="en-US">
                <a:solidFill>
                  <a:srgbClr val="00B050"/>
                </a:solidFill>
              </a:rPr>
              <a:t>, Windows</a:t>
            </a:r>
            <a:endParaRPr lang="en-US" dirty="0">
              <a:solidFill>
                <a:srgbClr val="00B050"/>
              </a:solidFill>
            </a:endParaRP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FD9891CA-E348-974E-893B-7705DAB03C9F}"/>
              </a:ext>
            </a:extLst>
          </p:cNvPr>
          <p:cNvCxnSpPr>
            <a:stCxn id="19" idx="1"/>
            <a:endCxn id="22" idx="3"/>
          </p:cNvCxnSpPr>
          <p:nvPr/>
        </p:nvCxnSpPr>
        <p:spPr>
          <a:xfrm flipH="1">
            <a:off x="5366977" y="2702898"/>
            <a:ext cx="1555983" cy="39880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02DECFF5-49E0-D54B-BADA-E2CCA27FA369}"/>
              </a:ext>
            </a:extLst>
          </p:cNvPr>
          <p:cNvCxnSpPr>
            <a:stCxn id="19" idx="1"/>
            <a:endCxn id="23" idx="3"/>
          </p:cNvCxnSpPr>
          <p:nvPr/>
        </p:nvCxnSpPr>
        <p:spPr>
          <a:xfrm flipH="1">
            <a:off x="5366977" y="2702898"/>
            <a:ext cx="1555983" cy="190638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E8C81162-B957-0D4D-83DB-A09C79106EFB}"/>
              </a:ext>
            </a:extLst>
          </p:cNvPr>
          <p:cNvCxnSpPr>
            <a:stCxn id="19" idx="1"/>
            <a:endCxn id="24" idx="3"/>
          </p:cNvCxnSpPr>
          <p:nvPr/>
        </p:nvCxnSpPr>
        <p:spPr>
          <a:xfrm flipH="1">
            <a:off x="5366976" y="2702898"/>
            <a:ext cx="1555984" cy="343234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Picture 2">
            <a:extLst>
              <a:ext uri="{FF2B5EF4-FFF2-40B4-BE49-F238E27FC236}">
                <a16:creationId xmlns:a16="http://schemas.microsoft.com/office/drawing/2014/main" id="{5F6CB376-CBD6-6842-BB60-FC8F2E38FE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2058" y="5273057"/>
            <a:ext cx="3550425" cy="882252"/>
          </a:xfrm>
          <a:prstGeom prst="rect">
            <a:avLst/>
          </a:prstGeom>
          <a:solidFill>
            <a:schemeClr val="tx1"/>
          </a:solidFill>
          <a:ln>
            <a:solidFill>
              <a:srgbClr val="7030A0"/>
            </a:solidFill>
          </a:ln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BFBC32F6-616C-2548-9C16-724963D0F132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061981" y="5103118"/>
            <a:ext cx="1106829" cy="1106829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7B902504-F55D-634E-BB9C-B1FCDF1F9D79}"/>
              </a:ext>
            </a:extLst>
          </p:cNvPr>
          <p:cNvSpPr txBox="1"/>
          <p:nvPr/>
        </p:nvSpPr>
        <p:spPr>
          <a:xfrm>
            <a:off x="5984817" y="6354448"/>
            <a:ext cx="11068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Azure</a:t>
            </a:r>
          </a:p>
          <a:p>
            <a:pPr algn="ctr"/>
            <a:r>
              <a:rPr lang="en-US" sz="1800" dirty="0"/>
              <a:t>DevOps</a:t>
            </a:r>
          </a:p>
        </p:txBody>
      </p:sp>
    </p:spTree>
    <p:extLst>
      <p:ext uri="{BB962C8B-B14F-4D97-AF65-F5344CB8AC3E}">
        <p14:creationId xmlns:p14="http://schemas.microsoft.com/office/powerpoint/2010/main" val="3137426573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34BF7C7-4378-E644-983A-E89DC45A1BA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2B0BA34-4892-D747-9A81-2F08399ED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2485" y="2880925"/>
            <a:ext cx="12618720" cy="1188851"/>
          </a:xfrm>
        </p:spPr>
        <p:txBody>
          <a:bodyPr/>
          <a:lstStyle/>
          <a:p>
            <a:r>
              <a:rPr lang="en-US" dirty="0"/>
              <a:t>BEFORE THIS ARE LIVE SLIDES</a:t>
            </a:r>
          </a:p>
        </p:txBody>
      </p:sp>
    </p:spTree>
    <p:extLst>
      <p:ext uri="{BB962C8B-B14F-4D97-AF65-F5344CB8AC3E}">
        <p14:creationId xmlns:p14="http://schemas.microsoft.com/office/powerpoint/2010/main" val="1059565980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39ED9A6-D762-244E-87C3-E3ECDFB752C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sz="1600"/>
              <a:t>© Kalyan Reddy Daida</a:t>
            </a:r>
            <a:endParaRPr lang="en-GB" sz="1600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A4D3C71-BB32-E74A-B0ED-90B9E58E2515}"/>
              </a:ext>
            </a:extLst>
          </p:cNvPr>
          <p:cNvSpPr/>
          <p:nvPr/>
        </p:nvSpPr>
        <p:spPr>
          <a:xfrm>
            <a:off x="1757700" y="3081423"/>
            <a:ext cx="1647651" cy="130369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Regions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042D019-E6D0-2040-91CC-35586E6C69C3}"/>
              </a:ext>
            </a:extLst>
          </p:cNvPr>
          <p:cNvSpPr/>
          <p:nvPr/>
        </p:nvSpPr>
        <p:spPr>
          <a:xfrm>
            <a:off x="4095208" y="3116906"/>
            <a:ext cx="1647651" cy="127029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System Node Pools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29F1D88-401E-904E-8771-C54D92D832B8}"/>
              </a:ext>
            </a:extLst>
          </p:cNvPr>
          <p:cNvSpPr/>
          <p:nvPr/>
        </p:nvSpPr>
        <p:spPr>
          <a:xfrm>
            <a:off x="4104544" y="4611898"/>
            <a:ext cx="1647651" cy="127029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User Node Pools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CD0DC12-05AF-0548-9A06-B0BFD1512A8A}"/>
              </a:ext>
            </a:extLst>
          </p:cNvPr>
          <p:cNvSpPr/>
          <p:nvPr/>
        </p:nvSpPr>
        <p:spPr>
          <a:xfrm>
            <a:off x="4118506" y="6048355"/>
            <a:ext cx="1647651" cy="127029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Virtual Nodes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CB4E146-8367-4849-869A-70F84FEEF494}"/>
              </a:ext>
            </a:extLst>
          </p:cNvPr>
          <p:cNvSpPr/>
          <p:nvPr/>
        </p:nvSpPr>
        <p:spPr>
          <a:xfrm>
            <a:off x="1720294" y="4582629"/>
            <a:ext cx="1647651" cy="130369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Kubernetes </a:t>
            </a:r>
          </a:p>
          <a:p>
            <a:pPr algn="ctr"/>
            <a:r>
              <a:rPr lang="en-US" sz="1500" dirty="0"/>
              <a:t>Version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B49E539-58B1-6C48-9876-766BC3AE0BE1}"/>
              </a:ext>
            </a:extLst>
          </p:cNvPr>
          <p:cNvSpPr/>
          <p:nvPr/>
        </p:nvSpPr>
        <p:spPr>
          <a:xfrm>
            <a:off x="6334738" y="4582629"/>
            <a:ext cx="1647651" cy="127029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Kubernetes RBAC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012F1D4-A3B0-5848-AA9A-E1C2936E94A1}"/>
              </a:ext>
            </a:extLst>
          </p:cNvPr>
          <p:cNvSpPr/>
          <p:nvPr/>
        </p:nvSpPr>
        <p:spPr>
          <a:xfrm>
            <a:off x="6334738" y="6048354"/>
            <a:ext cx="1647651" cy="127029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AKS Managed Azure AD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483ABF1-1838-4D46-9165-B74A7001FDFD}"/>
              </a:ext>
            </a:extLst>
          </p:cNvPr>
          <p:cNvSpPr/>
          <p:nvPr/>
        </p:nvSpPr>
        <p:spPr>
          <a:xfrm>
            <a:off x="6334738" y="3116905"/>
            <a:ext cx="1647651" cy="127029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System Assigned Managed Identity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F3E9A6C-11DC-4B42-9449-73745EA09BB3}"/>
              </a:ext>
            </a:extLst>
          </p:cNvPr>
          <p:cNvSpPr/>
          <p:nvPr/>
        </p:nvSpPr>
        <p:spPr>
          <a:xfrm>
            <a:off x="11086847" y="3145971"/>
            <a:ext cx="1647651" cy="127029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Container Registry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153F7192-F8B6-004D-8255-5B470A3E4B4D}"/>
              </a:ext>
            </a:extLst>
          </p:cNvPr>
          <p:cNvSpPr/>
          <p:nvPr/>
        </p:nvSpPr>
        <p:spPr>
          <a:xfrm>
            <a:off x="11086847" y="4573171"/>
            <a:ext cx="1647651" cy="127029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Azure Monitor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94573D25-F739-4E42-B1C1-E64507CD558D}"/>
              </a:ext>
            </a:extLst>
          </p:cNvPr>
          <p:cNvSpPr/>
          <p:nvPr/>
        </p:nvSpPr>
        <p:spPr>
          <a:xfrm>
            <a:off x="11086846" y="6027469"/>
            <a:ext cx="1647651" cy="127029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Azure Policy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B5CA6E37-EB6C-8449-80A3-B738E3CF1FDC}"/>
              </a:ext>
            </a:extLst>
          </p:cNvPr>
          <p:cNvSpPr/>
          <p:nvPr/>
        </p:nvSpPr>
        <p:spPr>
          <a:xfrm>
            <a:off x="8698524" y="3116906"/>
            <a:ext cx="1647651" cy="127029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Azure CNI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5DA9043A-1F3C-1841-9C11-28355508BCD0}"/>
              </a:ext>
            </a:extLst>
          </p:cNvPr>
          <p:cNvSpPr/>
          <p:nvPr/>
        </p:nvSpPr>
        <p:spPr>
          <a:xfrm>
            <a:off x="8698522" y="4611898"/>
            <a:ext cx="1647651" cy="127029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Load Balancer Standard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BA20596E-D53C-1E48-AA48-D539BBA74832}"/>
              </a:ext>
            </a:extLst>
          </p:cNvPr>
          <p:cNvSpPr/>
          <p:nvPr/>
        </p:nvSpPr>
        <p:spPr>
          <a:xfrm>
            <a:off x="8761992" y="6147587"/>
            <a:ext cx="1647651" cy="127029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Public Cluster</a:t>
            </a:r>
          </a:p>
          <a:p>
            <a:pPr algn="ctr"/>
            <a:r>
              <a:rPr lang="en-US" sz="1500" dirty="0"/>
              <a:t>(Restrict Access) / Private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E78CEB1-E25F-6548-B0E4-8D865157F776}"/>
              </a:ext>
            </a:extLst>
          </p:cNvPr>
          <p:cNvSpPr/>
          <p:nvPr/>
        </p:nvSpPr>
        <p:spPr>
          <a:xfrm>
            <a:off x="8530092" y="2971333"/>
            <a:ext cx="1984509" cy="4613932"/>
          </a:xfrm>
          <a:prstGeom prst="rect">
            <a:avLst/>
          </a:prstGeom>
          <a:noFill/>
          <a:ln w="476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01F6358-3796-AA42-B62A-8B7D69EAFAC1}"/>
              </a:ext>
            </a:extLst>
          </p:cNvPr>
          <p:cNvSpPr/>
          <p:nvPr/>
        </p:nvSpPr>
        <p:spPr>
          <a:xfrm>
            <a:off x="10918416" y="2970864"/>
            <a:ext cx="1984509" cy="4613932"/>
          </a:xfrm>
          <a:prstGeom prst="rect">
            <a:avLst/>
          </a:prstGeom>
          <a:noFill/>
          <a:ln w="476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1A7D9E7-D40D-6441-9CCF-D58CDFB33119}"/>
              </a:ext>
            </a:extLst>
          </p:cNvPr>
          <p:cNvSpPr/>
          <p:nvPr/>
        </p:nvSpPr>
        <p:spPr>
          <a:xfrm>
            <a:off x="3950076" y="2971333"/>
            <a:ext cx="1984509" cy="4613932"/>
          </a:xfrm>
          <a:prstGeom prst="rect">
            <a:avLst/>
          </a:prstGeom>
          <a:noFill/>
          <a:ln w="476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7901D1F-98E6-B54C-B3A6-3B45E4DDD22D}"/>
              </a:ext>
            </a:extLst>
          </p:cNvPr>
          <p:cNvSpPr/>
          <p:nvPr/>
        </p:nvSpPr>
        <p:spPr>
          <a:xfrm>
            <a:off x="6141768" y="2971333"/>
            <a:ext cx="1984509" cy="4613932"/>
          </a:xfrm>
          <a:prstGeom prst="rect">
            <a:avLst/>
          </a:prstGeom>
          <a:noFill/>
          <a:ln w="476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42DBDB8A-C588-4B4C-B394-12F1867FB88F}"/>
              </a:ext>
            </a:extLst>
          </p:cNvPr>
          <p:cNvSpPr/>
          <p:nvPr/>
        </p:nvSpPr>
        <p:spPr>
          <a:xfrm>
            <a:off x="1717793" y="5994071"/>
            <a:ext cx="1647651" cy="130369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Zones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14E2525-5386-224A-ADAA-08F4F7C57F95}"/>
              </a:ext>
            </a:extLst>
          </p:cNvPr>
          <p:cNvSpPr/>
          <p:nvPr/>
        </p:nvSpPr>
        <p:spPr>
          <a:xfrm>
            <a:off x="1561752" y="2970864"/>
            <a:ext cx="1984509" cy="4613932"/>
          </a:xfrm>
          <a:prstGeom prst="rect">
            <a:avLst/>
          </a:prstGeom>
          <a:noFill/>
          <a:ln w="476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6AF7C53C-A9DF-5E47-B5E9-B8B7A20CA928}"/>
              </a:ext>
            </a:extLst>
          </p:cNvPr>
          <p:cNvSpPr/>
          <p:nvPr/>
        </p:nvSpPr>
        <p:spPr>
          <a:xfrm>
            <a:off x="6334737" y="44111"/>
            <a:ext cx="1647651" cy="127029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Azure AKS</a:t>
            </a:r>
          </a:p>
          <a:p>
            <a:pPr algn="ctr"/>
            <a:r>
              <a:rPr lang="en-US" sz="2400" dirty="0"/>
              <a:t>Cluster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F1C9C353-409F-6945-82A2-B6709E5EE448}"/>
              </a:ext>
            </a:extLst>
          </p:cNvPr>
          <p:cNvSpPr/>
          <p:nvPr/>
        </p:nvSpPr>
        <p:spPr>
          <a:xfrm>
            <a:off x="4106761" y="1598634"/>
            <a:ext cx="1647651" cy="127029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Node Pools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2D863D8D-5B7F-F944-AC4C-906ECFDFD85B}"/>
              </a:ext>
            </a:extLst>
          </p:cNvPr>
          <p:cNvSpPr/>
          <p:nvPr/>
        </p:nvSpPr>
        <p:spPr>
          <a:xfrm>
            <a:off x="1802284" y="1592820"/>
            <a:ext cx="1647651" cy="127029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Basics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BF9FAF7D-055B-124D-AA58-B8471FA95B00}"/>
              </a:ext>
            </a:extLst>
          </p:cNvPr>
          <p:cNvSpPr/>
          <p:nvPr/>
        </p:nvSpPr>
        <p:spPr>
          <a:xfrm>
            <a:off x="6334738" y="1609540"/>
            <a:ext cx="1647651" cy="127029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Authentication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33204FDE-8A63-3542-8EE9-22CC09EB85FB}"/>
              </a:ext>
            </a:extLst>
          </p:cNvPr>
          <p:cNvSpPr/>
          <p:nvPr/>
        </p:nvSpPr>
        <p:spPr>
          <a:xfrm>
            <a:off x="11086844" y="1609540"/>
            <a:ext cx="1647651" cy="127029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Integrations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8F102BAB-5E12-B845-9FBC-9643331EA40A}"/>
              </a:ext>
            </a:extLst>
          </p:cNvPr>
          <p:cNvSpPr/>
          <p:nvPr/>
        </p:nvSpPr>
        <p:spPr>
          <a:xfrm>
            <a:off x="8698520" y="1598635"/>
            <a:ext cx="1647651" cy="127029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Networking</a:t>
            </a:r>
          </a:p>
        </p:txBody>
      </p:sp>
    </p:spTree>
    <p:extLst>
      <p:ext uri="{BB962C8B-B14F-4D97-AF65-F5344CB8AC3E}">
        <p14:creationId xmlns:p14="http://schemas.microsoft.com/office/powerpoint/2010/main" val="4037838929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8EE10EE-5433-974F-AB7A-FD672A3F71A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ABC9D06-C2BF-CF4C-8CAA-C54690DB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AKS Cluster - Features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1CF0DFA1-6BE9-1D45-A012-101ED95AB3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46668" y="3302289"/>
            <a:ext cx="1123937" cy="112393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F659183-CE8B-8C48-BCAF-6C29E4DC82EF}"/>
              </a:ext>
            </a:extLst>
          </p:cNvPr>
          <p:cNvSpPr txBox="1"/>
          <p:nvPr/>
        </p:nvSpPr>
        <p:spPr>
          <a:xfrm>
            <a:off x="6265804" y="4438998"/>
            <a:ext cx="148566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AKS Cluster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31E3DC6-3625-2A43-9CB9-1E68512D42A7}"/>
              </a:ext>
            </a:extLst>
          </p:cNvPr>
          <p:cNvSpPr/>
          <p:nvPr/>
        </p:nvSpPr>
        <p:spPr>
          <a:xfrm>
            <a:off x="728870" y="2319130"/>
            <a:ext cx="2650434" cy="5433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Node Pools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1A8E7A1-7B41-674E-9043-5EE046B303F2}"/>
              </a:ext>
            </a:extLst>
          </p:cNvPr>
          <p:cNvSpPr/>
          <p:nvPr/>
        </p:nvSpPr>
        <p:spPr>
          <a:xfrm>
            <a:off x="9965636" y="1771871"/>
            <a:ext cx="2650434" cy="5433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Add </a:t>
            </a:r>
            <a:r>
              <a:rPr lang="en-US" dirty="0" err="1"/>
              <a:t>Ons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8FF1D89-41F3-8747-B067-A340B5557783}"/>
              </a:ext>
            </a:extLst>
          </p:cNvPr>
          <p:cNvSpPr/>
          <p:nvPr/>
        </p:nvSpPr>
        <p:spPr>
          <a:xfrm>
            <a:off x="9965636" y="2406988"/>
            <a:ext cx="2650434" cy="5433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 err="1"/>
              <a:t>aci_connector_linux</a:t>
            </a:r>
            <a:endParaRPr lang="en-IN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57D91BB-E10C-EC41-96C3-D758E4E43EC6}"/>
              </a:ext>
            </a:extLst>
          </p:cNvPr>
          <p:cNvSpPr/>
          <p:nvPr/>
        </p:nvSpPr>
        <p:spPr>
          <a:xfrm>
            <a:off x="9965636" y="3061983"/>
            <a:ext cx="2650434" cy="5433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 err="1"/>
              <a:t>azure_policy</a:t>
            </a:r>
            <a:endParaRPr lang="en-IN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BD5FFCF-DFD6-5B4F-8D1A-4442FC8355C0}"/>
              </a:ext>
            </a:extLst>
          </p:cNvPr>
          <p:cNvSpPr/>
          <p:nvPr/>
        </p:nvSpPr>
        <p:spPr>
          <a:xfrm>
            <a:off x="9965636" y="3786422"/>
            <a:ext cx="2650434" cy="5433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 err="1"/>
              <a:t>http_application_routing</a:t>
            </a:r>
            <a:endParaRPr lang="en-IN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39989BF-B368-E84B-8E63-66DB77B980F2}"/>
              </a:ext>
            </a:extLst>
          </p:cNvPr>
          <p:cNvSpPr/>
          <p:nvPr/>
        </p:nvSpPr>
        <p:spPr>
          <a:xfrm>
            <a:off x="9965636" y="4510861"/>
            <a:ext cx="2650434" cy="5433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 err="1"/>
              <a:t>kube_dashboard</a:t>
            </a:r>
            <a:endParaRPr lang="en-IN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0511FFD-3ACB-F440-8F17-B778A937EB82}"/>
              </a:ext>
            </a:extLst>
          </p:cNvPr>
          <p:cNvSpPr/>
          <p:nvPr/>
        </p:nvSpPr>
        <p:spPr>
          <a:xfrm>
            <a:off x="9965636" y="5279273"/>
            <a:ext cx="2650434" cy="5433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 err="1"/>
              <a:t>oms_agent</a:t>
            </a:r>
            <a:endParaRPr lang="en-IN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C78355C-D39F-3847-8BDD-2DBAB4456E25}"/>
              </a:ext>
            </a:extLst>
          </p:cNvPr>
          <p:cNvSpPr/>
          <p:nvPr/>
        </p:nvSpPr>
        <p:spPr>
          <a:xfrm>
            <a:off x="728870" y="3357686"/>
            <a:ext cx="2650434" cy="5433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 err="1"/>
              <a:t>auto_scaler_profile</a:t>
            </a:r>
            <a:endParaRPr lang="en-IN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B9E40DB-1E83-684D-B25A-46AB5724BEA3}"/>
              </a:ext>
            </a:extLst>
          </p:cNvPr>
          <p:cNvSpPr/>
          <p:nvPr/>
        </p:nvSpPr>
        <p:spPr>
          <a:xfrm>
            <a:off x="756471" y="4154556"/>
            <a:ext cx="2650434" cy="5433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 err="1"/>
              <a:t>default_node_pool</a:t>
            </a:r>
            <a:endParaRPr lang="en-IN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6703356-5F38-BA42-A359-11DD2B79D70E}"/>
              </a:ext>
            </a:extLst>
          </p:cNvPr>
          <p:cNvSpPr/>
          <p:nvPr/>
        </p:nvSpPr>
        <p:spPr>
          <a:xfrm>
            <a:off x="756471" y="5002407"/>
            <a:ext cx="2650434" cy="5433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identity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C9EBDC8-FB10-0146-9106-0B6A8A412216}"/>
              </a:ext>
            </a:extLst>
          </p:cNvPr>
          <p:cNvSpPr/>
          <p:nvPr/>
        </p:nvSpPr>
        <p:spPr>
          <a:xfrm>
            <a:off x="756471" y="5718312"/>
            <a:ext cx="2650434" cy="5433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 err="1"/>
              <a:t>network_profile</a:t>
            </a:r>
            <a:endParaRPr lang="en-IN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77C083A-8FB7-124F-A06F-A050052D6EBC}"/>
              </a:ext>
            </a:extLst>
          </p:cNvPr>
          <p:cNvSpPr/>
          <p:nvPr/>
        </p:nvSpPr>
        <p:spPr>
          <a:xfrm>
            <a:off x="756471" y="6396398"/>
            <a:ext cx="2650434" cy="5433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 err="1"/>
              <a:t>load_balancer_profile</a:t>
            </a:r>
            <a:endParaRPr lang="en-IN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56BA5DA-CAAA-FC4B-9E24-76A09DF7B64D}"/>
              </a:ext>
            </a:extLst>
          </p:cNvPr>
          <p:cNvSpPr/>
          <p:nvPr/>
        </p:nvSpPr>
        <p:spPr>
          <a:xfrm>
            <a:off x="756471" y="7052068"/>
            <a:ext cx="2650434" cy="5433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 err="1"/>
              <a:t>role_based_access_control</a:t>
            </a:r>
            <a:endParaRPr lang="en-IN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F473EBF-F99C-6A4A-9E14-7812274ABE35}"/>
              </a:ext>
            </a:extLst>
          </p:cNvPr>
          <p:cNvSpPr/>
          <p:nvPr/>
        </p:nvSpPr>
        <p:spPr>
          <a:xfrm>
            <a:off x="4129149" y="5054201"/>
            <a:ext cx="2650434" cy="5433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 err="1"/>
              <a:t>role_based_access_control</a:t>
            </a:r>
            <a:endParaRPr lang="en-IN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3DDDAC0-AF17-0A43-9F2F-238CDD675874}"/>
              </a:ext>
            </a:extLst>
          </p:cNvPr>
          <p:cNvSpPr/>
          <p:nvPr/>
        </p:nvSpPr>
        <p:spPr>
          <a:xfrm>
            <a:off x="4129149" y="5797055"/>
            <a:ext cx="2650434" cy="5433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 err="1"/>
              <a:t>azure_active_directory</a:t>
            </a:r>
            <a:endParaRPr lang="en-IN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7F31488-1C52-5A48-95EC-C8A9622B3CBD}"/>
              </a:ext>
            </a:extLst>
          </p:cNvPr>
          <p:cNvSpPr/>
          <p:nvPr/>
        </p:nvSpPr>
        <p:spPr>
          <a:xfrm>
            <a:off x="4129149" y="6593835"/>
            <a:ext cx="2650434" cy="5433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 err="1"/>
              <a:t>windows_profile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086479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596DC66-8036-4EE9-928C-778BC28DDF2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C0ADAE6-B9D6-4E4B-B3C1-8FE45A0AC6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63517"/>
            <a:ext cx="12618720" cy="1188851"/>
          </a:xfrm>
        </p:spPr>
        <p:txBody>
          <a:bodyPr/>
          <a:lstStyle/>
          <a:p>
            <a:r>
              <a:rPr lang="en-IN" dirty="0"/>
              <a:t>Kubernetes - </a:t>
            </a:r>
            <a:r>
              <a:rPr lang="en-IN" dirty="0">
                <a:solidFill>
                  <a:srgbClr val="00B050"/>
                </a:solidFill>
              </a:rPr>
              <a:t>Fundamentals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B3B6DD3-9022-44D6-B5E4-411D5AA6276B}"/>
              </a:ext>
            </a:extLst>
          </p:cNvPr>
          <p:cNvSpPr/>
          <p:nvPr/>
        </p:nvSpPr>
        <p:spPr>
          <a:xfrm>
            <a:off x="3697539" y="1269753"/>
            <a:ext cx="2480441" cy="1270253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Pod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921E955-0ABC-48C6-AE10-55B17EE3C739}"/>
              </a:ext>
            </a:extLst>
          </p:cNvPr>
          <p:cNvSpPr/>
          <p:nvPr/>
        </p:nvSpPr>
        <p:spPr>
          <a:xfrm>
            <a:off x="3697539" y="2779644"/>
            <a:ext cx="2480441" cy="130801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/>
              <a:t>ReplicaSet</a:t>
            </a:r>
            <a:endParaRPr lang="en-IN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A7D3F0C-12FC-4C48-942F-B4E5BC982149}"/>
              </a:ext>
            </a:extLst>
          </p:cNvPr>
          <p:cNvSpPr/>
          <p:nvPr/>
        </p:nvSpPr>
        <p:spPr>
          <a:xfrm>
            <a:off x="3697539" y="4376492"/>
            <a:ext cx="2480441" cy="1313103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Deployment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AFF7ADB-587B-4D69-BD40-6BC188D8F646}"/>
              </a:ext>
            </a:extLst>
          </p:cNvPr>
          <p:cNvSpPr/>
          <p:nvPr/>
        </p:nvSpPr>
        <p:spPr>
          <a:xfrm>
            <a:off x="3697538" y="5966857"/>
            <a:ext cx="2480441" cy="1313102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Service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4E81190-AF7F-46E7-AB97-1543B32BBFEB}"/>
              </a:ext>
            </a:extLst>
          </p:cNvPr>
          <p:cNvSpPr/>
          <p:nvPr/>
        </p:nvSpPr>
        <p:spPr>
          <a:xfrm>
            <a:off x="89338" y="3734329"/>
            <a:ext cx="2480441" cy="578069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k8s Fundamentals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4F97AA3-3FBD-4A65-8715-008766C8DBA1}"/>
              </a:ext>
            </a:extLst>
          </p:cNvPr>
          <p:cNvSpPr/>
          <p:nvPr/>
        </p:nvSpPr>
        <p:spPr>
          <a:xfrm>
            <a:off x="6966255" y="1273712"/>
            <a:ext cx="7490723" cy="126629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A POD is a single instance of an Application. </a:t>
            </a:r>
          </a:p>
          <a:p>
            <a:r>
              <a:rPr lang="en-IN" dirty="0"/>
              <a:t>A POD is the smallest object, that you can create in Kubernetes.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24683E9-D0AE-4446-BBC3-3EE638E43B0E}"/>
              </a:ext>
            </a:extLst>
          </p:cNvPr>
          <p:cNvSpPr/>
          <p:nvPr/>
        </p:nvSpPr>
        <p:spPr>
          <a:xfrm>
            <a:off x="6966256" y="2774551"/>
            <a:ext cx="7490723" cy="1313103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A ReplicaSet will maintain a stable set of replica Pods running at any given time. </a:t>
            </a:r>
          </a:p>
          <a:p>
            <a:r>
              <a:rPr lang="en-US" dirty="0"/>
              <a:t>In short, it is often used to guarantee the availability of a specified number of identical Pods</a:t>
            </a:r>
            <a:endParaRPr lang="en-IN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514085B-E48A-4FBD-9477-901FAE1550B4}"/>
              </a:ext>
            </a:extLst>
          </p:cNvPr>
          <p:cNvSpPr/>
          <p:nvPr/>
        </p:nvSpPr>
        <p:spPr>
          <a:xfrm>
            <a:off x="6966256" y="4376492"/>
            <a:ext cx="7490723" cy="1313103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/>
              <a:t>A Deployment runs multiple replicas of your application and automatically replaces any instances that fail or become unresponsive.</a:t>
            </a:r>
          </a:p>
          <a:p>
            <a:r>
              <a:rPr lang="en-US" sz="2000" dirty="0"/>
              <a:t>Rollout &amp; rollback changes to applications. Deployments are well-suited for stateless applications.</a:t>
            </a:r>
            <a:endParaRPr lang="en-IN" sz="20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789AB66-39FE-4131-A7B1-DCD6A49B0A4A}"/>
              </a:ext>
            </a:extLst>
          </p:cNvPr>
          <p:cNvSpPr/>
          <p:nvPr/>
        </p:nvSpPr>
        <p:spPr>
          <a:xfrm>
            <a:off x="6966256" y="5966856"/>
            <a:ext cx="7490723" cy="1313103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A service is an abstraction for pods, providing a stable, so called virtual IP (VIP) address.</a:t>
            </a:r>
          </a:p>
          <a:p>
            <a:r>
              <a:rPr lang="en-US" sz="2000" dirty="0"/>
              <a:t>In simple terms, service sits Infront of a POD and acts as a load balancer. </a:t>
            </a:r>
            <a:endParaRPr lang="en-IN" sz="2000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3C930E0-D0B1-4C51-8615-D8519F81C30F}"/>
              </a:ext>
            </a:extLst>
          </p:cNvPr>
          <p:cNvCxnSpPr>
            <a:cxnSpLocks/>
            <a:stCxn id="12" idx="3"/>
            <a:endCxn id="8" idx="1"/>
          </p:cNvCxnSpPr>
          <p:nvPr/>
        </p:nvCxnSpPr>
        <p:spPr>
          <a:xfrm flipV="1">
            <a:off x="2569779" y="1904880"/>
            <a:ext cx="1127760" cy="21184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8D4A195-5701-4330-A653-298D07EB61AD}"/>
              </a:ext>
            </a:extLst>
          </p:cNvPr>
          <p:cNvCxnSpPr>
            <a:stCxn id="12" idx="3"/>
            <a:endCxn id="9" idx="1"/>
          </p:cNvCxnSpPr>
          <p:nvPr/>
        </p:nvCxnSpPr>
        <p:spPr>
          <a:xfrm flipV="1">
            <a:off x="2569779" y="3433649"/>
            <a:ext cx="1127760" cy="5897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FD4244D-406D-4CF9-B97A-E5F4CAE3A012}"/>
              </a:ext>
            </a:extLst>
          </p:cNvPr>
          <p:cNvCxnSpPr>
            <a:stCxn id="12" idx="3"/>
            <a:endCxn id="10" idx="1"/>
          </p:cNvCxnSpPr>
          <p:nvPr/>
        </p:nvCxnSpPr>
        <p:spPr>
          <a:xfrm>
            <a:off x="2569779" y="4023364"/>
            <a:ext cx="1127760" cy="10096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A402698-140B-4B1A-8ACD-C6BBE7C6A6C4}"/>
              </a:ext>
            </a:extLst>
          </p:cNvPr>
          <p:cNvCxnSpPr>
            <a:stCxn id="12" idx="3"/>
            <a:endCxn id="11" idx="1"/>
          </p:cNvCxnSpPr>
          <p:nvPr/>
        </p:nvCxnSpPr>
        <p:spPr>
          <a:xfrm>
            <a:off x="2569779" y="4023364"/>
            <a:ext cx="1127759" cy="26000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5052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5" grpId="0" animBg="1"/>
      <p:bldP spid="17" grpId="0" animBg="1"/>
      <p:bldP spid="18" grpId="0" animBg="1"/>
    </p:bld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67F715E-0458-B24F-AEA2-590DE956294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CEC5ADB-393B-A247-94D3-F2481B1CD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AKS - Addons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356FAE5-4284-C94F-A460-588CE9DB8798}"/>
              </a:ext>
            </a:extLst>
          </p:cNvPr>
          <p:cNvSpPr/>
          <p:nvPr/>
        </p:nvSpPr>
        <p:spPr>
          <a:xfrm>
            <a:off x="5892165" y="2566554"/>
            <a:ext cx="2846070" cy="275013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Azure AKS Cluster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A82B35C-C4B9-8844-BBC6-B9DDAFA9CC79}"/>
              </a:ext>
            </a:extLst>
          </p:cNvPr>
          <p:cNvSpPr/>
          <p:nvPr/>
        </p:nvSpPr>
        <p:spPr>
          <a:xfrm>
            <a:off x="412692" y="974099"/>
            <a:ext cx="2846070" cy="275013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 Application Routing</a:t>
            </a:r>
          </a:p>
          <a:p>
            <a:pPr algn="ctr"/>
            <a:r>
              <a:rPr lang="en-US" dirty="0"/>
              <a:t>Ingress + External DNS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87DE76A-385C-8A4C-8F75-18A9EE927A21}"/>
              </a:ext>
            </a:extLst>
          </p:cNvPr>
          <p:cNvSpPr/>
          <p:nvPr/>
        </p:nvSpPr>
        <p:spPr>
          <a:xfrm>
            <a:off x="264535" y="4727863"/>
            <a:ext cx="2846070" cy="275013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Monitoring</a:t>
            </a:r>
          </a:p>
          <a:p>
            <a:pPr algn="ctr"/>
            <a:r>
              <a:rPr lang="en-IN" dirty="0"/>
              <a:t>(Log Analytics)</a:t>
            </a:r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92CA11E-5A09-5A43-8EAF-FE9682525B67}"/>
              </a:ext>
            </a:extLst>
          </p:cNvPr>
          <p:cNvSpPr/>
          <p:nvPr/>
        </p:nvSpPr>
        <p:spPr>
          <a:xfrm>
            <a:off x="11204342" y="974099"/>
            <a:ext cx="2846070" cy="275013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Virtual Nodes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0895162-32FC-7E4A-A9B6-2F0FB142880D}"/>
              </a:ext>
            </a:extLst>
          </p:cNvPr>
          <p:cNvSpPr/>
          <p:nvPr/>
        </p:nvSpPr>
        <p:spPr>
          <a:xfrm>
            <a:off x="11204342" y="4727864"/>
            <a:ext cx="2846070" cy="275013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Azure Policy</a:t>
            </a:r>
          </a:p>
        </p:txBody>
      </p:sp>
    </p:spTree>
    <p:extLst>
      <p:ext uri="{BB962C8B-B14F-4D97-AF65-F5344CB8AC3E}">
        <p14:creationId xmlns:p14="http://schemas.microsoft.com/office/powerpoint/2010/main" val="1331752371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826CD7-5501-0847-AF6B-577EAE0A7B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97" name="Title 3">
            <a:extLst>
              <a:ext uri="{FF2B5EF4-FFF2-40B4-BE49-F238E27FC236}">
                <a16:creationId xmlns:a16="http://schemas.microsoft.com/office/drawing/2014/main" id="{376213D1-E3B2-0246-B45F-0991D269CD9C}"/>
              </a:ext>
            </a:extLst>
          </p:cNvPr>
          <p:cNvSpPr txBox="1">
            <a:spLocks/>
          </p:cNvSpPr>
          <p:nvPr/>
        </p:nvSpPr>
        <p:spPr>
          <a:xfrm>
            <a:off x="47950" y="-258040"/>
            <a:ext cx="9432478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500" dirty="0"/>
              <a:t>Azure DevOps – </a:t>
            </a:r>
            <a:r>
              <a:rPr lang="en-US" sz="3500" dirty="0">
                <a:solidFill>
                  <a:srgbClr val="00B050"/>
                </a:solidFill>
              </a:rPr>
              <a:t>Release Pipelines - Backup</a:t>
            </a:r>
          </a:p>
        </p:txBody>
      </p:sp>
      <p:pic>
        <p:nvPicPr>
          <p:cNvPr id="45" name="Graphic 44" descr="Programmer">
            <a:extLst>
              <a:ext uri="{FF2B5EF4-FFF2-40B4-BE49-F238E27FC236}">
                <a16:creationId xmlns:a16="http://schemas.microsoft.com/office/drawing/2014/main" id="{CB11EF2A-0854-014B-8BE2-95B4F6483D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6708" y="387251"/>
            <a:ext cx="977137" cy="97713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BC4ED53-86CF-3040-B9FD-6F29A5226B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726" y="2252210"/>
            <a:ext cx="1088068" cy="1088068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10EE702-51E9-264B-8B4F-103E80430676}"/>
              </a:ext>
            </a:extLst>
          </p:cNvPr>
          <p:cNvCxnSpPr>
            <a:cxnSpLocks/>
            <a:stCxn id="45" idx="2"/>
            <a:endCxn id="4" idx="0"/>
          </p:cNvCxnSpPr>
          <p:nvPr/>
        </p:nvCxnSpPr>
        <p:spPr>
          <a:xfrm flipH="1">
            <a:off x="639760" y="1364388"/>
            <a:ext cx="5517" cy="88782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Graphic 16">
            <a:extLst>
              <a:ext uri="{FF2B5EF4-FFF2-40B4-BE49-F238E27FC236}">
                <a16:creationId xmlns:a16="http://schemas.microsoft.com/office/drawing/2014/main" id="{BFFD6F9E-D149-4A4C-B424-530FA830AF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758411" y="814818"/>
            <a:ext cx="683045" cy="68304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51A8B68-B5B7-E149-A3F9-FDC164E4B6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68015" y="1608513"/>
            <a:ext cx="540437" cy="540437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B61A1D4B-DC29-5D46-BDB4-D7B15672D64D}"/>
              </a:ext>
            </a:extLst>
          </p:cNvPr>
          <p:cNvSpPr/>
          <p:nvPr/>
        </p:nvSpPr>
        <p:spPr>
          <a:xfrm>
            <a:off x="1580812" y="646777"/>
            <a:ext cx="12882370" cy="6909723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F47A8D4-785B-B54C-91F0-C77561B5F75C}"/>
              </a:ext>
            </a:extLst>
          </p:cNvPr>
          <p:cNvSpPr txBox="1"/>
          <p:nvPr/>
        </p:nvSpPr>
        <p:spPr>
          <a:xfrm>
            <a:off x="12898146" y="595394"/>
            <a:ext cx="16843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 Cloud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4BD65B8E-A73A-6B47-9D25-673B6E40A907}"/>
              </a:ext>
            </a:extLst>
          </p:cNvPr>
          <p:cNvSpPr/>
          <p:nvPr/>
        </p:nvSpPr>
        <p:spPr>
          <a:xfrm>
            <a:off x="1747720" y="893180"/>
            <a:ext cx="10926360" cy="2582110"/>
          </a:xfrm>
          <a:prstGeom prst="rect">
            <a:avLst/>
          </a:prstGeom>
          <a:noFill/>
          <a:ln w="38100">
            <a:solidFill>
              <a:srgbClr val="0020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C3B094D-A3FA-9F4D-8F26-F4D23DBAC7A3}"/>
              </a:ext>
            </a:extLst>
          </p:cNvPr>
          <p:cNvSpPr txBox="1"/>
          <p:nvPr/>
        </p:nvSpPr>
        <p:spPr>
          <a:xfrm>
            <a:off x="2535744" y="880790"/>
            <a:ext cx="204702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 DevOps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8ED9DDA-73A6-9846-8554-7320D380815B}"/>
              </a:ext>
            </a:extLst>
          </p:cNvPr>
          <p:cNvSpPr txBox="1"/>
          <p:nvPr/>
        </p:nvSpPr>
        <p:spPr>
          <a:xfrm>
            <a:off x="2583935" y="1544266"/>
            <a:ext cx="204702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 Pipelines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B85D1E5-AB5D-204A-A2F7-A5D2D201F588}"/>
              </a:ext>
            </a:extLst>
          </p:cNvPr>
          <p:cNvSpPr txBox="1"/>
          <p:nvPr/>
        </p:nvSpPr>
        <p:spPr>
          <a:xfrm>
            <a:off x="174961" y="3263156"/>
            <a:ext cx="115108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Github</a:t>
            </a:r>
            <a:endParaRPr 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3459D8C-EF4B-1442-8B30-9F34BAB73744}"/>
              </a:ext>
            </a:extLst>
          </p:cNvPr>
          <p:cNvSpPr txBox="1"/>
          <p:nvPr/>
        </p:nvSpPr>
        <p:spPr>
          <a:xfrm>
            <a:off x="26875" y="1250607"/>
            <a:ext cx="144913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Developer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30CCB5C-1CBD-004A-B178-595A41F8CC34}"/>
              </a:ext>
            </a:extLst>
          </p:cNvPr>
          <p:cNvCxnSpPr>
            <a:cxnSpLocks/>
            <a:stCxn id="4" idx="3"/>
            <a:endCxn id="9" idx="1"/>
          </p:cNvCxnSpPr>
          <p:nvPr/>
        </p:nvCxnSpPr>
        <p:spPr>
          <a:xfrm>
            <a:off x="1183794" y="2796244"/>
            <a:ext cx="902538" cy="7975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Graphic 55">
            <a:extLst>
              <a:ext uri="{FF2B5EF4-FFF2-40B4-BE49-F238E27FC236}">
                <a16:creationId xmlns:a16="http://schemas.microsoft.com/office/drawing/2014/main" id="{B98F005A-4D16-564A-BB67-DAA0508A756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613224" y="5717059"/>
            <a:ext cx="1063211" cy="1063211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16EBC213-F38E-0C4F-A36D-755A074D583A}"/>
              </a:ext>
            </a:extLst>
          </p:cNvPr>
          <p:cNvSpPr txBox="1"/>
          <p:nvPr/>
        </p:nvSpPr>
        <p:spPr>
          <a:xfrm>
            <a:off x="1276409" y="5032856"/>
            <a:ext cx="20470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Azure Container Registry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A302AAA-89EF-5641-9EFD-24A1A0199BF7}"/>
              </a:ext>
            </a:extLst>
          </p:cNvPr>
          <p:cNvCxnSpPr>
            <a:cxnSpLocks/>
            <a:endCxn id="56" idx="0"/>
          </p:cNvCxnSpPr>
          <p:nvPr/>
        </p:nvCxnSpPr>
        <p:spPr>
          <a:xfrm flipH="1">
            <a:off x="2144830" y="3161710"/>
            <a:ext cx="12995" cy="2555349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45F807A5-61A6-374E-AFDC-C13D1FD2A6BC}"/>
              </a:ext>
            </a:extLst>
          </p:cNvPr>
          <p:cNvSpPr/>
          <p:nvPr/>
        </p:nvSpPr>
        <p:spPr>
          <a:xfrm>
            <a:off x="1892532" y="1544266"/>
            <a:ext cx="2963113" cy="1701725"/>
          </a:xfrm>
          <a:prstGeom prst="rect">
            <a:avLst/>
          </a:prstGeom>
          <a:noFill/>
          <a:ln w="38100">
            <a:solidFill>
              <a:srgbClr val="0020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D0B3CCB-5EC3-B443-AE07-66B7967DF09D}"/>
              </a:ext>
            </a:extLst>
          </p:cNvPr>
          <p:cNvSpPr/>
          <p:nvPr/>
        </p:nvSpPr>
        <p:spPr>
          <a:xfrm>
            <a:off x="2086332" y="2441015"/>
            <a:ext cx="2470913" cy="726408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Stage-1: Build &amp; Push to ACR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AD86399-09A9-B44E-988A-E6A59BC42BC8}"/>
              </a:ext>
            </a:extLst>
          </p:cNvPr>
          <p:cNvSpPr/>
          <p:nvPr/>
        </p:nvSpPr>
        <p:spPr>
          <a:xfrm>
            <a:off x="3184333" y="3574775"/>
            <a:ext cx="11075006" cy="3677347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77A690A1-484B-F246-BA26-05CD7BA602E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3524718" y="3640620"/>
            <a:ext cx="597357" cy="597357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B1D14ADD-2D62-2942-8888-E25FBEFF5841}"/>
              </a:ext>
            </a:extLst>
          </p:cNvPr>
          <p:cNvSpPr txBox="1"/>
          <p:nvPr/>
        </p:nvSpPr>
        <p:spPr>
          <a:xfrm>
            <a:off x="11221677" y="3637214"/>
            <a:ext cx="22067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AKS Cluster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41E47F5-4998-D946-86E5-EAF5B252FF70}"/>
              </a:ext>
            </a:extLst>
          </p:cNvPr>
          <p:cNvGrpSpPr/>
          <p:nvPr/>
        </p:nvGrpSpPr>
        <p:grpSpPr>
          <a:xfrm>
            <a:off x="3316614" y="3691598"/>
            <a:ext cx="3428098" cy="1684438"/>
            <a:chOff x="5441025" y="4551260"/>
            <a:chExt cx="3428098" cy="1684438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E44A78AF-D4D3-CC47-B413-FE37ECA2F2D0}"/>
                </a:ext>
              </a:extLst>
            </p:cNvPr>
            <p:cNvSpPr/>
            <p:nvPr/>
          </p:nvSpPr>
          <p:spPr>
            <a:xfrm>
              <a:off x="5441025" y="4573632"/>
              <a:ext cx="3428098" cy="166206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2" name="Google Shape;660;p35">
              <a:extLst>
                <a:ext uri="{FF2B5EF4-FFF2-40B4-BE49-F238E27FC236}">
                  <a16:creationId xmlns:a16="http://schemas.microsoft.com/office/drawing/2014/main" id="{483B62BC-9A86-844A-9A35-54B3561943B2}"/>
                </a:ext>
              </a:extLst>
            </p:cNvPr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441025" y="5249442"/>
              <a:ext cx="956530" cy="9565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" name="Google Shape;637;p35">
              <a:extLst>
                <a:ext uri="{FF2B5EF4-FFF2-40B4-BE49-F238E27FC236}">
                  <a16:creationId xmlns:a16="http://schemas.microsoft.com/office/drawing/2014/main" id="{B739D633-EF45-2E43-9AC0-A1DA9F418FD1}"/>
                </a:ext>
              </a:extLst>
            </p:cNvPr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6681505" y="5237625"/>
              <a:ext cx="959685" cy="9596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" name="Google Shape;638;p35">
              <a:extLst>
                <a:ext uri="{FF2B5EF4-FFF2-40B4-BE49-F238E27FC236}">
                  <a16:creationId xmlns:a16="http://schemas.microsoft.com/office/drawing/2014/main" id="{91F37C0B-54FF-DA49-A212-1B4FB2C9FE36}"/>
                </a:ext>
              </a:extLst>
            </p:cNvPr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7909438" y="5199461"/>
              <a:ext cx="959685" cy="95968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5DF32AED-5FC5-C74F-8872-BB1F0CB29F01}"/>
                </a:ext>
              </a:extLst>
            </p:cNvPr>
            <p:cNvCxnSpPr>
              <a:cxnSpLocks/>
            </p:cNvCxnSpPr>
            <p:nvPr/>
          </p:nvCxnSpPr>
          <p:spPr>
            <a:xfrm>
              <a:off x="6376090" y="5873022"/>
              <a:ext cx="305415" cy="0"/>
            </a:xfrm>
            <a:prstGeom prst="straightConnector1">
              <a:avLst/>
            </a:prstGeom>
            <a:ln w="254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73DEEED7-14A1-C745-BAB3-70B3917100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85992" y="5873022"/>
              <a:ext cx="415196" cy="7996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B822AAA-BC3E-874F-886A-BDA54E53C4AD}"/>
                </a:ext>
              </a:extLst>
            </p:cNvPr>
            <p:cNvSpPr txBox="1"/>
            <p:nvPr/>
          </p:nvSpPr>
          <p:spPr>
            <a:xfrm>
              <a:off x="6652321" y="4939290"/>
              <a:ext cx="113813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Nginx App1</a:t>
              </a:r>
            </a:p>
          </p:txBody>
        </p:sp>
        <p:pic>
          <p:nvPicPr>
            <p:cNvPr id="38" name="Google Shape;635;p35">
              <a:extLst>
                <a:ext uri="{FF2B5EF4-FFF2-40B4-BE49-F238E27FC236}">
                  <a16:creationId xmlns:a16="http://schemas.microsoft.com/office/drawing/2014/main" id="{63693371-D168-0D44-82EB-44D69922911E}"/>
                </a:ext>
              </a:extLst>
            </p:cNvPr>
            <p:cNvPicPr preferRelativeResize="0"/>
            <p:nvPr/>
          </p:nvPicPr>
          <p:blipFill>
            <a:blip r:embed="rId15">
              <a:alphaModFix/>
            </a:blip>
            <a:stretch>
              <a:fillRect/>
            </a:stretch>
          </p:blipFill>
          <p:spPr>
            <a:xfrm>
              <a:off x="5463362" y="4573632"/>
              <a:ext cx="597903" cy="57468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020308C-CAE0-A44F-91CF-6BBB1ED36FE7}"/>
                </a:ext>
              </a:extLst>
            </p:cNvPr>
            <p:cNvSpPr txBox="1"/>
            <p:nvPr/>
          </p:nvSpPr>
          <p:spPr>
            <a:xfrm>
              <a:off x="5962304" y="4551260"/>
              <a:ext cx="147886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dev namespace</a:t>
              </a:r>
            </a:p>
          </p:txBody>
        </p:sp>
      </p:grpSp>
      <p:sp>
        <p:nvSpPr>
          <p:cNvPr id="24" name="Oval 23">
            <a:extLst>
              <a:ext uri="{FF2B5EF4-FFF2-40B4-BE49-F238E27FC236}">
                <a16:creationId xmlns:a16="http://schemas.microsoft.com/office/drawing/2014/main" id="{3A5419BF-D689-B94E-8410-FCA6EAD3FBEE}"/>
              </a:ext>
            </a:extLst>
          </p:cNvPr>
          <p:cNvSpPr/>
          <p:nvPr/>
        </p:nvSpPr>
        <p:spPr>
          <a:xfrm>
            <a:off x="1269590" y="2430795"/>
            <a:ext cx="395506" cy="33855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0EDE66B9-0F85-A844-8082-FC6A17FE6929}"/>
              </a:ext>
            </a:extLst>
          </p:cNvPr>
          <p:cNvSpPr/>
          <p:nvPr/>
        </p:nvSpPr>
        <p:spPr>
          <a:xfrm>
            <a:off x="154856" y="1797253"/>
            <a:ext cx="395506" cy="33855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C46F67F9-DC56-4142-B639-B7A143322C93}"/>
              </a:ext>
            </a:extLst>
          </p:cNvPr>
          <p:cNvSpPr/>
          <p:nvPr/>
        </p:nvSpPr>
        <p:spPr>
          <a:xfrm>
            <a:off x="1723594" y="4565128"/>
            <a:ext cx="395506" cy="33855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3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401F5D09-CD0C-7F49-8F58-BA5B8B8D31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16638" y="1311245"/>
            <a:ext cx="540437" cy="540437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7F893B62-C62C-BB4A-99FC-310F8515EE63}"/>
              </a:ext>
            </a:extLst>
          </p:cNvPr>
          <p:cNvSpPr txBox="1"/>
          <p:nvPr/>
        </p:nvSpPr>
        <p:spPr>
          <a:xfrm>
            <a:off x="5732558" y="1246998"/>
            <a:ext cx="128662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Release  Pipelines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0B63E615-1322-0B4F-9366-C5D67DBD4335}"/>
              </a:ext>
            </a:extLst>
          </p:cNvPr>
          <p:cNvSpPr/>
          <p:nvPr/>
        </p:nvSpPr>
        <p:spPr>
          <a:xfrm>
            <a:off x="5041155" y="1177215"/>
            <a:ext cx="7283624" cy="2076308"/>
          </a:xfrm>
          <a:prstGeom prst="rect">
            <a:avLst/>
          </a:prstGeom>
          <a:noFill/>
          <a:ln w="38100">
            <a:solidFill>
              <a:srgbClr val="0020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ounded Rectangle 62">
            <a:extLst>
              <a:ext uri="{FF2B5EF4-FFF2-40B4-BE49-F238E27FC236}">
                <a16:creationId xmlns:a16="http://schemas.microsoft.com/office/drawing/2014/main" id="{DD1AABDE-339C-424A-A913-22714AB78CF9}"/>
              </a:ext>
            </a:extLst>
          </p:cNvPr>
          <p:cNvSpPr/>
          <p:nvPr/>
        </p:nvSpPr>
        <p:spPr>
          <a:xfrm>
            <a:off x="5227794" y="2447157"/>
            <a:ext cx="1044804" cy="72640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Dev</a:t>
            </a:r>
          </a:p>
        </p:txBody>
      </p:sp>
      <p:pic>
        <p:nvPicPr>
          <p:cNvPr id="64" name="Graphic 63" descr="Programmer">
            <a:extLst>
              <a:ext uri="{FF2B5EF4-FFF2-40B4-BE49-F238E27FC236}">
                <a16:creationId xmlns:a16="http://schemas.microsoft.com/office/drawing/2014/main" id="{91DAF086-FC26-2441-BA94-C9021BFCD58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283390" y="1159176"/>
            <a:ext cx="900707" cy="900707"/>
          </a:xfrm>
          <a:prstGeom prst="rect">
            <a:avLst/>
          </a:prstGeom>
        </p:spPr>
      </p:pic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28826F79-EDEB-E94E-A5BD-CE73BF7533DD}"/>
              </a:ext>
            </a:extLst>
          </p:cNvPr>
          <p:cNvSpPr/>
          <p:nvPr/>
        </p:nvSpPr>
        <p:spPr>
          <a:xfrm>
            <a:off x="8076964" y="1311996"/>
            <a:ext cx="1044804" cy="726408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QA</a:t>
            </a:r>
          </a:p>
        </p:txBody>
      </p:sp>
      <p:sp>
        <p:nvSpPr>
          <p:cNvPr id="66" name="Rounded Rectangle 65">
            <a:extLst>
              <a:ext uri="{FF2B5EF4-FFF2-40B4-BE49-F238E27FC236}">
                <a16:creationId xmlns:a16="http://schemas.microsoft.com/office/drawing/2014/main" id="{79C56981-2C4A-D443-9FD3-EA6743B41578}"/>
              </a:ext>
            </a:extLst>
          </p:cNvPr>
          <p:cNvSpPr/>
          <p:nvPr/>
        </p:nvSpPr>
        <p:spPr>
          <a:xfrm>
            <a:off x="8076964" y="2462601"/>
            <a:ext cx="1044804" cy="72640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>
                <a:solidFill>
                  <a:schemeClr val="tx1"/>
                </a:solidFill>
              </a:rPr>
              <a:t>Staging</a:t>
            </a:r>
          </a:p>
        </p:txBody>
      </p:sp>
      <p:pic>
        <p:nvPicPr>
          <p:cNvPr id="67" name="Graphic 66" descr="Programmer">
            <a:extLst>
              <a:ext uri="{FF2B5EF4-FFF2-40B4-BE49-F238E27FC236}">
                <a16:creationId xmlns:a16="http://schemas.microsoft.com/office/drawing/2014/main" id="{5B629884-DE56-2A4F-957A-A0DCFBAF479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0201172" y="2239233"/>
            <a:ext cx="977137" cy="977137"/>
          </a:xfrm>
          <a:prstGeom prst="rect">
            <a:avLst/>
          </a:prstGeom>
        </p:spPr>
      </p:pic>
      <p:sp>
        <p:nvSpPr>
          <p:cNvPr id="68" name="Rounded Rectangle 67">
            <a:extLst>
              <a:ext uri="{FF2B5EF4-FFF2-40B4-BE49-F238E27FC236}">
                <a16:creationId xmlns:a16="http://schemas.microsoft.com/office/drawing/2014/main" id="{729F88E9-34E6-E841-8A96-B5AECC70458F}"/>
              </a:ext>
            </a:extLst>
          </p:cNvPr>
          <p:cNvSpPr/>
          <p:nvPr/>
        </p:nvSpPr>
        <p:spPr>
          <a:xfrm>
            <a:off x="11157508" y="2456618"/>
            <a:ext cx="1044804" cy="726408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>
                <a:solidFill>
                  <a:schemeClr val="tx1"/>
                </a:solidFill>
              </a:rPr>
              <a:t>Prod</a:t>
            </a:r>
          </a:p>
        </p:txBody>
      </p:sp>
      <p:pic>
        <p:nvPicPr>
          <p:cNvPr id="69" name="Graphic 68" descr="Programmer">
            <a:extLst>
              <a:ext uri="{FF2B5EF4-FFF2-40B4-BE49-F238E27FC236}">
                <a16:creationId xmlns:a16="http://schemas.microsoft.com/office/drawing/2014/main" id="{782B0AC6-513D-F04A-AF5E-46DC830ECBC6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7204716" y="2317296"/>
            <a:ext cx="900707" cy="900707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BCBC195-79D3-A64D-AFE7-F62DB3697EE2}"/>
              </a:ext>
            </a:extLst>
          </p:cNvPr>
          <p:cNvCxnSpPr>
            <a:stCxn id="63" idx="3"/>
            <a:endCxn id="64" idx="1"/>
          </p:cNvCxnSpPr>
          <p:nvPr/>
        </p:nvCxnSpPr>
        <p:spPr>
          <a:xfrm flipV="1">
            <a:off x="6272598" y="1609530"/>
            <a:ext cx="1010792" cy="1200831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0DA79DB-DB68-464C-ACE3-838009789798}"/>
              </a:ext>
            </a:extLst>
          </p:cNvPr>
          <p:cNvCxnSpPr>
            <a:stCxn id="63" idx="3"/>
            <a:endCxn id="69" idx="1"/>
          </p:cNvCxnSpPr>
          <p:nvPr/>
        </p:nvCxnSpPr>
        <p:spPr>
          <a:xfrm flipV="1">
            <a:off x="6272598" y="2767650"/>
            <a:ext cx="932118" cy="42711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38D4203-8508-9F4A-AC73-DB101608E168}"/>
              </a:ext>
            </a:extLst>
          </p:cNvPr>
          <p:cNvCxnSpPr>
            <a:cxnSpLocks/>
            <a:endCxn id="67" idx="1"/>
          </p:cNvCxnSpPr>
          <p:nvPr/>
        </p:nvCxnSpPr>
        <p:spPr>
          <a:xfrm flipV="1">
            <a:off x="9135020" y="2727802"/>
            <a:ext cx="1066152" cy="164263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0" name="Group 69">
            <a:extLst>
              <a:ext uri="{FF2B5EF4-FFF2-40B4-BE49-F238E27FC236}">
                <a16:creationId xmlns:a16="http://schemas.microsoft.com/office/drawing/2014/main" id="{B4AF9F63-5CD1-9F43-844D-983DE216CFD6}"/>
              </a:ext>
            </a:extLst>
          </p:cNvPr>
          <p:cNvGrpSpPr/>
          <p:nvPr/>
        </p:nvGrpSpPr>
        <p:grpSpPr>
          <a:xfrm>
            <a:off x="3382927" y="5459295"/>
            <a:ext cx="3428098" cy="1684438"/>
            <a:chOff x="5441025" y="4551260"/>
            <a:chExt cx="3428098" cy="1684438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3CCCFE53-C53B-E14A-920E-3C87368B005E}"/>
                </a:ext>
              </a:extLst>
            </p:cNvPr>
            <p:cNvSpPr/>
            <p:nvPr/>
          </p:nvSpPr>
          <p:spPr>
            <a:xfrm>
              <a:off x="5441025" y="4573632"/>
              <a:ext cx="3428098" cy="1662066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2" name="Google Shape;660;p35">
              <a:extLst>
                <a:ext uri="{FF2B5EF4-FFF2-40B4-BE49-F238E27FC236}">
                  <a16:creationId xmlns:a16="http://schemas.microsoft.com/office/drawing/2014/main" id="{E1DECA71-CF2D-8444-857A-9F9289EBA9D8}"/>
                </a:ext>
              </a:extLst>
            </p:cNvPr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441025" y="5249442"/>
              <a:ext cx="956530" cy="9565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" name="Google Shape;637;p35">
              <a:extLst>
                <a:ext uri="{FF2B5EF4-FFF2-40B4-BE49-F238E27FC236}">
                  <a16:creationId xmlns:a16="http://schemas.microsoft.com/office/drawing/2014/main" id="{7FBE82E8-C7A1-E647-9563-31E305FCBB53}"/>
                </a:ext>
              </a:extLst>
            </p:cNvPr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6681505" y="5237625"/>
              <a:ext cx="959685" cy="9596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4" name="Google Shape;638;p35">
              <a:extLst>
                <a:ext uri="{FF2B5EF4-FFF2-40B4-BE49-F238E27FC236}">
                  <a16:creationId xmlns:a16="http://schemas.microsoft.com/office/drawing/2014/main" id="{5EE966C2-079B-6841-A81D-B7C944668752}"/>
                </a:ext>
              </a:extLst>
            </p:cNvPr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7909438" y="5199461"/>
              <a:ext cx="959685" cy="95968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1D91EC92-AB18-E146-94EF-0093C950B600}"/>
                </a:ext>
              </a:extLst>
            </p:cNvPr>
            <p:cNvCxnSpPr>
              <a:cxnSpLocks/>
            </p:cNvCxnSpPr>
            <p:nvPr/>
          </p:nvCxnSpPr>
          <p:spPr>
            <a:xfrm>
              <a:off x="6376090" y="5873022"/>
              <a:ext cx="305415" cy="0"/>
            </a:xfrm>
            <a:prstGeom prst="straightConnector1">
              <a:avLst/>
            </a:prstGeom>
            <a:ln w="254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D2D73D57-F98F-0F44-802A-B4EF1EDF77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85992" y="5873022"/>
              <a:ext cx="415196" cy="7996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80F5F195-EEEE-0247-A1E8-90FD51333C0F}"/>
                </a:ext>
              </a:extLst>
            </p:cNvPr>
            <p:cNvSpPr txBox="1"/>
            <p:nvPr/>
          </p:nvSpPr>
          <p:spPr>
            <a:xfrm>
              <a:off x="6652321" y="4939290"/>
              <a:ext cx="113813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Nginx App1</a:t>
              </a:r>
            </a:p>
          </p:txBody>
        </p:sp>
        <p:pic>
          <p:nvPicPr>
            <p:cNvPr id="78" name="Google Shape;635;p35">
              <a:extLst>
                <a:ext uri="{FF2B5EF4-FFF2-40B4-BE49-F238E27FC236}">
                  <a16:creationId xmlns:a16="http://schemas.microsoft.com/office/drawing/2014/main" id="{E16C0F74-54C8-8847-8606-0A5C157944FE}"/>
                </a:ext>
              </a:extLst>
            </p:cNvPr>
            <p:cNvPicPr preferRelativeResize="0"/>
            <p:nvPr/>
          </p:nvPicPr>
          <p:blipFill>
            <a:blip r:embed="rId15">
              <a:alphaModFix/>
            </a:blip>
            <a:stretch>
              <a:fillRect/>
            </a:stretch>
          </p:blipFill>
          <p:spPr>
            <a:xfrm>
              <a:off x="5463362" y="4573632"/>
              <a:ext cx="597903" cy="57468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ADB287AB-8FA4-CC42-A363-EF69470995D0}"/>
                </a:ext>
              </a:extLst>
            </p:cNvPr>
            <p:cNvSpPr txBox="1"/>
            <p:nvPr/>
          </p:nvSpPr>
          <p:spPr>
            <a:xfrm>
              <a:off x="5962304" y="4551260"/>
              <a:ext cx="138211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qa</a:t>
              </a:r>
              <a:r>
                <a:rPr lang="en-US" sz="1600" dirty="0"/>
                <a:t> namespace</a:t>
              </a:r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5E62B99B-28BA-1945-A144-9E899B852DE0}"/>
              </a:ext>
            </a:extLst>
          </p:cNvPr>
          <p:cNvGrpSpPr/>
          <p:nvPr/>
        </p:nvGrpSpPr>
        <p:grpSpPr>
          <a:xfrm>
            <a:off x="7012015" y="5440559"/>
            <a:ext cx="3428098" cy="1684438"/>
            <a:chOff x="5441025" y="4551260"/>
            <a:chExt cx="3428098" cy="1684438"/>
          </a:xfrm>
        </p:grpSpPr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4056151C-594F-E048-9E5A-9D8671044CCA}"/>
                </a:ext>
              </a:extLst>
            </p:cNvPr>
            <p:cNvSpPr/>
            <p:nvPr/>
          </p:nvSpPr>
          <p:spPr>
            <a:xfrm>
              <a:off x="5441025" y="4573632"/>
              <a:ext cx="3428098" cy="166206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82" name="Google Shape;660;p35">
              <a:extLst>
                <a:ext uri="{FF2B5EF4-FFF2-40B4-BE49-F238E27FC236}">
                  <a16:creationId xmlns:a16="http://schemas.microsoft.com/office/drawing/2014/main" id="{4276D062-EF9D-0E4D-B339-46949DBC1BAF}"/>
                </a:ext>
              </a:extLst>
            </p:cNvPr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441025" y="5249442"/>
              <a:ext cx="956530" cy="9565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3" name="Google Shape;637;p35">
              <a:extLst>
                <a:ext uri="{FF2B5EF4-FFF2-40B4-BE49-F238E27FC236}">
                  <a16:creationId xmlns:a16="http://schemas.microsoft.com/office/drawing/2014/main" id="{64F5E0DE-71AE-EB40-8FFF-F1E6E340250E}"/>
                </a:ext>
              </a:extLst>
            </p:cNvPr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6681505" y="5237625"/>
              <a:ext cx="959685" cy="9596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4" name="Google Shape;638;p35">
              <a:extLst>
                <a:ext uri="{FF2B5EF4-FFF2-40B4-BE49-F238E27FC236}">
                  <a16:creationId xmlns:a16="http://schemas.microsoft.com/office/drawing/2014/main" id="{1D054CEF-9278-7344-9CBA-8D6B497BD855}"/>
                </a:ext>
              </a:extLst>
            </p:cNvPr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7909438" y="5199461"/>
              <a:ext cx="959685" cy="95968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EAF537F7-742C-6448-8486-AC7BF2E19F5B}"/>
                </a:ext>
              </a:extLst>
            </p:cNvPr>
            <p:cNvCxnSpPr>
              <a:cxnSpLocks/>
            </p:cNvCxnSpPr>
            <p:nvPr/>
          </p:nvCxnSpPr>
          <p:spPr>
            <a:xfrm>
              <a:off x="6376090" y="5873022"/>
              <a:ext cx="305415" cy="0"/>
            </a:xfrm>
            <a:prstGeom prst="straightConnector1">
              <a:avLst/>
            </a:prstGeom>
            <a:ln w="254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B99517F4-42AE-2140-92E0-8DA5CFC784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85992" y="5873022"/>
              <a:ext cx="415196" cy="7996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884017EC-431D-004A-B298-1B87E19313F5}"/>
                </a:ext>
              </a:extLst>
            </p:cNvPr>
            <p:cNvSpPr txBox="1"/>
            <p:nvPr/>
          </p:nvSpPr>
          <p:spPr>
            <a:xfrm>
              <a:off x="6652321" y="4939290"/>
              <a:ext cx="113813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Nginx App1</a:t>
              </a:r>
            </a:p>
          </p:txBody>
        </p:sp>
        <p:pic>
          <p:nvPicPr>
            <p:cNvPr id="88" name="Google Shape;635;p35">
              <a:extLst>
                <a:ext uri="{FF2B5EF4-FFF2-40B4-BE49-F238E27FC236}">
                  <a16:creationId xmlns:a16="http://schemas.microsoft.com/office/drawing/2014/main" id="{B64B6AF7-D22B-E542-A65A-A28F974D0A91}"/>
                </a:ext>
              </a:extLst>
            </p:cNvPr>
            <p:cNvPicPr preferRelativeResize="0"/>
            <p:nvPr/>
          </p:nvPicPr>
          <p:blipFill>
            <a:blip r:embed="rId15">
              <a:alphaModFix/>
            </a:blip>
            <a:stretch>
              <a:fillRect/>
            </a:stretch>
          </p:blipFill>
          <p:spPr>
            <a:xfrm>
              <a:off x="5463362" y="4573632"/>
              <a:ext cx="597903" cy="57468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A6BD4E2F-1583-5548-9DEA-0994B5785467}"/>
                </a:ext>
              </a:extLst>
            </p:cNvPr>
            <p:cNvSpPr txBox="1"/>
            <p:nvPr/>
          </p:nvSpPr>
          <p:spPr>
            <a:xfrm>
              <a:off x="5962304" y="4551260"/>
              <a:ext cx="181171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Staging namespace</a:t>
              </a:r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59546F33-4E48-B142-A1E5-B188524EB3D8}"/>
              </a:ext>
            </a:extLst>
          </p:cNvPr>
          <p:cNvGrpSpPr/>
          <p:nvPr/>
        </p:nvGrpSpPr>
        <p:grpSpPr>
          <a:xfrm>
            <a:off x="10630647" y="5440559"/>
            <a:ext cx="3428098" cy="1684438"/>
            <a:chOff x="5441025" y="4551260"/>
            <a:chExt cx="3428098" cy="1684438"/>
          </a:xfrm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58155B8C-9AD2-E645-821B-9B815AD2ADF4}"/>
                </a:ext>
              </a:extLst>
            </p:cNvPr>
            <p:cNvSpPr/>
            <p:nvPr/>
          </p:nvSpPr>
          <p:spPr>
            <a:xfrm>
              <a:off x="5441025" y="4573632"/>
              <a:ext cx="3428098" cy="1662066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92" name="Google Shape;660;p35">
              <a:extLst>
                <a:ext uri="{FF2B5EF4-FFF2-40B4-BE49-F238E27FC236}">
                  <a16:creationId xmlns:a16="http://schemas.microsoft.com/office/drawing/2014/main" id="{7342EA92-8CF9-C64A-9318-7CF7FA316A0A}"/>
                </a:ext>
              </a:extLst>
            </p:cNvPr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441025" y="5249442"/>
              <a:ext cx="956530" cy="9565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3" name="Google Shape;637;p35">
              <a:extLst>
                <a:ext uri="{FF2B5EF4-FFF2-40B4-BE49-F238E27FC236}">
                  <a16:creationId xmlns:a16="http://schemas.microsoft.com/office/drawing/2014/main" id="{1FF82828-2D4A-4B4F-87B4-7F0D0F3D26A2}"/>
                </a:ext>
              </a:extLst>
            </p:cNvPr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6681505" y="5237625"/>
              <a:ext cx="959685" cy="9596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4" name="Google Shape;638;p35">
              <a:extLst>
                <a:ext uri="{FF2B5EF4-FFF2-40B4-BE49-F238E27FC236}">
                  <a16:creationId xmlns:a16="http://schemas.microsoft.com/office/drawing/2014/main" id="{D8FF8187-3D9D-7242-B479-030DD4D206B4}"/>
                </a:ext>
              </a:extLst>
            </p:cNvPr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7909438" y="5199461"/>
              <a:ext cx="959685" cy="95968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FC2F6DF1-AB2A-C045-A5F8-639FFA2D3077}"/>
                </a:ext>
              </a:extLst>
            </p:cNvPr>
            <p:cNvCxnSpPr>
              <a:cxnSpLocks/>
            </p:cNvCxnSpPr>
            <p:nvPr/>
          </p:nvCxnSpPr>
          <p:spPr>
            <a:xfrm>
              <a:off x="6376090" y="5873022"/>
              <a:ext cx="305415" cy="0"/>
            </a:xfrm>
            <a:prstGeom prst="straightConnector1">
              <a:avLst/>
            </a:prstGeom>
            <a:ln w="254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F6551AAE-644D-E94B-AB29-6CA05AC5681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85992" y="5873022"/>
              <a:ext cx="415196" cy="7996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9F2017C1-EDC4-FE45-936B-9917F0598DAF}"/>
                </a:ext>
              </a:extLst>
            </p:cNvPr>
            <p:cNvSpPr txBox="1"/>
            <p:nvPr/>
          </p:nvSpPr>
          <p:spPr>
            <a:xfrm>
              <a:off x="6652321" y="4939290"/>
              <a:ext cx="113813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Nginx App1</a:t>
              </a:r>
            </a:p>
          </p:txBody>
        </p:sp>
        <p:pic>
          <p:nvPicPr>
            <p:cNvPr id="99" name="Google Shape;635;p35">
              <a:extLst>
                <a:ext uri="{FF2B5EF4-FFF2-40B4-BE49-F238E27FC236}">
                  <a16:creationId xmlns:a16="http://schemas.microsoft.com/office/drawing/2014/main" id="{35C5ECDE-899F-BF42-83BE-6D14670A65C7}"/>
                </a:ext>
              </a:extLst>
            </p:cNvPr>
            <p:cNvPicPr preferRelativeResize="0"/>
            <p:nvPr/>
          </p:nvPicPr>
          <p:blipFill>
            <a:blip r:embed="rId15">
              <a:alphaModFix/>
            </a:blip>
            <a:stretch>
              <a:fillRect/>
            </a:stretch>
          </p:blipFill>
          <p:spPr>
            <a:xfrm>
              <a:off x="5463362" y="4573632"/>
              <a:ext cx="597903" cy="57468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40C57FA0-3B01-F74F-82CB-550E3487888D}"/>
                </a:ext>
              </a:extLst>
            </p:cNvPr>
            <p:cNvSpPr txBox="1"/>
            <p:nvPr/>
          </p:nvSpPr>
          <p:spPr>
            <a:xfrm>
              <a:off x="5962304" y="4551260"/>
              <a:ext cx="156953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prod namespace</a:t>
              </a:r>
            </a:p>
          </p:txBody>
        </p:sp>
      </p:grpSp>
      <p:cxnSp>
        <p:nvCxnSpPr>
          <p:cNvPr id="15" name="Elbow Connector 14">
            <a:extLst>
              <a:ext uri="{FF2B5EF4-FFF2-40B4-BE49-F238E27FC236}">
                <a16:creationId xmlns:a16="http://schemas.microsoft.com/office/drawing/2014/main" id="{EAE4A9BD-D20B-694B-8004-D43EA4547402}"/>
              </a:ext>
            </a:extLst>
          </p:cNvPr>
          <p:cNvCxnSpPr>
            <a:endCxn id="71" idx="2"/>
          </p:cNvCxnSpPr>
          <p:nvPr/>
        </p:nvCxnSpPr>
        <p:spPr>
          <a:xfrm>
            <a:off x="2099933" y="6625500"/>
            <a:ext cx="2997043" cy="518233"/>
          </a:xfrm>
          <a:prstGeom prst="bentConnector4">
            <a:avLst>
              <a:gd name="adj1" fmla="val 1506"/>
              <a:gd name="adj2" fmla="val 144111"/>
            </a:avLst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9ABEF60C-A8EA-4D4C-A494-A367D9DA585D}"/>
              </a:ext>
            </a:extLst>
          </p:cNvPr>
          <p:cNvCxnSpPr>
            <a:stCxn id="56" idx="2"/>
            <a:endCxn id="83" idx="2"/>
          </p:cNvCxnSpPr>
          <p:nvPr/>
        </p:nvCxnSpPr>
        <p:spPr>
          <a:xfrm rot="16200000" flipH="1">
            <a:off x="5285417" y="3639683"/>
            <a:ext cx="306334" cy="6587508"/>
          </a:xfrm>
          <a:prstGeom prst="bentConnector3">
            <a:avLst>
              <a:gd name="adj1" fmla="val 209232"/>
            </a:avLst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5286E678-81CC-9948-85C0-CD07A56E9585}"/>
              </a:ext>
            </a:extLst>
          </p:cNvPr>
          <p:cNvCxnSpPr>
            <a:endCxn id="91" idx="2"/>
          </p:cNvCxnSpPr>
          <p:nvPr/>
        </p:nvCxnSpPr>
        <p:spPr>
          <a:xfrm>
            <a:off x="2119100" y="6625500"/>
            <a:ext cx="10225596" cy="499497"/>
          </a:xfrm>
          <a:prstGeom prst="bentConnector4">
            <a:avLst>
              <a:gd name="adj1" fmla="val 18"/>
              <a:gd name="adj2" fmla="val 169644"/>
            </a:avLst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Elbow Connector 106">
            <a:extLst>
              <a:ext uri="{FF2B5EF4-FFF2-40B4-BE49-F238E27FC236}">
                <a16:creationId xmlns:a16="http://schemas.microsoft.com/office/drawing/2014/main" id="{6C41B7F6-902F-0A4D-900F-73027EA08EBF}"/>
              </a:ext>
            </a:extLst>
          </p:cNvPr>
          <p:cNvCxnSpPr>
            <a:endCxn id="33" idx="0"/>
          </p:cNvCxnSpPr>
          <p:nvPr/>
        </p:nvCxnSpPr>
        <p:spPr>
          <a:xfrm flipV="1">
            <a:off x="2144829" y="4377963"/>
            <a:ext cx="2892108" cy="1339096"/>
          </a:xfrm>
          <a:prstGeom prst="bentConnector4">
            <a:avLst>
              <a:gd name="adj1" fmla="val 27957"/>
              <a:gd name="adj2" fmla="val 105195"/>
            </a:avLst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7BC48822-0A41-E947-817A-F13E74E5925E}"/>
              </a:ext>
            </a:extLst>
          </p:cNvPr>
          <p:cNvCxnSpPr>
            <a:cxnSpLocks/>
            <a:stCxn id="63" idx="2"/>
          </p:cNvCxnSpPr>
          <p:nvPr/>
        </p:nvCxnSpPr>
        <p:spPr>
          <a:xfrm>
            <a:off x="5750196" y="3173565"/>
            <a:ext cx="0" cy="547981"/>
          </a:xfrm>
          <a:prstGeom prst="straightConnector1">
            <a:avLst/>
          </a:prstGeom>
          <a:ln w="635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6700290C-F255-D442-9B7A-35FC2C3C1867}"/>
              </a:ext>
            </a:extLst>
          </p:cNvPr>
          <p:cNvCxnSpPr>
            <a:stCxn id="68" idx="2"/>
          </p:cNvCxnSpPr>
          <p:nvPr/>
        </p:nvCxnSpPr>
        <p:spPr>
          <a:xfrm>
            <a:off x="11679910" y="3183026"/>
            <a:ext cx="522402" cy="2257533"/>
          </a:xfrm>
          <a:prstGeom prst="straightConnector1">
            <a:avLst/>
          </a:prstGeom>
          <a:ln w="635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Freeform 128">
            <a:extLst>
              <a:ext uri="{FF2B5EF4-FFF2-40B4-BE49-F238E27FC236}">
                <a16:creationId xmlns:a16="http://schemas.microsoft.com/office/drawing/2014/main" id="{8B5FFA23-19D6-DF40-A2E8-1D660F9E2688}"/>
              </a:ext>
            </a:extLst>
          </p:cNvPr>
          <p:cNvSpPr/>
          <p:nvPr/>
        </p:nvSpPr>
        <p:spPr>
          <a:xfrm>
            <a:off x="6520070" y="1669774"/>
            <a:ext cx="2902226" cy="4161183"/>
          </a:xfrm>
          <a:custGeom>
            <a:avLst/>
            <a:gdLst>
              <a:gd name="connsiteX0" fmla="*/ 2584173 w 2902226"/>
              <a:gd name="connsiteY0" fmla="*/ 0 h 4161183"/>
              <a:gd name="connsiteX1" fmla="*/ 2650434 w 2902226"/>
              <a:gd name="connsiteY1" fmla="*/ 66261 h 4161183"/>
              <a:gd name="connsiteX2" fmla="*/ 2716695 w 2902226"/>
              <a:gd name="connsiteY2" fmla="*/ 145774 h 4161183"/>
              <a:gd name="connsiteX3" fmla="*/ 2769704 w 2902226"/>
              <a:gd name="connsiteY3" fmla="*/ 265043 h 4161183"/>
              <a:gd name="connsiteX4" fmla="*/ 2796208 w 2902226"/>
              <a:gd name="connsiteY4" fmla="*/ 344556 h 4161183"/>
              <a:gd name="connsiteX5" fmla="*/ 2809460 w 2902226"/>
              <a:gd name="connsiteY5" fmla="*/ 384313 h 4161183"/>
              <a:gd name="connsiteX6" fmla="*/ 2835965 w 2902226"/>
              <a:gd name="connsiteY6" fmla="*/ 424069 h 4161183"/>
              <a:gd name="connsiteX7" fmla="*/ 2875721 w 2902226"/>
              <a:gd name="connsiteY7" fmla="*/ 569843 h 4161183"/>
              <a:gd name="connsiteX8" fmla="*/ 2888973 w 2902226"/>
              <a:gd name="connsiteY8" fmla="*/ 636104 h 4161183"/>
              <a:gd name="connsiteX9" fmla="*/ 2902226 w 2902226"/>
              <a:gd name="connsiteY9" fmla="*/ 742122 h 4161183"/>
              <a:gd name="connsiteX10" fmla="*/ 2888973 w 2902226"/>
              <a:gd name="connsiteY10" fmla="*/ 901148 h 4161183"/>
              <a:gd name="connsiteX11" fmla="*/ 2862469 w 2902226"/>
              <a:gd name="connsiteY11" fmla="*/ 980661 h 4161183"/>
              <a:gd name="connsiteX12" fmla="*/ 2822713 w 2902226"/>
              <a:gd name="connsiteY12" fmla="*/ 1099930 h 4161183"/>
              <a:gd name="connsiteX13" fmla="*/ 2796208 w 2902226"/>
              <a:gd name="connsiteY13" fmla="*/ 1179443 h 4161183"/>
              <a:gd name="connsiteX14" fmla="*/ 2769704 w 2902226"/>
              <a:gd name="connsiteY14" fmla="*/ 1298713 h 4161183"/>
              <a:gd name="connsiteX15" fmla="*/ 2743200 w 2902226"/>
              <a:gd name="connsiteY15" fmla="*/ 1351722 h 4161183"/>
              <a:gd name="connsiteX16" fmla="*/ 2729947 w 2902226"/>
              <a:gd name="connsiteY16" fmla="*/ 1444487 h 4161183"/>
              <a:gd name="connsiteX17" fmla="*/ 2716695 w 2902226"/>
              <a:gd name="connsiteY17" fmla="*/ 1550504 h 4161183"/>
              <a:gd name="connsiteX18" fmla="*/ 2676939 w 2902226"/>
              <a:gd name="connsiteY18" fmla="*/ 1683026 h 4161183"/>
              <a:gd name="connsiteX19" fmla="*/ 2663687 w 2902226"/>
              <a:gd name="connsiteY19" fmla="*/ 1736035 h 4161183"/>
              <a:gd name="connsiteX20" fmla="*/ 2637182 w 2902226"/>
              <a:gd name="connsiteY20" fmla="*/ 1815548 h 4161183"/>
              <a:gd name="connsiteX21" fmla="*/ 2623930 w 2902226"/>
              <a:gd name="connsiteY21" fmla="*/ 1855304 h 4161183"/>
              <a:gd name="connsiteX22" fmla="*/ 2610678 w 2902226"/>
              <a:gd name="connsiteY22" fmla="*/ 1895061 h 4161183"/>
              <a:gd name="connsiteX23" fmla="*/ 2557669 w 2902226"/>
              <a:gd name="connsiteY23" fmla="*/ 1961322 h 4161183"/>
              <a:gd name="connsiteX24" fmla="*/ 2491408 w 2902226"/>
              <a:gd name="connsiteY24" fmla="*/ 2027583 h 4161183"/>
              <a:gd name="connsiteX25" fmla="*/ 2451652 w 2902226"/>
              <a:gd name="connsiteY25" fmla="*/ 2067339 h 4161183"/>
              <a:gd name="connsiteX26" fmla="*/ 2425147 w 2902226"/>
              <a:gd name="connsiteY26" fmla="*/ 2093843 h 4161183"/>
              <a:gd name="connsiteX27" fmla="*/ 2398643 w 2902226"/>
              <a:gd name="connsiteY27" fmla="*/ 2120348 h 4161183"/>
              <a:gd name="connsiteX28" fmla="*/ 2266121 w 2902226"/>
              <a:gd name="connsiteY28" fmla="*/ 2199861 h 4161183"/>
              <a:gd name="connsiteX29" fmla="*/ 2226365 w 2902226"/>
              <a:gd name="connsiteY29" fmla="*/ 2226365 h 4161183"/>
              <a:gd name="connsiteX30" fmla="*/ 2186608 w 2902226"/>
              <a:gd name="connsiteY30" fmla="*/ 2252869 h 4161183"/>
              <a:gd name="connsiteX31" fmla="*/ 2160104 w 2902226"/>
              <a:gd name="connsiteY31" fmla="*/ 2279374 h 4161183"/>
              <a:gd name="connsiteX32" fmla="*/ 2120347 w 2902226"/>
              <a:gd name="connsiteY32" fmla="*/ 2292626 h 4161183"/>
              <a:gd name="connsiteX33" fmla="*/ 2093843 w 2902226"/>
              <a:gd name="connsiteY33" fmla="*/ 2332383 h 4161183"/>
              <a:gd name="connsiteX34" fmla="*/ 2014330 w 2902226"/>
              <a:gd name="connsiteY34" fmla="*/ 2411896 h 4161183"/>
              <a:gd name="connsiteX35" fmla="*/ 1974573 w 2902226"/>
              <a:gd name="connsiteY35" fmla="*/ 2451652 h 4161183"/>
              <a:gd name="connsiteX36" fmla="*/ 1881808 w 2902226"/>
              <a:gd name="connsiteY36" fmla="*/ 2570922 h 4161183"/>
              <a:gd name="connsiteX37" fmla="*/ 1842052 w 2902226"/>
              <a:gd name="connsiteY37" fmla="*/ 2610678 h 4161183"/>
              <a:gd name="connsiteX38" fmla="*/ 1762539 w 2902226"/>
              <a:gd name="connsiteY38" fmla="*/ 2729948 h 4161183"/>
              <a:gd name="connsiteX39" fmla="*/ 1669773 w 2902226"/>
              <a:gd name="connsiteY39" fmla="*/ 2862469 h 4161183"/>
              <a:gd name="connsiteX40" fmla="*/ 1643269 w 2902226"/>
              <a:gd name="connsiteY40" fmla="*/ 2902226 h 4161183"/>
              <a:gd name="connsiteX41" fmla="*/ 1616765 w 2902226"/>
              <a:gd name="connsiteY41" fmla="*/ 2941983 h 4161183"/>
              <a:gd name="connsiteX42" fmla="*/ 1550504 w 2902226"/>
              <a:gd name="connsiteY42" fmla="*/ 3021496 h 4161183"/>
              <a:gd name="connsiteX43" fmla="*/ 1524000 w 2902226"/>
              <a:gd name="connsiteY43" fmla="*/ 3061252 h 4161183"/>
              <a:gd name="connsiteX44" fmla="*/ 1470991 w 2902226"/>
              <a:gd name="connsiteY44" fmla="*/ 3114261 h 4161183"/>
              <a:gd name="connsiteX45" fmla="*/ 1431234 w 2902226"/>
              <a:gd name="connsiteY45" fmla="*/ 3154017 h 4161183"/>
              <a:gd name="connsiteX46" fmla="*/ 1351721 w 2902226"/>
              <a:gd name="connsiteY46" fmla="*/ 3260035 h 4161183"/>
              <a:gd name="connsiteX47" fmla="*/ 1272208 w 2902226"/>
              <a:gd name="connsiteY47" fmla="*/ 3313043 h 4161183"/>
              <a:gd name="connsiteX48" fmla="*/ 1245704 w 2902226"/>
              <a:gd name="connsiteY48" fmla="*/ 3339548 h 4161183"/>
              <a:gd name="connsiteX49" fmla="*/ 1166191 w 2902226"/>
              <a:gd name="connsiteY49" fmla="*/ 3392556 h 4161183"/>
              <a:gd name="connsiteX50" fmla="*/ 1060173 w 2902226"/>
              <a:gd name="connsiteY50" fmla="*/ 3472069 h 4161183"/>
              <a:gd name="connsiteX51" fmla="*/ 940904 w 2902226"/>
              <a:gd name="connsiteY51" fmla="*/ 3538330 h 4161183"/>
              <a:gd name="connsiteX52" fmla="*/ 821634 w 2902226"/>
              <a:gd name="connsiteY52" fmla="*/ 3591339 h 4161183"/>
              <a:gd name="connsiteX53" fmla="*/ 781878 w 2902226"/>
              <a:gd name="connsiteY53" fmla="*/ 3604591 h 4161183"/>
              <a:gd name="connsiteX54" fmla="*/ 742121 w 2902226"/>
              <a:gd name="connsiteY54" fmla="*/ 3617843 h 4161183"/>
              <a:gd name="connsiteX55" fmla="*/ 636104 w 2902226"/>
              <a:gd name="connsiteY55" fmla="*/ 3670852 h 4161183"/>
              <a:gd name="connsiteX56" fmla="*/ 596347 w 2902226"/>
              <a:gd name="connsiteY56" fmla="*/ 3684104 h 4161183"/>
              <a:gd name="connsiteX57" fmla="*/ 530087 w 2902226"/>
              <a:gd name="connsiteY57" fmla="*/ 3737113 h 4161183"/>
              <a:gd name="connsiteX58" fmla="*/ 490330 w 2902226"/>
              <a:gd name="connsiteY58" fmla="*/ 3750365 h 4161183"/>
              <a:gd name="connsiteX59" fmla="*/ 410817 w 2902226"/>
              <a:gd name="connsiteY59" fmla="*/ 3803374 h 4161183"/>
              <a:gd name="connsiteX60" fmla="*/ 371060 w 2902226"/>
              <a:gd name="connsiteY60" fmla="*/ 3829878 h 4161183"/>
              <a:gd name="connsiteX61" fmla="*/ 304800 w 2902226"/>
              <a:gd name="connsiteY61" fmla="*/ 3882887 h 4161183"/>
              <a:gd name="connsiteX62" fmla="*/ 278295 w 2902226"/>
              <a:gd name="connsiteY62" fmla="*/ 3909391 h 4161183"/>
              <a:gd name="connsiteX63" fmla="*/ 238539 w 2902226"/>
              <a:gd name="connsiteY63" fmla="*/ 3922643 h 4161183"/>
              <a:gd name="connsiteX64" fmla="*/ 185530 w 2902226"/>
              <a:gd name="connsiteY64" fmla="*/ 3988904 h 4161183"/>
              <a:gd name="connsiteX65" fmla="*/ 132521 w 2902226"/>
              <a:gd name="connsiteY65" fmla="*/ 4041913 h 4161183"/>
              <a:gd name="connsiteX66" fmla="*/ 119269 w 2902226"/>
              <a:gd name="connsiteY66" fmla="*/ 4081669 h 4161183"/>
              <a:gd name="connsiteX67" fmla="*/ 26504 w 2902226"/>
              <a:gd name="connsiteY67" fmla="*/ 4147930 h 4161183"/>
              <a:gd name="connsiteX68" fmla="*/ 0 w 2902226"/>
              <a:gd name="connsiteY68" fmla="*/ 4161183 h 41611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2902226" h="4161183">
                <a:moveTo>
                  <a:pt x="2584173" y="0"/>
                </a:moveTo>
                <a:cubicBezTo>
                  <a:pt x="2606260" y="22087"/>
                  <a:pt x="2629682" y="42915"/>
                  <a:pt x="2650434" y="66261"/>
                </a:cubicBezTo>
                <a:cubicBezTo>
                  <a:pt x="2776467" y="208047"/>
                  <a:pt x="2630009" y="59085"/>
                  <a:pt x="2716695" y="145774"/>
                </a:cubicBezTo>
                <a:cubicBezTo>
                  <a:pt x="2753776" y="257016"/>
                  <a:pt x="2693029" y="81024"/>
                  <a:pt x="2769704" y="265043"/>
                </a:cubicBezTo>
                <a:cubicBezTo>
                  <a:pt x="2780449" y="290832"/>
                  <a:pt x="2787373" y="318052"/>
                  <a:pt x="2796208" y="344556"/>
                </a:cubicBezTo>
                <a:cubicBezTo>
                  <a:pt x="2800625" y="357808"/>
                  <a:pt x="2801711" y="372690"/>
                  <a:pt x="2809460" y="384313"/>
                </a:cubicBezTo>
                <a:lnTo>
                  <a:pt x="2835965" y="424069"/>
                </a:lnTo>
                <a:cubicBezTo>
                  <a:pt x="2855004" y="481187"/>
                  <a:pt x="2860776" y="495115"/>
                  <a:pt x="2875721" y="569843"/>
                </a:cubicBezTo>
                <a:cubicBezTo>
                  <a:pt x="2880138" y="591930"/>
                  <a:pt x="2885548" y="613842"/>
                  <a:pt x="2888973" y="636104"/>
                </a:cubicBezTo>
                <a:cubicBezTo>
                  <a:pt x="2894389" y="671304"/>
                  <a:pt x="2897808" y="706783"/>
                  <a:pt x="2902226" y="742122"/>
                </a:cubicBezTo>
                <a:cubicBezTo>
                  <a:pt x="2897808" y="795131"/>
                  <a:pt x="2897718" y="848679"/>
                  <a:pt x="2888973" y="901148"/>
                </a:cubicBezTo>
                <a:cubicBezTo>
                  <a:pt x="2884380" y="928706"/>
                  <a:pt x="2871304" y="954157"/>
                  <a:pt x="2862469" y="980661"/>
                </a:cubicBezTo>
                <a:lnTo>
                  <a:pt x="2822713" y="1099930"/>
                </a:lnTo>
                <a:lnTo>
                  <a:pt x="2796208" y="1179443"/>
                </a:lnTo>
                <a:cubicBezTo>
                  <a:pt x="2792610" y="1197435"/>
                  <a:pt x="2777725" y="1277324"/>
                  <a:pt x="2769704" y="1298713"/>
                </a:cubicBezTo>
                <a:cubicBezTo>
                  <a:pt x="2762768" y="1317210"/>
                  <a:pt x="2752035" y="1334052"/>
                  <a:pt x="2743200" y="1351722"/>
                </a:cubicBezTo>
                <a:cubicBezTo>
                  <a:pt x="2738782" y="1382644"/>
                  <a:pt x="2734075" y="1413525"/>
                  <a:pt x="2729947" y="1444487"/>
                </a:cubicBezTo>
                <a:cubicBezTo>
                  <a:pt x="2725240" y="1479789"/>
                  <a:pt x="2722550" y="1515375"/>
                  <a:pt x="2716695" y="1550504"/>
                </a:cubicBezTo>
                <a:cubicBezTo>
                  <a:pt x="2706178" y="1613607"/>
                  <a:pt x="2694614" y="1612325"/>
                  <a:pt x="2676939" y="1683026"/>
                </a:cubicBezTo>
                <a:cubicBezTo>
                  <a:pt x="2672522" y="1700696"/>
                  <a:pt x="2668921" y="1718590"/>
                  <a:pt x="2663687" y="1736035"/>
                </a:cubicBezTo>
                <a:cubicBezTo>
                  <a:pt x="2655659" y="1762795"/>
                  <a:pt x="2646017" y="1789044"/>
                  <a:pt x="2637182" y="1815548"/>
                </a:cubicBezTo>
                <a:lnTo>
                  <a:pt x="2623930" y="1855304"/>
                </a:lnTo>
                <a:cubicBezTo>
                  <a:pt x="2619513" y="1868556"/>
                  <a:pt x="2620556" y="1885184"/>
                  <a:pt x="2610678" y="1895061"/>
                </a:cubicBezTo>
                <a:cubicBezTo>
                  <a:pt x="2507356" y="1998379"/>
                  <a:pt x="2674669" y="1827607"/>
                  <a:pt x="2557669" y="1961322"/>
                </a:cubicBezTo>
                <a:cubicBezTo>
                  <a:pt x="2537100" y="1984829"/>
                  <a:pt x="2513495" y="2005496"/>
                  <a:pt x="2491408" y="2027583"/>
                </a:cubicBezTo>
                <a:lnTo>
                  <a:pt x="2451652" y="2067339"/>
                </a:lnTo>
                <a:lnTo>
                  <a:pt x="2425147" y="2093843"/>
                </a:lnTo>
                <a:cubicBezTo>
                  <a:pt x="2416312" y="2102678"/>
                  <a:pt x="2409818" y="2114760"/>
                  <a:pt x="2398643" y="2120348"/>
                </a:cubicBezTo>
                <a:cubicBezTo>
                  <a:pt x="2317142" y="2161098"/>
                  <a:pt x="2362072" y="2135893"/>
                  <a:pt x="2266121" y="2199861"/>
                </a:cubicBezTo>
                <a:lnTo>
                  <a:pt x="2226365" y="2226365"/>
                </a:lnTo>
                <a:cubicBezTo>
                  <a:pt x="2213113" y="2235200"/>
                  <a:pt x="2197870" y="2241607"/>
                  <a:pt x="2186608" y="2252869"/>
                </a:cubicBezTo>
                <a:cubicBezTo>
                  <a:pt x="2177773" y="2261704"/>
                  <a:pt x="2170818" y="2272946"/>
                  <a:pt x="2160104" y="2279374"/>
                </a:cubicBezTo>
                <a:cubicBezTo>
                  <a:pt x="2148126" y="2286561"/>
                  <a:pt x="2133599" y="2288209"/>
                  <a:pt x="2120347" y="2292626"/>
                </a:cubicBezTo>
                <a:cubicBezTo>
                  <a:pt x="2111512" y="2305878"/>
                  <a:pt x="2104424" y="2320479"/>
                  <a:pt x="2093843" y="2332383"/>
                </a:cubicBezTo>
                <a:cubicBezTo>
                  <a:pt x="2068941" y="2360398"/>
                  <a:pt x="2040834" y="2385392"/>
                  <a:pt x="2014330" y="2411896"/>
                </a:cubicBezTo>
                <a:cubicBezTo>
                  <a:pt x="2001078" y="2425148"/>
                  <a:pt x="1986079" y="2436858"/>
                  <a:pt x="1974573" y="2451652"/>
                </a:cubicBezTo>
                <a:cubicBezTo>
                  <a:pt x="1943651" y="2491409"/>
                  <a:pt x="1917422" y="2535308"/>
                  <a:pt x="1881808" y="2570922"/>
                </a:cubicBezTo>
                <a:cubicBezTo>
                  <a:pt x="1868556" y="2584174"/>
                  <a:pt x="1853558" y="2595885"/>
                  <a:pt x="1842052" y="2610678"/>
                </a:cubicBezTo>
                <a:cubicBezTo>
                  <a:pt x="1749133" y="2730145"/>
                  <a:pt x="1822250" y="2650336"/>
                  <a:pt x="1762539" y="2729948"/>
                </a:cubicBezTo>
                <a:cubicBezTo>
                  <a:pt x="1703673" y="2808434"/>
                  <a:pt x="1735027" y="2764587"/>
                  <a:pt x="1669773" y="2862469"/>
                </a:cubicBezTo>
                <a:lnTo>
                  <a:pt x="1643269" y="2902226"/>
                </a:lnTo>
                <a:cubicBezTo>
                  <a:pt x="1634434" y="2915478"/>
                  <a:pt x="1628027" y="2930721"/>
                  <a:pt x="1616765" y="2941983"/>
                </a:cubicBezTo>
                <a:cubicBezTo>
                  <a:pt x="1579096" y="2979651"/>
                  <a:pt x="1589883" y="2966364"/>
                  <a:pt x="1550504" y="3021496"/>
                </a:cubicBezTo>
                <a:cubicBezTo>
                  <a:pt x="1541247" y="3034456"/>
                  <a:pt x="1534365" y="3049159"/>
                  <a:pt x="1524000" y="3061252"/>
                </a:cubicBezTo>
                <a:cubicBezTo>
                  <a:pt x="1507738" y="3080225"/>
                  <a:pt x="1488661" y="3096591"/>
                  <a:pt x="1470991" y="3114261"/>
                </a:cubicBezTo>
                <a:cubicBezTo>
                  <a:pt x="1457739" y="3127513"/>
                  <a:pt x="1441630" y="3138423"/>
                  <a:pt x="1431234" y="3154017"/>
                </a:cubicBezTo>
                <a:cubicBezTo>
                  <a:pt x="1412960" y="3181428"/>
                  <a:pt x="1384407" y="3235520"/>
                  <a:pt x="1351721" y="3260035"/>
                </a:cubicBezTo>
                <a:cubicBezTo>
                  <a:pt x="1326238" y="3279147"/>
                  <a:pt x="1294732" y="3290518"/>
                  <a:pt x="1272208" y="3313043"/>
                </a:cubicBezTo>
                <a:cubicBezTo>
                  <a:pt x="1263373" y="3321878"/>
                  <a:pt x="1255699" y="3332051"/>
                  <a:pt x="1245704" y="3339548"/>
                </a:cubicBezTo>
                <a:cubicBezTo>
                  <a:pt x="1220221" y="3358661"/>
                  <a:pt x="1188715" y="3370031"/>
                  <a:pt x="1166191" y="3392556"/>
                </a:cubicBezTo>
                <a:cubicBezTo>
                  <a:pt x="1134793" y="3423955"/>
                  <a:pt x="1105135" y="3457081"/>
                  <a:pt x="1060173" y="3472069"/>
                </a:cubicBezTo>
                <a:cubicBezTo>
                  <a:pt x="990198" y="3495396"/>
                  <a:pt x="1032038" y="3477574"/>
                  <a:pt x="940904" y="3538330"/>
                </a:cubicBezTo>
                <a:cubicBezTo>
                  <a:pt x="877899" y="3580333"/>
                  <a:pt x="916261" y="3559797"/>
                  <a:pt x="821634" y="3591339"/>
                </a:cubicBezTo>
                <a:lnTo>
                  <a:pt x="781878" y="3604591"/>
                </a:lnTo>
                <a:lnTo>
                  <a:pt x="742121" y="3617843"/>
                </a:lnTo>
                <a:cubicBezTo>
                  <a:pt x="695862" y="3664103"/>
                  <a:pt x="727470" y="3640397"/>
                  <a:pt x="636104" y="3670852"/>
                </a:cubicBezTo>
                <a:lnTo>
                  <a:pt x="596347" y="3684104"/>
                </a:lnTo>
                <a:cubicBezTo>
                  <a:pt x="571695" y="3708757"/>
                  <a:pt x="563522" y="3720395"/>
                  <a:pt x="530087" y="3737113"/>
                </a:cubicBezTo>
                <a:cubicBezTo>
                  <a:pt x="517593" y="3743360"/>
                  <a:pt x="502541" y="3743581"/>
                  <a:pt x="490330" y="3750365"/>
                </a:cubicBezTo>
                <a:cubicBezTo>
                  <a:pt x="462484" y="3765835"/>
                  <a:pt x="437321" y="3785704"/>
                  <a:pt x="410817" y="3803374"/>
                </a:cubicBezTo>
                <a:cubicBezTo>
                  <a:pt x="397565" y="3812209"/>
                  <a:pt x="382322" y="3818616"/>
                  <a:pt x="371060" y="3829878"/>
                </a:cubicBezTo>
                <a:cubicBezTo>
                  <a:pt x="307074" y="3893866"/>
                  <a:pt x="388375" y="3816028"/>
                  <a:pt x="304800" y="3882887"/>
                </a:cubicBezTo>
                <a:cubicBezTo>
                  <a:pt x="295044" y="3890692"/>
                  <a:pt x="289009" y="3902963"/>
                  <a:pt x="278295" y="3909391"/>
                </a:cubicBezTo>
                <a:cubicBezTo>
                  <a:pt x="266317" y="3916578"/>
                  <a:pt x="251791" y="3918226"/>
                  <a:pt x="238539" y="3922643"/>
                </a:cubicBezTo>
                <a:cubicBezTo>
                  <a:pt x="148312" y="4012870"/>
                  <a:pt x="285835" y="3871881"/>
                  <a:pt x="185530" y="3988904"/>
                </a:cubicBezTo>
                <a:cubicBezTo>
                  <a:pt x="169268" y="4007877"/>
                  <a:pt x="132521" y="4041913"/>
                  <a:pt x="132521" y="4041913"/>
                </a:cubicBezTo>
                <a:cubicBezTo>
                  <a:pt x="128104" y="4055165"/>
                  <a:pt x="127388" y="4070302"/>
                  <a:pt x="119269" y="4081669"/>
                </a:cubicBezTo>
                <a:cubicBezTo>
                  <a:pt x="73967" y="4145092"/>
                  <a:pt x="80137" y="4126476"/>
                  <a:pt x="26504" y="4147930"/>
                </a:cubicBezTo>
                <a:cubicBezTo>
                  <a:pt x="17333" y="4151599"/>
                  <a:pt x="8835" y="4156765"/>
                  <a:pt x="0" y="4161183"/>
                </a:cubicBezTo>
              </a:path>
            </a:pathLst>
          </a:custGeom>
          <a:noFill/>
          <a:ln w="635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1" name="Elbow Connector 130">
            <a:extLst>
              <a:ext uri="{FF2B5EF4-FFF2-40B4-BE49-F238E27FC236}">
                <a16:creationId xmlns:a16="http://schemas.microsoft.com/office/drawing/2014/main" id="{622F809A-E98D-FF4A-8194-D7C0BBCD4A05}"/>
              </a:ext>
            </a:extLst>
          </p:cNvPr>
          <p:cNvCxnSpPr/>
          <p:nvPr/>
        </p:nvCxnSpPr>
        <p:spPr>
          <a:xfrm rot="16200000" flipH="1">
            <a:off x="8224684" y="3824362"/>
            <a:ext cx="2567230" cy="702635"/>
          </a:xfrm>
          <a:prstGeom prst="bentConnector3">
            <a:avLst>
              <a:gd name="adj1" fmla="val 39160"/>
            </a:avLst>
          </a:prstGeom>
          <a:ln w="635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1195410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E0C5FFD-262B-9A48-8148-2719A95B4A2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83AACB4-C445-8245-9826-0DD71815C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Ingress Controller to Use?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F62E30A-7464-984D-98FD-351E8B8EEE90}"/>
              </a:ext>
            </a:extLst>
          </p:cNvPr>
          <p:cNvSpPr/>
          <p:nvPr/>
        </p:nvSpPr>
        <p:spPr>
          <a:xfrm>
            <a:off x="749300" y="1461658"/>
            <a:ext cx="5816600" cy="722742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Nginx Ingress Controller (Open Source)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0249A81-44D3-9A44-AE7C-2766B3C470E5}"/>
              </a:ext>
            </a:extLst>
          </p:cNvPr>
          <p:cNvSpPr/>
          <p:nvPr/>
        </p:nvSpPr>
        <p:spPr>
          <a:xfrm>
            <a:off x="8331200" y="1461658"/>
            <a:ext cx="5816600" cy="722742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Azure Application Gateway Ingress Controller (AGIC)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4628E3F-88C7-2741-8B2E-7DBB4501B9B8}"/>
              </a:ext>
            </a:extLst>
          </p:cNvPr>
          <p:cNvSpPr/>
          <p:nvPr/>
        </p:nvSpPr>
        <p:spPr>
          <a:xfrm>
            <a:off x="749300" y="2515758"/>
            <a:ext cx="5816600" cy="72274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Free of cost, only uses AKS memory and </a:t>
            </a:r>
            <a:r>
              <a:rPr lang="en-US" dirty="0" err="1"/>
              <a:t>cpu</a:t>
            </a:r>
            <a:r>
              <a:rPr lang="en-US" dirty="0"/>
              <a:t> resources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2DCB468-0C40-904D-B69B-60C978F7F464}"/>
              </a:ext>
            </a:extLst>
          </p:cNvPr>
          <p:cNvSpPr/>
          <p:nvPr/>
        </p:nvSpPr>
        <p:spPr>
          <a:xfrm>
            <a:off x="8331200" y="2515758"/>
            <a:ext cx="5816600" cy="72274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Very costly and still uses AKS memory and </a:t>
            </a:r>
            <a:r>
              <a:rPr lang="en-US" dirty="0" err="1"/>
              <a:t>cpu</a:t>
            </a:r>
            <a:r>
              <a:rPr lang="en-US" dirty="0"/>
              <a:t> resources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1BEE402-DBE2-114A-BF4E-CCB469CB4A40}"/>
              </a:ext>
            </a:extLst>
          </p:cNvPr>
          <p:cNvSpPr/>
          <p:nvPr/>
        </p:nvSpPr>
        <p:spPr>
          <a:xfrm>
            <a:off x="749300" y="3392058"/>
            <a:ext cx="5816600" cy="72274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Stable and very very good open source community support.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5432060-AE23-7949-A09D-5774C2C79FF9}"/>
              </a:ext>
            </a:extLst>
          </p:cNvPr>
          <p:cNvSpPr/>
          <p:nvPr/>
        </p:nvSpPr>
        <p:spPr>
          <a:xfrm>
            <a:off x="8331200" y="3392058"/>
            <a:ext cx="5816600" cy="72274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Recently launched and most of the features are in preview mode.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3895C83-EBD7-F046-8C8F-24543B01FDD9}"/>
              </a:ext>
            </a:extLst>
          </p:cNvPr>
          <p:cNvSpPr/>
          <p:nvPr/>
        </p:nvSpPr>
        <p:spPr>
          <a:xfrm>
            <a:off x="749300" y="4268359"/>
            <a:ext cx="5816600" cy="72274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Good for smaller workloads and smaller deployment foot print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B19C581-FD50-DF49-8EA0-F6BDB8956939}"/>
              </a:ext>
            </a:extLst>
          </p:cNvPr>
          <p:cNvSpPr/>
          <p:nvPr/>
        </p:nvSpPr>
        <p:spPr>
          <a:xfrm>
            <a:off x="8331200" y="4268359"/>
            <a:ext cx="5816600" cy="72274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Good for large scale workloads, at the same time who can afford the price</a:t>
            </a:r>
          </a:p>
        </p:txBody>
      </p:sp>
    </p:spTree>
    <p:extLst>
      <p:ext uri="{BB962C8B-B14F-4D97-AF65-F5344CB8AC3E}">
        <p14:creationId xmlns:p14="http://schemas.microsoft.com/office/powerpoint/2010/main" val="2570308230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5" name="Google Shape;62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38200" y="6117600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6" name="Google Shape;626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024141" y="6117600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7" name="Google Shape;627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5643" y="302666"/>
            <a:ext cx="957901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8" name="Google Shape;628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04754" y="1268302"/>
            <a:ext cx="959680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Google Shape;629;p3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04767" y="5144931"/>
            <a:ext cx="959654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0" name="Google Shape;630;p3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04767" y="4175774"/>
            <a:ext cx="959654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1" name="Google Shape;631;p3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04767" y="3206616"/>
            <a:ext cx="959654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2" name="Google Shape;632;p3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04767" y="6114088"/>
            <a:ext cx="959654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3" name="Google Shape;633;p3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804767" y="7083245"/>
            <a:ext cx="959654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4" name="Google Shape;634;p35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804767" y="2237459"/>
            <a:ext cx="959654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5" name="Google Shape;635;p35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893360" y="302666"/>
            <a:ext cx="957901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6" name="Google Shape;636;p35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892470" y="5144931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7" name="Google Shape;637;p35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1892470" y="1268302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8" name="Google Shape;638;p35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1892470" y="3206616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9" name="Google Shape;639;p35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1892470" y="7083245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0" name="Google Shape;640;p35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1892470" y="4175774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1" name="Google Shape;641;p35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1892470" y="2237459"/>
            <a:ext cx="959680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2" name="Google Shape;642;p35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1892470" y="6114088"/>
            <a:ext cx="959680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3" name="Google Shape;643;p35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9153171" y="3208376"/>
            <a:ext cx="959680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4" name="Google Shape;644;p35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9154941" y="2239806"/>
            <a:ext cx="956141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Google Shape;645;p35"/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9154941" y="302666"/>
            <a:ext cx="956141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p35"/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9154941" y="1271235"/>
            <a:ext cx="956141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p35"/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>
            <a:off x="9154941" y="4180467"/>
            <a:ext cx="956141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8" name="Google Shape;648;p35"/>
          <p:cNvPicPr preferRelativeResize="0"/>
          <p:nvPr/>
        </p:nvPicPr>
        <p:blipFill>
          <a:blip r:embed="rId26">
            <a:alphaModFix/>
          </a:blip>
          <a:stretch>
            <a:fillRect/>
          </a:stretch>
        </p:blipFill>
        <p:spPr>
          <a:xfrm>
            <a:off x="9154941" y="5149037"/>
            <a:ext cx="956141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9" name="Google Shape;649;p35"/>
          <p:cNvPicPr preferRelativeResize="0"/>
          <p:nvPr/>
        </p:nvPicPr>
        <p:blipFill>
          <a:blip r:embed="rId27">
            <a:alphaModFix/>
          </a:blip>
          <a:stretch>
            <a:fillRect/>
          </a:stretch>
        </p:blipFill>
        <p:spPr>
          <a:xfrm>
            <a:off x="3666075" y="7083245"/>
            <a:ext cx="959680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0" name="Google Shape;650;p35"/>
          <p:cNvPicPr preferRelativeResize="0"/>
          <p:nvPr/>
        </p:nvPicPr>
        <p:blipFill>
          <a:blip r:embed="rId28">
            <a:alphaModFix/>
          </a:blip>
          <a:stretch>
            <a:fillRect/>
          </a:stretch>
        </p:blipFill>
        <p:spPr>
          <a:xfrm>
            <a:off x="3666075" y="6114088"/>
            <a:ext cx="959680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Google Shape;651;p35"/>
          <p:cNvPicPr preferRelativeResize="0"/>
          <p:nvPr/>
        </p:nvPicPr>
        <p:blipFill>
          <a:blip r:embed="rId29">
            <a:alphaModFix/>
          </a:blip>
          <a:stretch>
            <a:fillRect/>
          </a:stretch>
        </p:blipFill>
        <p:spPr>
          <a:xfrm>
            <a:off x="3666075" y="5149082"/>
            <a:ext cx="959680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2" name="Google Shape;652;p35"/>
          <p:cNvPicPr preferRelativeResize="0"/>
          <p:nvPr/>
        </p:nvPicPr>
        <p:blipFill>
          <a:blip r:embed="rId30">
            <a:alphaModFix/>
          </a:blip>
          <a:stretch>
            <a:fillRect/>
          </a:stretch>
        </p:blipFill>
        <p:spPr>
          <a:xfrm>
            <a:off x="3667655" y="1270521"/>
            <a:ext cx="956523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3" name="Google Shape;653;p35"/>
          <p:cNvPicPr preferRelativeResize="0"/>
          <p:nvPr/>
        </p:nvPicPr>
        <p:blipFill>
          <a:blip r:embed="rId31">
            <a:alphaModFix/>
          </a:blip>
          <a:stretch>
            <a:fillRect/>
          </a:stretch>
        </p:blipFill>
        <p:spPr>
          <a:xfrm>
            <a:off x="3667655" y="302666"/>
            <a:ext cx="956523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4" name="Google Shape;654;p35"/>
          <p:cNvPicPr preferRelativeResize="0"/>
          <p:nvPr/>
        </p:nvPicPr>
        <p:blipFill>
          <a:blip r:embed="rId32">
            <a:alphaModFix/>
          </a:blip>
          <a:stretch>
            <a:fillRect/>
          </a:stretch>
        </p:blipFill>
        <p:spPr>
          <a:xfrm>
            <a:off x="3667655" y="2238375"/>
            <a:ext cx="956523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5" name="Google Shape;655;p35"/>
          <p:cNvPicPr preferRelativeResize="0"/>
          <p:nvPr/>
        </p:nvPicPr>
        <p:blipFill>
          <a:blip r:embed="rId33">
            <a:alphaModFix/>
          </a:blip>
          <a:stretch>
            <a:fillRect/>
          </a:stretch>
        </p:blipFill>
        <p:spPr>
          <a:xfrm>
            <a:off x="3669242" y="4169376"/>
            <a:ext cx="953347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6" name="Google Shape;656;p35"/>
          <p:cNvPicPr preferRelativeResize="0"/>
          <p:nvPr/>
        </p:nvPicPr>
        <p:blipFill>
          <a:blip r:embed="rId34">
            <a:alphaModFix/>
          </a:blip>
          <a:stretch>
            <a:fillRect/>
          </a:stretch>
        </p:blipFill>
        <p:spPr>
          <a:xfrm>
            <a:off x="3669242" y="3206227"/>
            <a:ext cx="953347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7" name="Google Shape;657;p35"/>
          <p:cNvPicPr preferRelativeResize="0"/>
          <p:nvPr/>
        </p:nvPicPr>
        <p:blipFill>
          <a:blip r:embed="rId35">
            <a:alphaModFix/>
          </a:blip>
          <a:stretch>
            <a:fillRect/>
          </a:stretch>
        </p:blipFill>
        <p:spPr>
          <a:xfrm>
            <a:off x="4753790" y="5149082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8" name="Google Shape;658;p35"/>
          <p:cNvPicPr preferRelativeResize="0"/>
          <p:nvPr/>
        </p:nvPicPr>
        <p:blipFill>
          <a:blip r:embed="rId36">
            <a:alphaModFix/>
          </a:blip>
          <a:stretch>
            <a:fillRect/>
          </a:stretch>
        </p:blipFill>
        <p:spPr>
          <a:xfrm>
            <a:off x="4753792" y="6114088"/>
            <a:ext cx="959680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9" name="Google Shape;659;p35"/>
          <p:cNvPicPr preferRelativeResize="0"/>
          <p:nvPr/>
        </p:nvPicPr>
        <p:blipFill>
          <a:blip r:embed="rId37">
            <a:alphaModFix/>
          </a:blip>
          <a:stretch>
            <a:fillRect/>
          </a:stretch>
        </p:blipFill>
        <p:spPr>
          <a:xfrm>
            <a:off x="4753792" y="7083245"/>
            <a:ext cx="959680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0" name="Google Shape;660;p35"/>
          <p:cNvPicPr preferRelativeResize="0"/>
          <p:nvPr/>
        </p:nvPicPr>
        <p:blipFill>
          <a:blip r:embed="rId38">
            <a:alphaModFix/>
          </a:blip>
          <a:stretch>
            <a:fillRect/>
          </a:stretch>
        </p:blipFill>
        <p:spPr>
          <a:xfrm>
            <a:off x="4755367" y="1270521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1" name="Google Shape;661;p35"/>
          <p:cNvPicPr preferRelativeResize="0"/>
          <p:nvPr/>
        </p:nvPicPr>
        <p:blipFill>
          <a:blip r:embed="rId39">
            <a:alphaModFix/>
          </a:blip>
          <a:stretch>
            <a:fillRect/>
          </a:stretch>
        </p:blipFill>
        <p:spPr>
          <a:xfrm>
            <a:off x="4755367" y="2238375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2" name="Google Shape;662;p35"/>
          <p:cNvPicPr preferRelativeResize="0"/>
          <p:nvPr/>
        </p:nvPicPr>
        <p:blipFill>
          <a:blip r:embed="rId40">
            <a:alphaModFix/>
          </a:blip>
          <a:stretch>
            <a:fillRect/>
          </a:stretch>
        </p:blipFill>
        <p:spPr>
          <a:xfrm>
            <a:off x="4755367" y="302666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3" name="Google Shape;663;p35"/>
          <p:cNvPicPr preferRelativeResize="0"/>
          <p:nvPr/>
        </p:nvPicPr>
        <p:blipFill>
          <a:blip r:embed="rId41">
            <a:alphaModFix/>
          </a:blip>
          <a:stretch>
            <a:fillRect/>
          </a:stretch>
        </p:blipFill>
        <p:spPr>
          <a:xfrm>
            <a:off x="4755552" y="3206227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4" name="Google Shape;664;p35"/>
          <p:cNvPicPr preferRelativeResize="0"/>
          <p:nvPr/>
        </p:nvPicPr>
        <p:blipFill>
          <a:blip r:embed="rId42">
            <a:alphaModFix/>
          </a:blip>
          <a:stretch>
            <a:fillRect/>
          </a:stretch>
        </p:blipFill>
        <p:spPr>
          <a:xfrm>
            <a:off x="4755552" y="4169376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5" name="Google Shape;665;p35"/>
          <p:cNvPicPr preferRelativeResize="0"/>
          <p:nvPr/>
        </p:nvPicPr>
        <p:blipFill>
          <a:blip r:embed="rId43">
            <a:alphaModFix/>
          </a:blip>
          <a:stretch>
            <a:fillRect/>
          </a:stretch>
        </p:blipFill>
        <p:spPr>
          <a:xfrm>
            <a:off x="6374820" y="3184706"/>
            <a:ext cx="956523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6" name="Google Shape;666;p35"/>
          <p:cNvPicPr preferRelativeResize="0"/>
          <p:nvPr/>
        </p:nvPicPr>
        <p:blipFill>
          <a:blip r:embed="rId44">
            <a:alphaModFix/>
          </a:blip>
          <a:stretch>
            <a:fillRect/>
          </a:stretch>
        </p:blipFill>
        <p:spPr>
          <a:xfrm>
            <a:off x="6375002" y="1282162"/>
            <a:ext cx="956160" cy="955821"/>
          </a:xfrm>
          <a:prstGeom prst="rect">
            <a:avLst/>
          </a:prstGeom>
          <a:noFill/>
          <a:ln>
            <a:noFill/>
          </a:ln>
        </p:spPr>
      </p:pic>
      <p:pic>
        <p:nvPicPr>
          <p:cNvPr id="667" name="Google Shape;667;p35"/>
          <p:cNvPicPr preferRelativeResize="0"/>
          <p:nvPr/>
        </p:nvPicPr>
        <p:blipFill>
          <a:blip r:embed="rId45">
            <a:alphaModFix/>
          </a:blip>
          <a:stretch>
            <a:fillRect/>
          </a:stretch>
        </p:blipFill>
        <p:spPr>
          <a:xfrm>
            <a:off x="6375002" y="302666"/>
            <a:ext cx="956160" cy="955821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35"/>
          <p:cNvPicPr preferRelativeResize="0"/>
          <p:nvPr/>
        </p:nvPicPr>
        <p:blipFill>
          <a:blip r:embed="rId46">
            <a:alphaModFix/>
          </a:blip>
          <a:stretch>
            <a:fillRect/>
          </a:stretch>
        </p:blipFill>
        <p:spPr>
          <a:xfrm>
            <a:off x="6403235" y="2261659"/>
            <a:ext cx="899694" cy="899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35"/>
          <p:cNvPicPr preferRelativeResize="0"/>
          <p:nvPr/>
        </p:nvPicPr>
        <p:blipFill>
          <a:blip r:embed="rId47">
            <a:alphaModFix/>
          </a:blip>
          <a:stretch>
            <a:fillRect/>
          </a:stretch>
        </p:blipFill>
        <p:spPr>
          <a:xfrm>
            <a:off x="6376408" y="5144736"/>
            <a:ext cx="953347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0" name="Google Shape;670;p35"/>
          <p:cNvPicPr preferRelativeResize="0"/>
          <p:nvPr/>
        </p:nvPicPr>
        <p:blipFill>
          <a:blip r:embed="rId48">
            <a:alphaModFix/>
          </a:blip>
          <a:stretch>
            <a:fillRect/>
          </a:stretch>
        </p:blipFill>
        <p:spPr>
          <a:xfrm>
            <a:off x="6376408" y="4164901"/>
            <a:ext cx="953347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1" name="Google Shape;671;p35"/>
          <p:cNvPicPr preferRelativeResize="0"/>
          <p:nvPr/>
        </p:nvPicPr>
        <p:blipFill>
          <a:blip r:embed="rId49">
            <a:alphaModFix/>
          </a:blip>
          <a:stretch>
            <a:fillRect/>
          </a:stretch>
        </p:blipFill>
        <p:spPr>
          <a:xfrm>
            <a:off x="7459376" y="3207909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2" name="Google Shape;672;p35"/>
          <p:cNvPicPr preferRelativeResize="0"/>
          <p:nvPr/>
        </p:nvPicPr>
        <p:blipFill>
          <a:blip r:embed="rId50">
            <a:alphaModFix/>
          </a:blip>
          <a:stretch>
            <a:fillRect/>
          </a:stretch>
        </p:blipFill>
        <p:spPr>
          <a:xfrm>
            <a:off x="7459376" y="302666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3" name="Google Shape;673;p35"/>
          <p:cNvPicPr preferRelativeResize="0"/>
          <p:nvPr/>
        </p:nvPicPr>
        <p:blipFill>
          <a:blip r:embed="rId51">
            <a:alphaModFix/>
          </a:blip>
          <a:stretch>
            <a:fillRect/>
          </a:stretch>
        </p:blipFill>
        <p:spPr>
          <a:xfrm>
            <a:off x="7459376" y="1271080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4" name="Google Shape;674;p35"/>
          <p:cNvPicPr preferRelativeResize="0"/>
          <p:nvPr/>
        </p:nvPicPr>
        <p:blipFill>
          <a:blip r:embed="rId52">
            <a:alphaModFix/>
          </a:blip>
          <a:stretch>
            <a:fillRect/>
          </a:stretch>
        </p:blipFill>
        <p:spPr>
          <a:xfrm>
            <a:off x="7459376" y="2239494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5" name="Google Shape;675;p35"/>
          <p:cNvPicPr preferRelativeResize="0"/>
          <p:nvPr/>
        </p:nvPicPr>
        <p:blipFill>
          <a:blip r:embed="rId53">
            <a:alphaModFix/>
          </a:blip>
          <a:stretch>
            <a:fillRect/>
          </a:stretch>
        </p:blipFill>
        <p:spPr>
          <a:xfrm>
            <a:off x="7460783" y="5144736"/>
            <a:ext cx="953347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6" name="Google Shape;676;p35"/>
          <p:cNvPicPr preferRelativeResize="0"/>
          <p:nvPr/>
        </p:nvPicPr>
        <p:blipFill>
          <a:blip r:embed="rId54">
            <a:alphaModFix/>
          </a:blip>
          <a:stretch>
            <a:fillRect/>
          </a:stretch>
        </p:blipFill>
        <p:spPr>
          <a:xfrm>
            <a:off x="7460783" y="4176322"/>
            <a:ext cx="953347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7" name="Google Shape;677;p35"/>
          <p:cNvPicPr preferRelativeResize="0"/>
          <p:nvPr/>
        </p:nvPicPr>
        <p:blipFill>
          <a:blip r:embed="rId55">
            <a:alphaModFix/>
          </a:blip>
          <a:stretch>
            <a:fillRect/>
          </a:stretch>
        </p:blipFill>
        <p:spPr>
          <a:xfrm>
            <a:off x="13025060" y="3213302"/>
            <a:ext cx="954366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8" name="Google Shape;678;p35"/>
          <p:cNvPicPr preferRelativeResize="0"/>
          <p:nvPr/>
        </p:nvPicPr>
        <p:blipFill>
          <a:blip r:embed="rId56">
            <a:alphaModFix/>
          </a:blip>
          <a:stretch>
            <a:fillRect/>
          </a:stretch>
        </p:blipFill>
        <p:spPr>
          <a:xfrm>
            <a:off x="13025060" y="2244264"/>
            <a:ext cx="954366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9" name="Google Shape;679;p35"/>
          <p:cNvPicPr preferRelativeResize="0"/>
          <p:nvPr/>
        </p:nvPicPr>
        <p:blipFill>
          <a:blip r:embed="rId57">
            <a:alphaModFix/>
          </a:blip>
          <a:stretch>
            <a:fillRect/>
          </a:stretch>
        </p:blipFill>
        <p:spPr>
          <a:xfrm>
            <a:off x="13025060" y="1275224"/>
            <a:ext cx="954366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0" name="Google Shape;680;p35"/>
          <p:cNvPicPr preferRelativeResize="0"/>
          <p:nvPr/>
        </p:nvPicPr>
        <p:blipFill>
          <a:blip r:embed="rId58">
            <a:alphaModFix/>
          </a:blip>
          <a:stretch>
            <a:fillRect/>
          </a:stretch>
        </p:blipFill>
        <p:spPr>
          <a:xfrm>
            <a:off x="13022401" y="302666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1" name="Google Shape;681;p35"/>
          <p:cNvPicPr preferRelativeResize="0"/>
          <p:nvPr/>
        </p:nvPicPr>
        <p:blipFill>
          <a:blip r:embed="rId59">
            <a:alphaModFix/>
          </a:blip>
          <a:stretch>
            <a:fillRect/>
          </a:stretch>
        </p:blipFill>
        <p:spPr>
          <a:xfrm>
            <a:off x="13024162" y="5148570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2" name="Google Shape;682;p35"/>
          <p:cNvPicPr preferRelativeResize="0"/>
          <p:nvPr/>
        </p:nvPicPr>
        <p:blipFill>
          <a:blip r:embed="rId60">
            <a:alphaModFix/>
          </a:blip>
          <a:stretch>
            <a:fillRect/>
          </a:stretch>
        </p:blipFill>
        <p:spPr>
          <a:xfrm>
            <a:off x="13024162" y="4182343"/>
            <a:ext cx="956160" cy="953347"/>
          </a:xfrm>
          <a:prstGeom prst="rect">
            <a:avLst/>
          </a:prstGeom>
          <a:noFill/>
          <a:ln>
            <a:noFill/>
          </a:ln>
        </p:spPr>
      </p:pic>
      <p:pic>
        <p:nvPicPr>
          <p:cNvPr id="683" name="Google Shape;683;p35"/>
          <p:cNvPicPr preferRelativeResize="0"/>
          <p:nvPr/>
        </p:nvPicPr>
        <p:blipFill>
          <a:blip r:embed="rId61">
            <a:alphaModFix/>
          </a:blip>
          <a:stretch>
            <a:fillRect/>
          </a:stretch>
        </p:blipFill>
        <p:spPr>
          <a:xfrm>
            <a:off x="11939103" y="3196603"/>
            <a:ext cx="954366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4" name="Google Shape;684;p35"/>
          <p:cNvPicPr preferRelativeResize="0"/>
          <p:nvPr/>
        </p:nvPicPr>
        <p:blipFill>
          <a:blip r:embed="rId62">
            <a:alphaModFix/>
          </a:blip>
          <a:stretch>
            <a:fillRect/>
          </a:stretch>
        </p:blipFill>
        <p:spPr>
          <a:xfrm>
            <a:off x="11939103" y="1247390"/>
            <a:ext cx="954366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5" name="Google Shape;685;p35"/>
          <p:cNvPicPr preferRelativeResize="0"/>
          <p:nvPr/>
        </p:nvPicPr>
        <p:blipFill>
          <a:blip r:embed="rId63">
            <a:alphaModFix/>
          </a:blip>
          <a:stretch>
            <a:fillRect/>
          </a:stretch>
        </p:blipFill>
        <p:spPr>
          <a:xfrm>
            <a:off x="11939103" y="2221997"/>
            <a:ext cx="954366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6" name="Google Shape;686;p35"/>
          <p:cNvPicPr preferRelativeResize="0"/>
          <p:nvPr/>
        </p:nvPicPr>
        <p:blipFill>
          <a:blip r:embed="rId64">
            <a:alphaModFix/>
          </a:blip>
          <a:stretch>
            <a:fillRect/>
          </a:stretch>
        </p:blipFill>
        <p:spPr>
          <a:xfrm>
            <a:off x="11938205" y="4171208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7" name="Google Shape;687;p35"/>
          <p:cNvPicPr preferRelativeResize="0"/>
          <p:nvPr/>
        </p:nvPicPr>
        <p:blipFill>
          <a:blip r:embed="rId65">
            <a:alphaModFix/>
          </a:blip>
          <a:stretch>
            <a:fillRect/>
          </a:stretch>
        </p:blipFill>
        <p:spPr>
          <a:xfrm>
            <a:off x="11938205" y="302666"/>
            <a:ext cx="956160" cy="926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8" name="Google Shape;688;p35"/>
          <p:cNvPicPr preferRelativeResize="0"/>
          <p:nvPr/>
        </p:nvPicPr>
        <p:blipFill>
          <a:blip r:embed="rId66">
            <a:alphaModFix/>
          </a:blip>
          <a:stretch>
            <a:fillRect/>
          </a:stretch>
        </p:blipFill>
        <p:spPr>
          <a:xfrm>
            <a:off x="11938205" y="5145815"/>
            <a:ext cx="956160" cy="953347"/>
          </a:xfrm>
          <a:prstGeom prst="rect">
            <a:avLst/>
          </a:prstGeom>
          <a:noFill/>
          <a:ln>
            <a:noFill/>
          </a:ln>
        </p:spPr>
      </p:pic>
      <p:pic>
        <p:nvPicPr>
          <p:cNvPr id="689" name="Google Shape;689;p35"/>
          <p:cNvPicPr preferRelativeResize="0"/>
          <p:nvPr/>
        </p:nvPicPr>
        <p:blipFill>
          <a:blip r:embed="rId67">
            <a:alphaModFix/>
          </a:blip>
          <a:stretch>
            <a:fillRect/>
          </a:stretch>
        </p:blipFill>
        <p:spPr>
          <a:xfrm>
            <a:off x="10240886" y="1269475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0" name="Google Shape;690;p35"/>
          <p:cNvPicPr preferRelativeResize="0"/>
          <p:nvPr/>
        </p:nvPicPr>
        <p:blipFill>
          <a:blip r:embed="rId68">
            <a:alphaModFix/>
          </a:blip>
          <a:stretch>
            <a:fillRect/>
          </a:stretch>
        </p:blipFill>
        <p:spPr>
          <a:xfrm>
            <a:off x="10242648" y="5150797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1" name="Google Shape;691;p35"/>
          <p:cNvPicPr preferRelativeResize="0"/>
          <p:nvPr/>
        </p:nvPicPr>
        <p:blipFill>
          <a:blip r:embed="rId69">
            <a:alphaModFix/>
          </a:blip>
          <a:stretch>
            <a:fillRect/>
          </a:stretch>
        </p:blipFill>
        <p:spPr>
          <a:xfrm>
            <a:off x="10240886" y="3210136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2" name="Google Shape;692;p35"/>
          <p:cNvPicPr preferRelativeResize="0"/>
          <p:nvPr/>
        </p:nvPicPr>
        <p:blipFill>
          <a:blip r:embed="rId70">
            <a:alphaModFix/>
          </a:blip>
          <a:stretch>
            <a:fillRect/>
          </a:stretch>
        </p:blipFill>
        <p:spPr>
          <a:xfrm>
            <a:off x="10240886" y="2239806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3" name="Google Shape;693;p35"/>
          <p:cNvPicPr preferRelativeResize="0"/>
          <p:nvPr/>
        </p:nvPicPr>
        <p:blipFill>
          <a:blip r:embed="rId71">
            <a:alphaModFix/>
          </a:blip>
          <a:stretch>
            <a:fillRect/>
          </a:stretch>
        </p:blipFill>
        <p:spPr>
          <a:xfrm>
            <a:off x="10240885" y="4180467"/>
            <a:ext cx="959686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4" name="Google Shape;694;p35"/>
          <p:cNvPicPr preferRelativeResize="0"/>
          <p:nvPr/>
        </p:nvPicPr>
        <p:blipFill>
          <a:blip r:embed="rId72">
            <a:alphaModFix/>
          </a:blip>
          <a:stretch>
            <a:fillRect/>
          </a:stretch>
        </p:blipFill>
        <p:spPr>
          <a:xfrm>
            <a:off x="10242648" y="6117608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5" name="Google Shape;695;p35"/>
          <p:cNvPicPr preferRelativeResize="0"/>
          <p:nvPr/>
        </p:nvPicPr>
        <p:blipFill>
          <a:blip r:embed="rId73">
            <a:alphaModFix/>
          </a:blip>
          <a:stretch>
            <a:fillRect/>
          </a:stretch>
        </p:blipFill>
        <p:spPr>
          <a:xfrm>
            <a:off x="10242648" y="302666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6" name="Google Shape;696;p35"/>
          <p:cNvPicPr preferRelativeResize="0"/>
          <p:nvPr/>
        </p:nvPicPr>
        <p:blipFill>
          <a:blip r:embed="rId74">
            <a:alphaModFix/>
          </a:blip>
          <a:stretch>
            <a:fillRect/>
          </a:stretch>
        </p:blipFill>
        <p:spPr>
          <a:xfrm>
            <a:off x="9154942" y="6117582"/>
            <a:ext cx="956120" cy="956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7" name="Google Shape;697;p35"/>
          <p:cNvPicPr preferRelativeResize="0"/>
          <p:nvPr/>
        </p:nvPicPr>
        <p:blipFill>
          <a:blip r:embed="rId75">
            <a:alphaModFix/>
          </a:blip>
          <a:stretch>
            <a:fillRect/>
          </a:stretch>
        </p:blipFill>
        <p:spPr>
          <a:xfrm>
            <a:off x="7501401" y="6133916"/>
            <a:ext cx="953320" cy="923528"/>
          </a:xfrm>
          <a:prstGeom prst="rect">
            <a:avLst/>
          </a:prstGeom>
          <a:noFill/>
          <a:ln>
            <a:noFill/>
          </a:ln>
        </p:spPr>
      </p:pic>
      <p:pic>
        <p:nvPicPr>
          <p:cNvPr id="698" name="Google Shape;698;p35"/>
          <p:cNvPicPr preferRelativeResize="0"/>
          <p:nvPr/>
        </p:nvPicPr>
        <p:blipFill>
          <a:blip r:embed="rId76">
            <a:alphaModFix/>
          </a:blip>
          <a:stretch>
            <a:fillRect/>
          </a:stretch>
        </p:blipFill>
        <p:spPr>
          <a:xfrm>
            <a:off x="6410520" y="6124515"/>
            <a:ext cx="959680" cy="92969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30705342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B791EA8-70B3-164C-9BF2-DE0CF5DDECB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5338A81-320F-0646-B7F4-889F0CD7B3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2863607"/>
            <a:ext cx="12618720" cy="1188851"/>
          </a:xfrm>
        </p:spPr>
        <p:txBody>
          <a:bodyPr/>
          <a:lstStyle/>
          <a:p>
            <a:r>
              <a:rPr lang="en-US" dirty="0"/>
              <a:t>Backup Slides</a:t>
            </a:r>
          </a:p>
        </p:txBody>
      </p:sp>
    </p:spTree>
    <p:extLst>
      <p:ext uri="{BB962C8B-B14F-4D97-AF65-F5344CB8AC3E}">
        <p14:creationId xmlns:p14="http://schemas.microsoft.com/office/powerpoint/2010/main" val="2459974199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AFC0386-0456-4A43-A9DA-AC883CDB8C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A315673-9896-F04B-97C3-64BA7487BCFB}"/>
              </a:ext>
            </a:extLst>
          </p:cNvPr>
          <p:cNvCxnSpPr>
            <a:cxnSpLocks/>
          </p:cNvCxnSpPr>
          <p:nvPr/>
        </p:nvCxnSpPr>
        <p:spPr>
          <a:xfrm>
            <a:off x="7086599" y="226888"/>
            <a:ext cx="0" cy="2930237"/>
          </a:xfrm>
          <a:prstGeom prst="line">
            <a:avLst/>
          </a:prstGeom>
          <a:ln w="1206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B92F05-FAB4-8D47-9AD7-5671129720AA}"/>
              </a:ext>
            </a:extLst>
          </p:cNvPr>
          <p:cNvCxnSpPr>
            <a:cxnSpLocks/>
          </p:cNvCxnSpPr>
          <p:nvPr/>
        </p:nvCxnSpPr>
        <p:spPr>
          <a:xfrm>
            <a:off x="7086599" y="4510479"/>
            <a:ext cx="0" cy="2971800"/>
          </a:xfrm>
          <a:prstGeom prst="line">
            <a:avLst/>
          </a:prstGeom>
          <a:ln w="1206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20744E5-DC63-8E4E-A5BA-CEB253EE6B1F}"/>
              </a:ext>
            </a:extLst>
          </p:cNvPr>
          <p:cNvCxnSpPr>
            <a:cxnSpLocks/>
          </p:cNvCxnSpPr>
          <p:nvPr/>
        </p:nvCxnSpPr>
        <p:spPr>
          <a:xfrm flipH="1">
            <a:off x="7928265" y="3990111"/>
            <a:ext cx="3751117" cy="0"/>
          </a:xfrm>
          <a:prstGeom prst="line">
            <a:avLst/>
          </a:prstGeom>
          <a:ln w="1206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57B9326-02CA-0C4C-B2C6-C95DD37A9162}"/>
              </a:ext>
            </a:extLst>
          </p:cNvPr>
          <p:cNvCxnSpPr>
            <a:cxnSpLocks/>
          </p:cNvCxnSpPr>
          <p:nvPr/>
        </p:nvCxnSpPr>
        <p:spPr>
          <a:xfrm flipH="1">
            <a:off x="2468880" y="3990113"/>
            <a:ext cx="3731029" cy="0"/>
          </a:xfrm>
          <a:prstGeom prst="line">
            <a:avLst/>
          </a:prstGeom>
          <a:ln w="1206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2" descr="Kubernetes - Wikipedia">
            <a:extLst>
              <a:ext uri="{FF2B5EF4-FFF2-40B4-BE49-F238E27FC236}">
                <a16:creationId xmlns:a16="http://schemas.microsoft.com/office/drawing/2014/main" id="{3DF161E8-A523-9E4C-888A-3DE5A24FA1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6823" y="3239790"/>
            <a:ext cx="1159553" cy="1125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70DCE5E2-7010-7943-B33B-04BF601D7020}"/>
              </a:ext>
            </a:extLst>
          </p:cNvPr>
          <p:cNvSpPr/>
          <p:nvPr/>
        </p:nvSpPr>
        <p:spPr>
          <a:xfrm>
            <a:off x="3203865" y="1515361"/>
            <a:ext cx="3259280" cy="874548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/>
              <a:t>Kubernetes Concepts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CEF34148-ADB3-334D-9077-AB9DBE42CCC8}"/>
              </a:ext>
            </a:extLst>
          </p:cNvPr>
          <p:cNvSpPr/>
          <p:nvPr/>
        </p:nvSpPr>
        <p:spPr>
          <a:xfrm>
            <a:off x="7815696" y="1515361"/>
            <a:ext cx="3259280" cy="874548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/>
              <a:t>AWS Services Integration with EKS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D73A9DD4-7AA5-7140-9CA4-F83AEAB46302}"/>
              </a:ext>
            </a:extLst>
          </p:cNvPr>
          <p:cNvSpPr/>
          <p:nvPr/>
        </p:nvSpPr>
        <p:spPr>
          <a:xfrm>
            <a:off x="7836700" y="5402418"/>
            <a:ext cx="3259280" cy="874548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/>
              <a:t>Microservices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A451BBFF-32E0-F34B-B275-BA4AE241684A}"/>
              </a:ext>
            </a:extLst>
          </p:cNvPr>
          <p:cNvSpPr/>
          <p:nvPr/>
        </p:nvSpPr>
        <p:spPr>
          <a:xfrm>
            <a:off x="3203865" y="5402418"/>
            <a:ext cx="3259280" cy="874548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/>
              <a:t>DevOps</a:t>
            </a:r>
          </a:p>
        </p:txBody>
      </p:sp>
    </p:spTree>
    <p:extLst>
      <p:ext uri="{BB962C8B-B14F-4D97-AF65-F5344CB8AC3E}">
        <p14:creationId xmlns:p14="http://schemas.microsoft.com/office/powerpoint/2010/main" val="4108429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</p:bld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AFC0386-0456-4A43-A9DA-AC883CDB8C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A315673-9896-F04B-97C3-64BA7487BCFB}"/>
              </a:ext>
            </a:extLst>
          </p:cNvPr>
          <p:cNvCxnSpPr>
            <a:cxnSpLocks/>
          </p:cNvCxnSpPr>
          <p:nvPr/>
        </p:nvCxnSpPr>
        <p:spPr>
          <a:xfrm>
            <a:off x="7086599" y="226888"/>
            <a:ext cx="0" cy="2930237"/>
          </a:xfrm>
          <a:prstGeom prst="line">
            <a:avLst/>
          </a:prstGeom>
          <a:ln w="1206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B92F05-FAB4-8D47-9AD7-5671129720AA}"/>
              </a:ext>
            </a:extLst>
          </p:cNvPr>
          <p:cNvCxnSpPr>
            <a:cxnSpLocks/>
          </p:cNvCxnSpPr>
          <p:nvPr/>
        </p:nvCxnSpPr>
        <p:spPr>
          <a:xfrm>
            <a:off x="7086599" y="4510479"/>
            <a:ext cx="0" cy="2971800"/>
          </a:xfrm>
          <a:prstGeom prst="line">
            <a:avLst/>
          </a:prstGeom>
          <a:ln w="1206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20744E5-DC63-8E4E-A5BA-CEB253EE6B1F}"/>
              </a:ext>
            </a:extLst>
          </p:cNvPr>
          <p:cNvCxnSpPr>
            <a:cxnSpLocks/>
          </p:cNvCxnSpPr>
          <p:nvPr/>
        </p:nvCxnSpPr>
        <p:spPr>
          <a:xfrm flipH="1" flipV="1">
            <a:off x="7928266" y="3990111"/>
            <a:ext cx="6587834" cy="2"/>
          </a:xfrm>
          <a:prstGeom prst="line">
            <a:avLst/>
          </a:prstGeom>
          <a:ln w="1206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57B9326-02CA-0C4C-B2C6-C95DD37A9162}"/>
              </a:ext>
            </a:extLst>
          </p:cNvPr>
          <p:cNvCxnSpPr>
            <a:cxnSpLocks/>
          </p:cNvCxnSpPr>
          <p:nvPr/>
        </p:nvCxnSpPr>
        <p:spPr>
          <a:xfrm flipH="1" flipV="1">
            <a:off x="135082" y="3990111"/>
            <a:ext cx="6064828" cy="2"/>
          </a:xfrm>
          <a:prstGeom prst="line">
            <a:avLst/>
          </a:prstGeom>
          <a:ln w="1206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2" descr="Kubernetes - Wikipedia">
            <a:extLst>
              <a:ext uri="{FF2B5EF4-FFF2-40B4-BE49-F238E27FC236}">
                <a16:creationId xmlns:a16="http://schemas.microsoft.com/office/drawing/2014/main" id="{3DF161E8-A523-9E4C-888A-3DE5A24FA1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6823" y="3239790"/>
            <a:ext cx="1159553" cy="1125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70DCE5E2-7010-7943-B33B-04BF601D7020}"/>
              </a:ext>
            </a:extLst>
          </p:cNvPr>
          <p:cNvSpPr/>
          <p:nvPr/>
        </p:nvSpPr>
        <p:spPr>
          <a:xfrm>
            <a:off x="306188" y="104321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Architecture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E55A5670-7B72-8449-81F0-EAE3CAE9BE17}"/>
              </a:ext>
            </a:extLst>
          </p:cNvPr>
          <p:cNvSpPr/>
          <p:nvPr/>
        </p:nvSpPr>
        <p:spPr>
          <a:xfrm>
            <a:off x="306188" y="443759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Pods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CA7C6D8E-4D66-EC47-B111-C72B879CC0ED}"/>
              </a:ext>
            </a:extLst>
          </p:cNvPr>
          <p:cNvSpPr/>
          <p:nvPr/>
        </p:nvSpPr>
        <p:spPr>
          <a:xfrm>
            <a:off x="306188" y="815249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 err="1"/>
              <a:t>ReplicaSets</a:t>
            </a:r>
            <a:endParaRPr lang="en-US" sz="1300" dirty="0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17800D83-B120-FC4C-A5AE-B384E5405C5D}"/>
              </a:ext>
            </a:extLst>
          </p:cNvPr>
          <p:cNvSpPr/>
          <p:nvPr/>
        </p:nvSpPr>
        <p:spPr>
          <a:xfrm>
            <a:off x="306188" y="1186739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Deployments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2C51711E-6DDA-A44B-9279-065F330948D3}"/>
              </a:ext>
            </a:extLst>
          </p:cNvPr>
          <p:cNvSpPr/>
          <p:nvPr/>
        </p:nvSpPr>
        <p:spPr>
          <a:xfrm>
            <a:off x="306188" y="1558229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Node Port Service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5446C394-783D-E044-BE9A-2D48DBB588EE}"/>
              </a:ext>
            </a:extLst>
          </p:cNvPr>
          <p:cNvSpPr/>
          <p:nvPr/>
        </p:nvSpPr>
        <p:spPr>
          <a:xfrm>
            <a:off x="306188" y="1929719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Cluster IP Service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BC0E6DEA-0613-0B46-BF2F-1B0085C6ED5E}"/>
              </a:ext>
            </a:extLst>
          </p:cNvPr>
          <p:cNvSpPr/>
          <p:nvPr/>
        </p:nvSpPr>
        <p:spPr>
          <a:xfrm>
            <a:off x="306188" y="2269157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External Name Service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FFFA0C46-7577-4446-904D-DC0A53B509D9}"/>
              </a:ext>
            </a:extLst>
          </p:cNvPr>
          <p:cNvSpPr/>
          <p:nvPr/>
        </p:nvSpPr>
        <p:spPr>
          <a:xfrm>
            <a:off x="306188" y="2640647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Ingress Service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419C11E5-32B5-6941-815C-87B9D55E563C}"/>
              </a:ext>
            </a:extLst>
          </p:cNvPr>
          <p:cNvSpPr/>
          <p:nvPr/>
        </p:nvSpPr>
        <p:spPr>
          <a:xfrm>
            <a:off x="306188" y="3012137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Ingress SSL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6444D5CB-38EC-554A-8880-5EF87B4E789F}"/>
              </a:ext>
            </a:extLst>
          </p:cNvPr>
          <p:cNvSpPr/>
          <p:nvPr/>
        </p:nvSpPr>
        <p:spPr>
          <a:xfrm>
            <a:off x="306188" y="3383627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Ingress &amp; External DNS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D8B08BBF-5803-8049-93E8-154DDE3AFAB7}"/>
              </a:ext>
            </a:extLst>
          </p:cNvPr>
          <p:cNvSpPr/>
          <p:nvPr/>
        </p:nvSpPr>
        <p:spPr>
          <a:xfrm>
            <a:off x="1945549" y="119929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 err="1"/>
              <a:t>kubectl</a:t>
            </a:r>
            <a:r>
              <a:rPr lang="en-US" sz="1300" dirty="0"/>
              <a:t> - Imperative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BFDC41CE-D3B7-B74D-A6CA-95EA2B353552}"/>
              </a:ext>
            </a:extLst>
          </p:cNvPr>
          <p:cNvSpPr/>
          <p:nvPr/>
        </p:nvSpPr>
        <p:spPr>
          <a:xfrm>
            <a:off x="1945549" y="459367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Declarative with YAML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ACEAA0BF-50CF-914B-A384-1044229A3ADE}"/>
              </a:ext>
            </a:extLst>
          </p:cNvPr>
          <p:cNvSpPr/>
          <p:nvPr/>
        </p:nvSpPr>
        <p:spPr>
          <a:xfrm>
            <a:off x="1945549" y="830857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Secrets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17732830-D6ED-4C4B-9217-BE5ECB36E4A7}"/>
              </a:ext>
            </a:extLst>
          </p:cNvPr>
          <p:cNvSpPr/>
          <p:nvPr/>
        </p:nvSpPr>
        <p:spPr>
          <a:xfrm>
            <a:off x="1945549" y="1202347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Init Containers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9DB8B91A-A254-DD45-9A8C-3C46DC19DC2E}"/>
              </a:ext>
            </a:extLst>
          </p:cNvPr>
          <p:cNvSpPr/>
          <p:nvPr/>
        </p:nvSpPr>
        <p:spPr>
          <a:xfrm>
            <a:off x="1945549" y="1573837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Probes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3485963F-6A97-4947-B5AC-C2D780489314}"/>
              </a:ext>
            </a:extLst>
          </p:cNvPr>
          <p:cNvSpPr/>
          <p:nvPr/>
        </p:nvSpPr>
        <p:spPr>
          <a:xfrm>
            <a:off x="1945549" y="1945327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Requests &amp; Limits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656B9134-AEB1-C74C-993A-41E1E11B089E}"/>
              </a:ext>
            </a:extLst>
          </p:cNvPr>
          <p:cNvSpPr/>
          <p:nvPr/>
        </p:nvSpPr>
        <p:spPr>
          <a:xfrm>
            <a:off x="1945549" y="2284765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Namespaces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F2757BE9-6FA3-3A43-9509-3CF4EDA8218C}"/>
              </a:ext>
            </a:extLst>
          </p:cNvPr>
          <p:cNvSpPr/>
          <p:nvPr/>
        </p:nvSpPr>
        <p:spPr>
          <a:xfrm>
            <a:off x="1945549" y="2656255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Limit Range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E6F97164-8C93-C64D-BA7D-6A0ABCAFACC2}"/>
              </a:ext>
            </a:extLst>
          </p:cNvPr>
          <p:cNvSpPr/>
          <p:nvPr/>
        </p:nvSpPr>
        <p:spPr>
          <a:xfrm>
            <a:off x="1945549" y="3027745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Resource Quota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DD6D08C0-BB93-4F46-8D23-F74FD3B6B5BD}"/>
              </a:ext>
            </a:extLst>
          </p:cNvPr>
          <p:cNvSpPr/>
          <p:nvPr/>
        </p:nvSpPr>
        <p:spPr>
          <a:xfrm>
            <a:off x="1945549" y="3399235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Storage Classes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FB17CA43-16D4-0246-A4FD-F1E418AB43FC}"/>
              </a:ext>
            </a:extLst>
          </p:cNvPr>
          <p:cNvSpPr/>
          <p:nvPr/>
        </p:nvSpPr>
        <p:spPr>
          <a:xfrm>
            <a:off x="3591797" y="123391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Persistent Volumes</a:t>
            </a: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1B9ACBB3-7705-7E4B-B9CD-D72E8BECA692}"/>
              </a:ext>
            </a:extLst>
          </p:cNvPr>
          <p:cNvSpPr/>
          <p:nvPr/>
        </p:nvSpPr>
        <p:spPr>
          <a:xfrm>
            <a:off x="3591797" y="462829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PVC</a:t>
            </a: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4FA0AB6B-8D38-D549-9A75-0DF223A19639}"/>
              </a:ext>
            </a:extLst>
          </p:cNvPr>
          <p:cNvSpPr/>
          <p:nvPr/>
        </p:nvSpPr>
        <p:spPr>
          <a:xfrm>
            <a:off x="3591797" y="834319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Load Balancers</a:t>
            </a: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A5435256-DA37-5640-9162-EC8E22119648}"/>
              </a:ext>
            </a:extLst>
          </p:cNvPr>
          <p:cNvSpPr/>
          <p:nvPr/>
        </p:nvSpPr>
        <p:spPr>
          <a:xfrm>
            <a:off x="3591797" y="1205809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Annotations</a:t>
            </a: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525F8238-8353-D544-A826-5085B36BB45F}"/>
              </a:ext>
            </a:extLst>
          </p:cNvPr>
          <p:cNvSpPr/>
          <p:nvPr/>
        </p:nvSpPr>
        <p:spPr>
          <a:xfrm>
            <a:off x="3591797" y="1577299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Canary Deployments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86D493A6-3347-E94E-BB80-4586297D298A}"/>
              </a:ext>
            </a:extLst>
          </p:cNvPr>
          <p:cNvSpPr/>
          <p:nvPr/>
        </p:nvSpPr>
        <p:spPr>
          <a:xfrm>
            <a:off x="3591797" y="1948789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HPA</a:t>
            </a: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8C6BA640-6AA1-1841-A6F8-6A4210FA9062}"/>
              </a:ext>
            </a:extLst>
          </p:cNvPr>
          <p:cNvSpPr/>
          <p:nvPr/>
        </p:nvSpPr>
        <p:spPr>
          <a:xfrm>
            <a:off x="3591797" y="2288227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VPA</a:t>
            </a: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035E8BEE-70C5-DC48-9F08-450907686176}"/>
              </a:ext>
            </a:extLst>
          </p:cNvPr>
          <p:cNvSpPr/>
          <p:nvPr/>
        </p:nvSpPr>
        <p:spPr>
          <a:xfrm>
            <a:off x="3591797" y="2659717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 err="1"/>
              <a:t>DaemonSets</a:t>
            </a:r>
            <a:endParaRPr lang="en-US" sz="1300" dirty="0"/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DCFA82A2-DD85-FF4E-9BFF-C8238E704560}"/>
              </a:ext>
            </a:extLst>
          </p:cNvPr>
          <p:cNvSpPr/>
          <p:nvPr/>
        </p:nvSpPr>
        <p:spPr>
          <a:xfrm>
            <a:off x="3591797" y="3031207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 err="1"/>
              <a:t>Fluentd</a:t>
            </a:r>
            <a:r>
              <a:rPr lang="en-US" sz="1300" dirty="0"/>
              <a:t> for logs</a:t>
            </a:r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5C6651F7-23D2-8145-A2C2-575A15628FE7}"/>
              </a:ext>
            </a:extLst>
          </p:cNvPr>
          <p:cNvSpPr/>
          <p:nvPr/>
        </p:nvSpPr>
        <p:spPr>
          <a:xfrm>
            <a:off x="3591797" y="3402697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 err="1"/>
              <a:t>ConfigMaps</a:t>
            </a:r>
            <a:endParaRPr lang="en-US" sz="1300" dirty="0"/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D3433291-D7E6-604B-B43C-F9277D315C39}"/>
              </a:ext>
            </a:extLst>
          </p:cNvPr>
          <p:cNvSpPr/>
          <p:nvPr/>
        </p:nvSpPr>
        <p:spPr>
          <a:xfrm>
            <a:off x="5682964" y="106453"/>
            <a:ext cx="742944" cy="3688251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K</a:t>
            </a:r>
          </a:p>
          <a:p>
            <a:pPr algn="ctr"/>
            <a:r>
              <a:rPr lang="en-US" sz="2400" b="1" dirty="0"/>
              <a:t>U</a:t>
            </a:r>
          </a:p>
          <a:p>
            <a:pPr algn="ctr"/>
            <a:r>
              <a:rPr lang="en-US" sz="2400" b="1" dirty="0"/>
              <a:t>B</a:t>
            </a:r>
          </a:p>
          <a:p>
            <a:pPr algn="ctr"/>
            <a:r>
              <a:rPr lang="en-US" sz="2400" b="1" dirty="0"/>
              <a:t>E</a:t>
            </a:r>
          </a:p>
          <a:p>
            <a:pPr algn="ctr"/>
            <a:r>
              <a:rPr lang="en-US" sz="2400" b="1" dirty="0"/>
              <a:t>R</a:t>
            </a:r>
          </a:p>
          <a:p>
            <a:pPr algn="ctr"/>
            <a:r>
              <a:rPr lang="en-US" sz="2400" b="1" dirty="0"/>
              <a:t>N</a:t>
            </a:r>
          </a:p>
          <a:p>
            <a:pPr algn="ctr"/>
            <a:r>
              <a:rPr lang="en-US" sz="2400" b="1" dirty="0"/>
              <a:t>E</a:t>
            </a:r>
          </a:p>
          <a:p>
            <a:pPr algn="ctr"/>
            <a:r>
              <a:rPr lang="en-US" sz="2400" b="1" dirty="0"/>
              <a:t>T</a:t>
            </a:r>
          </a:p>
          <a:p>
            <a:pPr algn="ctr"/>
            <a:r>
              <a:rPr lang="en-US" sz="2400" b="1" dirty="0"/>
              <a:t>E</a:t>
            </a:r>
          </a:p>
          <a:p>
            <a:pPr algn="ctr"/>
            <a:r>
              <a:rPr lang="en-US" sz="2400" b="1" dirty="0"/>
              <a:t>S</a:t>
            </a:r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21C77F5A-4E8F-E449-9A58-DB340EB1CD0C}"/>
              </a:ext>
            </a:extLst>
          </p:cNvPr>
          <p:cNvSpPr/>
          <p:nvPr/>
        </p:nvSpPr>
        <p:spPr>
          <a:xfrm>
            <a:off x="7747291" y="126278"/>
            <a:ext cx="742944" cy="3688251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A</a:t>
            </a:r>
          </a:p>
          <a:p>
            <a:pPr algn="ctr"/>
            <a:r>
              <a:rPr lang="en-US" sz="2000" b="1" dirty="0"/>
              <a:t>W</a:t>
            </a:r>
          </a:p>
          <a:p>
            <a:pPr algn="ctr"/>
            <a:r>
              <a:rPr lang="en-US" sz="2000" b="1" dirty="0"/>
              <a:t>S</a:t>
            </a:r>
          </a:p>
          <a:p>
            <a:pPr algn="ctr"/>
            <a:endParaRPr lang="en-US" sz="2000" b="1" dirty="0"/>
          </a:p>
          <a:p>
            <a:pPr algn="ctr"/>
            <a:r>
              <a:rPr lang="en-US" sz="2000" b="1" dirty="0"/>
              <a:t>S</a:t>
            </a:r>
          </a:p>
          <a:p>
            <a:pPr algn="ctr"/>
            <a:r>
              <a:rPr lang="en-US" sz="2000" b="1" dirty="0"/>
              <a:t>E</a:t>
            </a:r>
          </a:p>
          <a:p>
            <a:pPr algn="ctr"/>
            <a:r>
              <a:rPr lang="en-US" sz="2000" b="1" dirty="0"/>
              <a:t>R</a:t>
            </a:r>
          </a:p>
          <a:p>
            <a:pPr algn="ctr"/>
            <a:r>
              <a:rPr lang="en-US" sz="2000" b="1" dirty="0"/>
              <a:t>V</a:t>
            </a:r>
          </a:p>
          <a:p>
            <a:pPr algn="ctr"/>
            <a:r>
              <a:rPr lang="en-US" sz="2000" b="1" dirty="0"/>
              <a:t>I</a:t>
            </a:r>
          </a:p>
          <a:p>
            <a:pPr algn="ctr"/>
            <a:r>
              <a:rPr lang="en-US" sz="2000" b="1" dirty="0"/>
              <a:t>C</a:t>
            </a:r>
          </a:p>
          <a:p>
            <a:pPr algn="ctr"/>
            <a:r>
              <a:rPr lang="en-US" sz="2000" b="1" dirty="0"/>
              <a:t>E</a:t>
            </a:r>
          </a:p>
          <a:p>
            <a:pPr algn="ctr"/>
            <a:r>
              <a:rPr lang="en-US" sz="2000" b="1" dirty="0"/>
              <a:t>S</a:t>
            </a:r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AF8C9EF2-3374-914C-AD6B-11E22ECD0C7E}"/>
              </a:ext>
            </a:extLst>
          </p:cNvPr>
          <p:cNvSpPr/>
          <p:nvPr/>
        </p:nvSpPr>
        <p:spPr>
          <a:xfrm>
            <a:off x="7973289" y="4220422"/>
            <a:ext cx="4327429" cy="509205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/>
              <a:t>Microservices</a:t>
            </a:r>
          </a:p>
        </p:txBody>
      </p: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D55A3993-E178-5A4B-B968-0BDA1F4B38F9}"/>
              </a:ext>
            </a:extLst>
          </p:cNvPr>
          <p:cNvSpPr/>
          <p:nvPr/>
        </p:nvSpPr>
        <p:spPr>
          <a:xfrm>
            <a:off x="2025937" y="4220422"/>
            <a:ext cx="4327429" cy="50920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/>
              <a:t>DevOps</a:t>
            </a:r>
          </a:p>
        </p:txBody>
      </p: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C965B03B-DA27-5A45-8221-9044A5EF0C7D}"/>
              </a:ext>
            </a:extLst>
          </p:cNvPr>
          <p:cNvSpPr/>
          <p:nvPr/>
        </p:nvSpPr>
        <p:spPr>
          <a:xfrm>
            <a:off x="2025937" y="4871113"/>
            <a:ext cx="4327429" cy="50920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/>
              <a:t>AWS Developer Tools</a:t>
            </a:r>
          </a:p>
        </p:txBody>
      </p:sp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045FC5A9-31D1-CE49-8F82-53D37A94F821}"/>
              </a:ext>
            </a:extLst>
          </p:cNvPr>
          <p:cNvSpPr/>
          <p:nvPr/>
        </p:nvSpPr>
        <p:spPr>
          <a:xfrm>
            <a:off x="7973289" y="4872405"/>
            <a:ext cx="4327429" cy="509205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/>
              <a:t>Service Discovery</a:t>
            </a:r>
          </a:p>
        </p:txBody>
      </p:sp>
      <p:sp>
        <p:nvSpPr>
          <p:cNvPr id="60" name="Rounded Rectangle 59">
            <a:extLst>
              <a:ext uri="{FF2B5EF4-FFF2-40B4-BE49-F238E27FC236}">
                <a16:creationId xmlns:a16="http://schemas.microsoft.com/office/drawing/2014/main" id="{C811CBA8-6E7D-864C-8D7D-EAE0DC64617F}"/>
              </a:ext>
            </a:extLst>
          </p:cNvPr>
          <p:cNvSpPr/>
          <p:nvPr/>
        </p:nvSpPr>
        <p:spPr>
          <a:xfrm>
            <a:off x="7973289" y="5524388"/>
            <a:ext cx="4327429" cy="509205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/>
              <a:t>Distributed Tracing</a:t>
            </a:r>
          </a:p>
        </p:txBody>
      </p:sp>
      <p:sp>
        <p:nvSpPr>
          <p:cNvPr id="61" name="Rounded Rectangle 60">
            <a:extLst>
              <a:ext uri="{FF2B5EF4-FFF2-40B4-BE49-F238E27FC236}">
                <a16:creationId xmlns:a16="http://schemas.microsoft.com/office/drawing/2014/main" id="{4881AF93-1873-7C45-877E-57B41341056A}"/>
              </a:ext>
            </a:extLst>
          </p:cNvPr>
          <p:cNvSpPr/>
          <p:nvPr/>
        </p:nvSpPr>
        <p:spPr>
          <a:xfrm>
            <a:off x="7973289" y="6176371"/>
            <a:ext cx="4327429" cy="509205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/>
              <a:t>Canary Deployments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5DCFE84-132B-FD42-98C2-B19033CC4E29}"/>
              </a:ext>
            </a:extLst>
          </p:cNvPr>
          <p:cNvSpPr txBox="1"/>
          <p:nvPr/>
        </p:nvSpPr>
        <p:spPr>
          <a:xfrm>
            <a:off x="3298493" y="6409663"/>
            <a:ext cx="13954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AWS </a:t>
            </a:r>
            <a:r>
              <a:rPr lang="en-US" sz="1400" dirty="0" err="1"/>
              <a:t>CodeBuild</a:t>
            </a:r>
            <a:endParaRPr lang="en-US" sz="1400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6BC68B8F-DF19-4746-B136-F43772E7F128}"/>
              </a:ext>
            </a:extLst>
          </p:cNvPr>
          <p:cNvSpPr txBox="1"/>
          <p:nvPr/>
        </p:nvSpPr>
        <p:spPr>
          <a:xfrm>
            <a:off x="1627258" y="6387689"/>
            <a:ext cx="13954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AWS </a:t>
            </a:r>
            <a:r>
              <a:rPr lang="en-US" sz="1400" dirty="0" err="1"/>
              <a:t>CodeCommit</a:t>
            </a:r>
            <a:endParaRPr lang="en-US" sz="1400" dirty="0"/>
          </a:p>
        </p:txBody>
      </p:sp>
      <p:pic>
        <p:nvPicPr>
          <p:cNvPr id="64" name="Graphic 63">
            <a:extLst>
              <a:ext uri="{FF2B5EF4-FFF2-40B4-BE49-F238E27FC236}">
                <a16:creationId xmlns:a16="http://schemas.microsoft.com/office/drawing/2014/main" id="{15224800-54E9-6B4A-83D7-41A6B77701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68571" y="5639800"/>
            <a:ext cx="711200" cy="7112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id="{B4AAC6F4-E6A8-3843-959E-E6C6A7F51F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65905" y="5640779"/>
            <a:ext cx="711200" cy="711200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B4672F62-393F-3849-BB58-EE10C29892A9}"/>
              </a:ext>
            </a:extLst>
          </p:cNvPr>
          <p:cNvSpPr txBox="1"/>
          <p:nvPr/>
        </p:nvSpPr>
        <p:spPr>
          <a:xfrm>
            <a:off x="4715051" y="6389803"/>
            <a:ext cx="2301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AWS </a:t>
            </a:r>
            <a:r>
              <a:rPr lang="en-US" sz="1400" dirty="0" err="1"/>
              <a:t>CodePipeline</a:t>
            </a:r>
            <a:endParaRPr lang="en-US" sz="1400" dirty="0"/>
          </a:p>
        </p:txBody>
      </p:sp>
      <p:pic>
        <p:nvPicPr>
          <p:cNvPr id="67" name="Graphic 66">
            <a:extLst>
              <a:ext uri="{FF2B5EF4-FFF2-40B4-BE49-F238E27FC236}">
                <a16:creationId xmlns:a16="http://schemas.microsoft.com/office/drawing/2014/main" id="{872C6E62-F7E8-2B45-81A1-3434FC6E851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510403" y="5639800"/>
            <a:ext cx="711200" cy="711200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:a16="http://schemas.microsoft.com/office/drawing/2014/main" id="{FA8BDD9F-8D29-014A-8F15-AA7B30514BE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701883" y="119929"/>
            <a:ext cx="711200" cy="71120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id="{0EDB0206-5055-504F-A8DD-8280D6A444E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624731" y="134875"/>
            <a:ext cx="711200" cy="71120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id="{DE0AD2DC-7DDA-A647-94CA-4135F16219E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587957" y="134875"/>
            <a:ext cx="711200" cy="711200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id="{1822386B-C8B1-1146-B750-67306FA52A9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1551183" y="134875"/>
            <a:ext cx="751577" cy="751577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id="{3AD6AF87-02C6-4C40-BA43-A2BD754683B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1572189" y="977164"/>
            <a:ext cx="748059" cy="748059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id="{3CE68C16-8C54-7748-A5F2-CF2563B06E72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1590617" y="1833106"/>
            <a:ext cx="711201" cy="711201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id="{6B786F5C-F4A8-C740-8E7B-C6C8525FAB8D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9655423" y="960956"/>
            <a:ext cx="751578" cy="751578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id="{C4BCEF73-C53E-8842-A4D0-C656EDA0DBA1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8717229" y="969152"/>
            <a:ext cx="711200" cy="711200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id="{D92C67CE-4006-D249-BF3F-5A803EBC665C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8733525" y="1793493"/>
            <a:ext cx="711200" cy="71120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id="{A003AA38-B845-C64C-9B4B-64C94A57D422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8733526" y="2647929"/>
            <a:ext cx="711199" cy="711199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id="{971D1217-A02F-8646-8EFD-AB5065AD0AF5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9655423" y="1807528"/>
            <a:ext cx="748063" cy="748063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id="{BFE7A5F5-EB9B-7843-8366-9396540122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554786" y="155952"/>
            <a:ext cx="730500" cy="730500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id="{5CC8AB55-E760-CC4E-BA92-74BFB01391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551072" y="1160927"/>
            <a:ext cx="730500" cy="73050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id="{660B9486-6A70-1E44-A8F2-39C97FEEF49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611835" y="2642164"/>
            <a:ext cx="730499" cy="730499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id="{A5A8643D-7A2E-3E4E-AE08-04DC2DF85E42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10673353" y="2637516"/>
            <a:ext cx="730499" cy="730499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id="{BEC46C0A-E316-1C4C-8904-1879405E23B1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10627386" y="1814588"/>
            <a:ext cx="729719" cy="729719"/>
          </a:xfrm>
          <a:prstGeom prst="rect">
            <a:avLst/>
          </a:prstGeom>
        </p:spPr>
      </p:pic>
      <p:pic>
        <p:nvPicPr>
          <p:cNvPr id="84" name="Graphic 33">
            <a:extLst>
              <a:ext uri="{FF2B5EF4-FFF2-40B4-BE49-F238E27FC236}">
                <a16:creationId xmlns:a16="http://schemas.microsoft.com/office/drawing/2014/main" id="{18A0A255-B58F-7048-9BCB-238F9B1BDB38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9688016" y="2642908"/>
            <a:ext cx="726038" cy="726038"/>
          </a:xfrm>
          <a:prstGeom prst="rect">
            <a:avLst/>
          </a:prstGeom>
        </p:spPr>
      </p:pic>
      <p:pic>
        <p:nvPicPr>
          <p:cNvPr id="85" name="Graphic 33">
            <a:extLst>
              <a:ext uri="{FF2B5EF4-FFF2-40B4-BE49-F238E27FC236}">
                <a16:creationId xmlns:a16="http://schemas.microsoft.com/office/drawing/2014/main" id="{045D260F-1B51-F748-81D2-2388AD0BE835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10599047" y="959893"/>
            <a:ext cx="729718" cy="729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998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0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4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6" fill="hold">
                      <p:stCondLst>
                        <p:cond delay="indefinite"/>
                      </p:stCondLst>
                      <p:childTnLst>
                        <p:par>
                          <p:cTn id="207" fill="hold">
                            <p:stCondLst>
                              <p:cond delay="0"/>
                            </p:stCondLst>
                            <p:childTnLst>
                              <p:par>
                                <p:cTn id="20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1" fill="hold">
                      <p:stCondLst>
                        <p:cond delay="indefinite"/>
                      </p:stCondLst>
                      <p:childTnLst>
                        <p:par>
                          <p:cTn id="212" fill="hold">
                            <p:stCondLst>
                              <p:cond delay="0"/>
                            </p:stCondLst>
                            <p:childTnLst>
                              <p:par>
                                <p:cTn id="2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13" grpId="0" animBg="1"/>
      <p:bldP spid="14" grpId="0" animBg="1"/>
      <p:bldP spid="17" grpId="0" animBg="1"/>
      <p:bldP spid="18" grpId="0" animBg="1"/>
      <p:bldP spid="19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50" grpId="0" animBg="1"/>
      <p:bldP spid="55" grpId="0" animBg="1"/>
      <p:bldP spid="56" grpId="0" animBg="1"/>
      <p:bldP spid="57" grpId="0" animBg="1"/>
      <p:bldP spid="59" grpId="0" animBg="1"/>
      <p:bldP spid="60" grpId="0" animBg="1"/>
      <p:bldP spid="61" grpId="0" animBg="1"/>
      <p:bldP spid="62" grpId="0"/>
      <p:bldP spid="63" grpId="0"/>
      <p:bldP spid="66" grpId="0"/>
    </p:bld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050AE0-22AB-A44E-A8B8-9914899E3D4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Kalyan Reddy Daida</a:t>
            </a:r>
            <a:endParaRPr lang="en-GB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88A30AD-B593-7541-9C46-C827D850C798}"/>
              </a:ext>
            </a:extLst>
          </p:cNvPr>
          <p:cNvSpPr/>
          <p:nvPr/>
        </p:nvSpPr>
        <p:spPr>
          <a:xfrm>
            <a:off x="3892029" y="1658979"/>
            <a:ext cx="4206240" cy="297833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86248FF-1EE2-6248-9DA2-20AACA51E4CC}"/>
              </a:ext>
            </a:extLst>
          </p:cNvPr>
          <p:cNvSpPr/>
          <p:nvPr/>
        </p:nvSpPr>
        <p:spPr>
          <a:xfrm>
            <a:off x="4114098" y="2692893"/>
            <a:ext cx="1410789" cy="128631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277CD22-4E0E-E149-8AB0-CCA6EA9BAB43}"/>
              </a:ext>
            </a:extLst>
          </p:cNvPr>
          <p:cNvSpPr/>
          <p:nvPr/>
        </p:nvSpPr>
        <p:spPr>
          <a:xfrm>
            <a:off x="6395744" y="2692893"/>
            <a:ext cx="1410789" cy="138033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3F0C538-AD6D-3749-BECC-F2427A64C3D7}"/>
              </a:ext>
            </a:extLst>
          </p:cNvPr>
          <p:cNvSpPr txBox="1"/>
          <p:nvPr/>
        </p:nvSpPr>
        <p:spPr>
          <a:xfrm>
            <a:off x="5033141" y="4145304"/>
            <a:ext cx="157504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Docker Host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C4D1F20-0A74-7D42-999C-A4CBBF56FB15}"/>
              </a:ext>
            </a:extLst>
          </p:cNvPr>
          <p:cNvSpPr txBox="1"/>
          <p:nvPr/>
        </p:nvSpPr>
        <p:spPr>
          <a:xfrm>
            <a:off x="4282224" y="3642344"/>
            <a:ext cx="99822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CDD2233-4238-2040-99B5-64B944F974E3}"/>
              </a:ext>
            </a:extLst>
          </p:cNvPr>
          <p:cNvSpPr txBox="1"/>
          <p:nvPr/>
        </p:nvSpPr>
        <p:spPr>
          <a:xfrm>
            <a:off x="6356621" y="3688844"/>
            <a:ext cx="141128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Containers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4C26E6B-24A0-D347-B042-574888550A58}"/>
              </a:ext>
            </a:extLst>
          </p:cNvPr>
          <p:cNvSpPr/>
          <p:nvPr/>
        </p:nvSpPr>
        <p:spPr>
          <a:xfrm>
            <a:off x="4205538" y="3074433"/>
            <a:ext cx="1214846" cy="47026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 err="1"/>
              <a:t>nginxdemos</a:t>
            </a:r>
            <a:r>
              <a:rPr lang="en-IN" sz="1600" dirty="0"/>
              <a:t>/hello</a:t>
            </a:r>
            <a:endParaRPr lang="en-US" sz="16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B8F9173-2712-964B-9CD7-6664DA46303C}"/>
              </a:ext>
            </a:extLst>
          </p:cNvPr>
          <p:cNvSpPr/>
          <p:nvPr/>
        </p:nvSpPr>
        <p:spPr>
          <a:xfrm>
            <a:off x="6510777" y="3089859"/>
            <a:ext cx="1214846" cy="47026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Container-11</a:t>
            </a:r>
          </a:p>
        </p:txBody>
      </p:sp>
      <p:sp>
        <p:nvSpPr>
          <p:cNvPr id="51" name="Title 3">
            <a:extLst>
              <a:ext uri="{FF2B5EF4-FFF2-40B4-BE49-F238E27FC236}">
                <a16:creationId xmlns:a16="http://schemas.microsoft.com/office/drawing/2014/main" id="{37A14BEF-0B2A-EE47-87AB-EDA848A7F5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19082"/>
            <a:ext cx="12618720" cy="1188851"/>
          </a:xfrm>
        </p:spPr>
        <p:txBody>
          <a:bodyPr/>
          <a:lstStyle/>
          <a:p>
            <a:r>
              <a:rPr lang="en-US" dirty="0"/>
              <a:t>Docker - Fundamentals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525098B8-37FA-9240-9DE5-8864605A5C69}"/>
              </a:ext>
            </a:extLst>
          </p:cNvPr>
          <p:cNvSpPr/>
          <p:nvPr/>
        </p:nvSpPr>
        <p:spPr>
          <a:xfrm>
            <a:off x="4205538" y="1972634"/>
            <a:ext cx="3657387" cy="51103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Docker Daemon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845A712-CC80-7E40-920E-AE96B153DB46}"/>
              </a:ext>
            </a:extLst>
          </p:cNvPr>
          <p:cNvSpPr/>
          <p:nvPr/>
        </p:nvSpPr>
        <p:spPr>
          <a:xfrm>
            <a:off x="443801" y="1658979"/>
            <a:ext cx="2150992" cy="165058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293616F-ACE9-C841-9B34-1AFAF9A031E2}"/>
              </a:ext>
            </a:extLst>
          </p:cNvPr>
          <p:cNvSpPr/>
          <p:nvPr/>
        </p:nvSpPr>
        <p:spPr>
          <a:xfrm>
            <a:off x="809540" y="1870354"/>
            <a:ext cx="1214846" cy="47026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 err="1"/>
              <a:t>nginxdemos</a:t>
            </a:r>
            <a:r>
              <a:rPr lang="en-IN" sz="1600" dirty="0"/>
              <a:t>/hello</a:t>
            </a:r>
            <a:endParaRPr lang="en-US" sz="16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68980BB-00D3-8946-81B3-E8472CD3F0F2}"/>
              </a:ext>
            </a:extLst>
          </p:cNvPr>
          <p:cNvSpPr txBox="1"/>
          <p:nvPr/>
        </p:nvSpPr>
        <p:spPr>
          <a:xfrm>
            <a:off x="504688" y="2463283"/>
            <a:ext cx="196419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Docker Registry</a:t>
            </a:r>
          </a:p>
          <a:p>
            <a:pPr algn="ctr"/>
            <a:r>
              <a:rPr lang="en-US" sz="1800" dirty="0">
                <a:solidFill>
                  <a:srgbClr val="E4CF3D"/>
                </a:solidFill>
              </a:rPr>
              <a:t>(Docker Hub)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E25CEC5-C3E7-6745-AD31-1AC206D021FA}"/>
              </a:ext>
            </a:extLst>
          </p:cNvPr>
          <p:cNvSpPr/>
          <p:nvPr/>
        </p:nvSpPr>
        <p:spPr>
          <a:xfrm>
            <a:off x="9213567" y="4313561"/>
            <a:ext cx="5218619" cy="179703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2D3E7A3-5369-404A-B874-72F103E4873B}"/>
              </a:ext>
            </a:extLst>
          </p:cNvPr>
          <p:cNvSpPr txBox="1"/>
          <p:nvPr/>
        </p:nvSpPr>
        <p:spPr>
          <a:xfrm>
            <a:off x="9391220" y="5649995"/>
            <a:ext cx="508254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Docker Client (My Desktop or Docker Host)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A6CD58-1618-284E-912A-77A238A70C09}"/>
              </a:ext>
            </a:extLst>
          </p:cNvPr>
          <p:cNvSpPr txBox="1"/>
          <p:nvPr/>
        </p:nvSpPr>
        <p:spPr>
          <a:xfrm>
            <a:off x="9391220" y="4495414"/>
            <a:ext cx="3563604" cy="43088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docker pull </a:t>
            </a:r>
            <a:r>
              <a:rPr lang="en-US" dirty="0" err="1"/>
              <a:t>nginxdemos</a:t>
            </a:r>
            <a:r>
              <a:rPr lang="en-US" dirty="0"/>
              <a:t>/hello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855946C-DE6E-8748-ACAE-0EF522832B72}"/>
              </a:ext>
            </a:extLst>
          </p:cNvPr>
          <p:cNvSpPr txBox="1"/>
          <p:nvPr/>
        </p:nvSpPr>
        <p:spPr>
          <a:xfrm>
            <a:off x="9360824" y="5037255"/>
            <a:ext cx="4839595" cy="43088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IN" dirty="0"/>
              <a:t>docker run -p 82:80 -d </a:t>
            </a:r>
            <a:r>
              <a:rPr lang="en-IN" dirty="0" err="1"/>
              <a:t>nginxdemos</a:t>
            </a:r>
            <a:r>
              <a:rPr lang="en-IN" dirty="0"/>
              <a:t>/hello</a:t>
            </a:r>
            <a:endParaRPr lang="en-US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E305137-E0C3-2542-AAF6-A63DA1B3A748}"/>
              </a:ext>
            </a:extLst>
          </p:cNvPr>
          <p:cNvCxnSpPr>
            <a:cxnSpLocks/>
            <a:stCxn id="5" idx="0"/>
            <a:endCxn id="53" idx="3"/>
          </p:cNvCxnSpPr>
          <p:nvPr/>
        </p:nvCxnSpPr>
        <p:spPr>
          <a:xfrm flipH="1" flipV="1">
            <a:off x="7862925" y="2228151"/>
            <a:ext cx="3310097" cy="22672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E4D1AFE-4D00-1B45-BE9F-2932BD7FCF8A}"/>
              </a:ext>
            </a:extLst>
          </p:cNvPr>
          <p:cNvCxnSpPr>
            <a:cxnSpLocks/>
            <a:stCxn id="53" idx="1"/>
            <a:endCxn id="38" idx="3"/>
          </p:cNvCxnSpPr>
          <p:nvPr/>
        </p:nvCxnSpPr>
        <p:spPr>
          <a:xfrm flipH="1" flipV="1">
            <a:off x="2024386" y="2105486"/>
            <a:ext cx="2181152" cy="1226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9AC1030-9CA5-AE40-A8EF-18156FCC3B3B}"/>
              </a:ext>
            </a:extLst>
          </p:cNvPr>
          <p:cNvCxnSpPr>
            <a:cxnSpLocks/>
            <a:stCxn id="38" idx="3"/>
            <a:endCxn id="21" idx="1"/>
          </p:cNvCxnSpPr>
          <p:nvPr/>
        </p:nvCxnSpPr>
        <p:spPr>
          <a:xfrm>
            <a:off x="2024386" y="2105486"/>
            <a:ext cx="2089712" cy="12305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Freeform 62">
            <a:extLst>
              <a:ext uri="{FF2B5EF4-FFF2-40B4-BE49-F238E27FC236}">
                <a16:creationId xmlns:a16="http://schemas.microsoft.com/office/drawing/2014/main" id="{7D291375-A728-1C4F-B37C-8941FBA00A3F}"/>
              </a:ext>
            </a:extLst>
          </p:cNvPr>
          <p:cNvSpPr/>
          <p:nvPr/>
        </p:nvSpPr>
        <p:spPr>
          <a:xfrm>
            <a:off x="5485024" y="2156342"/>
            <a:ext cx="3867982" cy="3107985"/>
          </a:xfrm>
          <a:custGeom>
            <a:avLst/>
            <a:gdLst>
              <a:gd name="connsiteX0" fmla="*/ 3867982 w 3867982"/>
              <a:gd name="connsiteY0" fmla="*/ 3107985 h 3107985"/>
              <a:gd name="connsiteX1" fmla="*/ 2352690 w 3867982"/>
              <a:gd name="connsiteY1" fmla="*/ 64340 h 3107985"/>
              <a:gd name="connsiteX2" fmla="*/ 27502 w 3867982"/>
              <a:gd name="connsiteY2" fmla="*/ 1030991 h 3107985"/>
              <a:gd name="connsiteX3" fmla="*/ 1072530 w 3867982"/>
              <a:gd name="connsiteY3" fmla="*/ 1004865 h 3107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7982" h="3107985">
                <a:moveTo>
                  <a:pt x="3867982" y="3107985"/>
                </a:moveTo>
                <a:cubicBezTo>
                  <a:pt x="3430376" y="1759245"/>
                  <a:pt x="2992770" y="410506"/>
                  <a:pt x="2352690" y="64340"/>
                </a:cubicBezTo>
                <a:cubicBezTo>
                  <a:pt x="1712610" y="-281826"/>
                  <a:pt x="240862" y="874237"/>
                  <a:pt x="27502" y="1030991"/>
                </a:cubicBezTo>
                <a:cubicBezTo>
                  <a:pt x="-185858" y="1187745"/>
                  <a:pt x="907067" y="1011396"/>
                  <a:pt x="1072530" y="1004865"/>
                </a:cubicBezTo>
              </a:path>
            </a:pathLst>
          </a:cu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Content Placeholder 2">
            <a:extLst>
              <a:ext uri="{FF2B5EF4-FFF2-40B4-BE49-F238E27FC236}">
                <a16:creationId xmlns:a16="http://schemas.microsoft.com/office/drawing/2014/main" id="{FDE9785F-DFDE-9D4D-BB52-FF4BF37A67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786" y="4892380"/>
            <a:ext cx="7900055" cy="2720175"/>
          </a:xfrm>
        </p:spPr>
        <p:txBody>
          <a:bodyPr>
            <a:normAutofit fontScale="70000" lnSpcReduction="20000"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Docker Registry or Docker Hub</a:t>
            </a:r>
          </a:p>
          <a:p>
            <a:pPr lvl="1"/>
            <a:r>
              <a:rPr lang="en-IN" dirty="0"/>
              <a:t>A Docker </a:t>
            </a:r>
            <a:r>
              <a:rPr lang="en-IN" i="1" dirty="0"/>
              <a:t>registry</a:t>
            </a:r>
            <a:r>
              <a:rPr lang="en-IN" dirty="0"/>
              <a:t> </a:t>
            </a:r>
            <a:r>
              <a:rPr lang="en-IN" dirty="0">
                <a:solidFill>
                  <a:srgbClr val="0070C0"/>
                </a:solidFill>
              </a:rPr>
              <a:t>stores</a:t>
            </a:r>
            <a:r>
              <a:rPr lang="en-IN" dirty="0"/>
              <a:t> Docker images. </a:t>
            </a:r>
          </a:p>
          <a:p>
            <a:pPr lvl="1"/>
            <a:r>
              <a:rPr lang="en-IN" dirty="0">
                <a:solidFill>
                  <a:srgbClr val="0070C0"/>
                </a:solidFill>
              </a:rPr>
              <a:t>Docker Hub </a:t>
            </a:r>
            <a:r>
              <a:rPr lang="en-IN" dirty="0"/>
              <a:t>is a public registry that anyone can use, and Docker is configured to look for images on Docker Hub by default. </a:t>
            </a:r>
          </a:p>
          <a:p>
            <a:pPr lvl="1"/>
            <a:r>
              <a:rPr lang="en-IN" dirty="0"/>
              <a:t>We can even run our own </a:t>
            </a:r>
            <a:r>
              <a:rPr lang="en-IN" dirty="0">
                <a:solidFill>
                  <a:srgbClr val="0070C0"/>
                </a:solidFill>
              </a:rPr>
              <a:t>private registry</a:t>
            </a:r>
            <a:r>
              <a:rPr lang="en-IN" dirty="0"/>
              <a:t>. </a:t>
            </a:r>
          </a:p>
          <a:p>
            <a:pPr lvl="1"/>
            <a:r>
              <a:rPr lang="en-IN" dirty="0"/>
              <a:t>When we use the </a:t>
            </a:r>
            <a:r>
              <a:rPr lang="en-IN" dirty="0">
                <a:solidFill>
                  <a:srgbClr val="C00000"/>
                </a:solidFill>
              </a:rPr>
              <a:t>docker pull </a:t>
            </a:r>
            <a:r>
              <a:rPr lang="en-IN" dirty="0"/>
              <a:t>or </a:t>
            </a:r>
            <a:r>
              <a:rPr lang="en-IN" dirty="0">
                <a:solidFill>
                  <a:srgbClr val="C00000"/>
                </a:solidFill>
              </a:rPr>
              <a:t>docker run </a:t>
            </a:r>
            <a:r>
              <a:rPr lang="en-IN" dirty="0"/>
              <a:t>commands, the required images are pulled from our configured registry. </a:t>
            </a:r>
          </a:p>
          <a:p>
            <a:pPr lvl="1"/>
            <a:r>
              <a:rPr lang="en-IN" dirty="0"/>
              <a:t>When we use the </a:t>
            </a:r>
            <a:r>
              <a:rPr lang="en-IN" dirty="0">
                <a:solidFill>
                  <a:srgbClr val="C00000"/>
                </a:solidFill>
              </a:rPr>
              <a:t>docker push </a:t>
            </a:r>
            <a:r>
              <a:rPr lang="en-IN" dirty="0"/>
              <a:t>command, our image is pushed to our configured registry.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0086986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16A9E88-D833-AA46-9BCE-83C16E3F1AF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5D85712-16C4-6D46-BE61-8928DE998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99233"/>
            <a:ext cx="12618720" cy="1188851"/>
          </a:xfrm>
        </p:spPr>
        <p:txBody>
          <a:bodyPr/>
          <a:lstStyle/>
          <a:p>
            <a:r>
              <a:rPr lang="en-US" dirty="0"/>
              <a:t>Kubernetes - Imperative &amp; Declarative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D4BF3AD-77BB-8043-BE42-273DF15E35E4}"/>
              </a:ext>
            </a:extLst>
          </p:cNvPr>
          <p:cNvSpPr/>
          <p:nvPr/>
        </p:nvSpPr>
        <p:spPr>
          <a:xfrm>
            <a:off x="7861611" y="3434573"/>
            <a:ext cx="2966224" cy="35989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44750BD-649F-5B44-9AF6-F9CA592B9406}"/>
              </a:ext>
            </a:extLst>
          </p:cNvPr>
          <p:cNvSpPr/>
          <p:nvPr/>
        </p:nvSpPr>
        <p:spPr>
          <a:xfrm>
            <a:off x="8109707" y="4432706"/>
            <a:ext cx="2480441" cy="384253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Pod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AD6854D-CCA2-E44F-9D46-7B750720EE8B}"/>
              </a:ext>
            </a:extLst>
          </p:cNvPr>
          <p:cNvSpPr/>
          <p:nvPr/>
        </p:nvSpPr>
        <p:spPr>
          <a:xfrm>
            <a:off x="8109705" y="5089384"/>
            <a:ext cx="2480441" cy="395675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/>
              <a:t>ReplicaSet</a:t>
            </a:r>
            <a:endParaRPr lang="en-IN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982C2BC-04E5-6F4D-9955-EFE955E7A67E}"/>
              </a:ext>
            </a:extLst>
          </p:cNvPr>
          <p:cNvSpPr/>
          <p:nvPr/>
        </p:nvSpPr>
        <p:spPr>
          <a:xfrm>
            <a:off x="8109707" y="5703653"/>
            <a:ext cx="2480441" cy="397216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Deployment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A5D16DE-F543-D440-A744-C106C98BE8A5}"/>
              </a:ext>
            </a:extLst>
          </p:cNvPr>
          <p:cNvSpPr/>
          <p:nvPr/>
        </p:nvSpPr>
        <p:spPr>
          <a:xfrm>
            <a:off x="8109706" y="6330337"/>
            <a:ext cx="2480441" cy="397216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Service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E7B4BA6-AB7F-6D4C-89A2-1A18E61FEC83}"/>
              </a:ext>
            </a:extLst>
          </p:cNvPr>
          <p:cNvSpPr/>
          <p:nvPr/>
        </p:nvSpPr>
        <p:spPr>
          <a:xfrm>
            <a:off x="8109705" y="3774180"/>
            <a:ext cx="2480441" cy="38425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YAML &amp; </a:t>
            </a:r>
            <a:r>
              <a:rPr lang="en-IN" dirty="0" err="1"/>
              <a:t>kubectl</a:t>
            </a:r>
            <a:endParaRPr lang="en-IN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5BB6960-A7F9-8C48-812C-A680ACB87AE3}"/>
              </a:ext>
            </a:extLst>
          </p:cNvPr>
          <p:cNvSpPr/>
          <p:nvPr/>
        </p:nvSpPr>
        <p:spPr>
          <a:xfrm>
            <a:off x="3288227" y="3434573"/>
            <a:ext cx="2966224" cy="35989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A55E6AA-5C8C-6B43-88F5-4E71682D16FB}"/>
              </a:ext>
            </a:extLst>
          </p:cNvPr>
          <p:cNvSpPr/>
          <p:nvPr/>
        </p:nvSpPr>
        <p:spPr>
          <a:xfrm>
            <a:off x="3536323" y="4432706"/>
            <a:ext cx="2480441" cy="384253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Pod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D651303-FFB7-E840-9CB9-989C04C2AB06}"/>
              </a:ext>
            </a:extLst>
          </p:cNvPr>
          <p:cNvSpPr/>
          <p:nvPr/>
        </p:nvSpPr>
        <p:spPr>
          <a:xfrm>
            <a:off x="3536321" y="5089384"/>
            <a:ext cx="2480441" cy="39567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/>
              <a:t>ReplicaSet</a:t>
            </a:r>
            <a:endParaRPr lang="en-IN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9A3F9D4-8B19-2E48-91D6-21C17583D5CD}"/>
              </a:ext>
            </a:extLst>
          </p:cNvPr>
          <p:cNvSpPr/>
          <p:nvPr/>
        </p:nvSpPr>
        <p:spPr>
          <a:xfrm>
            <a:off x="3536323" y="5703653"/>
            <a:ext cx="2480441" cy="397216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Deployment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51A15A6-B512-1849-B0CF-5A5E88D6B5EF}"/>
              </a:ext>
            </a:extLst>
          </p:cNvPr>
          <p:cNvSpPr/>
          <p:nvPr/>
        </p:nvSpPr>
        <p:spPr>
          <a:xfrm>
            <a:off x="3536322" y="6330337"/>
            <a:ext cx="2480441" cy="397216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Service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93A1455-C864-1843-B8D1-45D62B0F2C61}"/>
              </a:ext>
            </a:extLst>
          </p:cNvPr>
          <p:cNvSpPr/>
          <p:nvPr/>
        </p:nvSpPr>
        <p:spPr>
          <a:xfrm>
            <a:off x="3536321" y="3774180"/>
            <a:ext cx="2480441" cy="38425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/>
              <a:t>kubectl</a:t>
            </a:r>
            <a:endParaRPr lang="en-IN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85B08B3-E1A3-684B-8C8B-80FBD2DD515D}"/>
              </a:ext>
            </a:extLst>
          </p:cNvPr>
          <p:cNvSpPr/>
          <p:nvPr/>
        </p:nvSpPr>
        <p:spPr>
          <a:xfrm>
            <a:off x="3288227" y="1461301"/>
            <a:ext cx="7539608" cy="61246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Kubernetes Fundamentals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D187AD7-AB7B-C84A-AE02-5A291A666D39}"/>
              </a:ext>
            </a:extLst>
          </p:cNvPr>
          <p:cNvSpPr/>
          <p:nvPr/>
        </p:nvSpPr>
        <p:spPr>
          <a:xfrm>
            <a:off x="3288227" y="2340389"/>
            <a:ext cx="2966224" cy="612469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Imperative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C5E32CE-D155-9942-AEB3-3509F43F095A}"/>
              </a:ext>
            </a:extLst>
          </p:cNvPr>
          <p:cNvSpPr/>
          <p:nvPr/>
        </p:nvSpPr>
        <p:spPr>
          <a:xfrm>
            <a:off x="7861611" y="2337048"/>
            <a:ext cx="2966224" cy="612469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Declarative</a:t>
            </a:r>
          </a:p>
        </p:txBody>
      </p:sp>
    </p:spTree>
    <p:extLst>
      <p:ext uri="{BB962C8B-B14F-4D97-AF65-F5344CB8AC3E}">
        <p14:creationId xmlns:p14="http://schemas.microsoft.com/office/powerpoint/2010/main" val="4037306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16A9E88-D833-AA46-9BCE-83C16E3F1AF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5D85712-16C4-6D46-BE61-8928DE998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99233"/>
            <a:ext cx="12618720" cy="1188851"/>
          </a:xfrm>
        </p:spPr>
        <p:txBody>
          <a:bodyPr/>
          <a:lstStyle/>
          <a:p>
            <a:r>
              <a:rPr lang="en-US" dirty="0"/>
              <a:t>Kubernetes - Imperative &amp; Declarative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D4BF3AD-77BB-8043-BE42-273DF15E35E4}"/>
              </a:ext>
            </a:extLst>
          </p:cNvPr>
          <p:cNvSpPr/>
          <p:nvPr/>
        </p:nvSpPr>
        <p:spPr>
          <a:xfrm>
            <a:off x="7861611" y="3434573"/>
            <a:ext cx="2966224" cy="35989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44750BD-649F-5B44-9AF6-F9CA592B9406}"/>
              </a:ext>
            </a:extLst>
          </p:cNvPr>
          <p:cNvSpPr/>
          <p:nvPr/>
        </p:nvSpPr>
        <p:spPr>
          <a:xfrm>
            <a:off x="8109707" y="4432706"/>
            <a:ext cx="2480441" cy="384253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Pod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AD6854D-CCA2-E44F-9D46-7B750720EE8B}"/>
              </a:ext>
            </a:extLst>
          </p:cNvPr>
          <p:cNvSpPr/>
          <p:nvPr/>
        </p:nvSpPr>
        <p:spPr>
          <a:xfrm>
            <a:off x="8109705" y="5089384"/>
            <a:ext cx="2480441" cy="395675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/>
              <a:t>ReplicaSet</a:t>
            </a:r>
            <a:endParaRPr lang="en-IN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982C2BC-04E5-6F4D-9955-EFE955E7A67E}"/>
              </a:ext>
            </a:extLst>
          </p:cNvPr>
          <p:cNvSpPr/>
          <p:nvPr/>
        </p:nvSpPr>
        <p:spPr>
          <a:xfrm>
            <a:off x="8109707" y="5703653"/>
            <a:ext cx="2480441" cy="397216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Deployment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A5D16DE-F543-D440-A744-C106C98BE8A5}"/>
              </a:ext>
            </a:extLst>
          </p:cNvPr>
          <p:cNvSpPr/>
          <p:nvPr/>
        </p:nvSpPr>
        <p:spPr>
          <a:xfrm>
            <a:off x="8109706" y="6330337"/>
            <a:ext cx="2480441" cy="397216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Service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E7B4BA6-AB7F-6D4C-89A2-1A18E61FEC83}"/>
              </a:ext>
            </a:extLst>
          </p:cNvPr>
          <p:cNvSpPr/>
          <p:nvPr/>
        </p:nvSpPr>
        <p:spPr>
          <a:xfrm>
            <a:off x="8109705" y="3774180"/>
            <a:ext cx="2480441" cy="38425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YAML &amp; </a:t>
            </a:r>
            <a:r>
              <a:rPr lang="en-IN" dirty="0" err="1"/>
              <a:t>kubectl</a:t>
            </a:r>
            <a:endParaRPr lang="en-IN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5BB6960-A7F9-8C48-812C-A680ACB87AE3}"/>
              </a:ext>
            </a:extLst>
          </p:cNvPr>
          <p:cNvSpPr/>
          <p:nvPr/>
        </p:nvSpPr>
        <p:spPr>
          <a:xfrm>
            <a:off x="3288227" y="3434573"/>
            <a:ext cx="2966224" cy="35989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A55E6AA-5C8C-6B43-88F5-4E71682D16FB}"/>
              </a:ext>
            </a:extLst>
          </p:cNvPr>
          <p:cNvSpPr/>
          <p:nvPr/>
        </p:nvSpPr>
        <p:spPr>
          <a:xfrm>
            <a:off x="3536323" y="4432706"/>
            <a:ext cx="2480441" cy="384253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Pod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D651303-FFB7-E840-9CB9-989C04C2AB06}"/>
              </a:ext>
            </a:extLst>
          </p:cNvPr>
          <p:cNvSpPr/>
          <p:nvPr/>
        </p:nvSpPr>
        <p:spPr>
          <a:xfrm>
            <a:off x="3536321" y="5089384"/>
            <a:ext cx="2480441" cy="39567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/>
              <a:t>ReplicaSet</a:t>
            </a:r>
            <a:endParaRPr lang="en-IN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9A3F9D4-8B19-2E48-91D6-21C17583D5CD}"/>
              </a:ext>
            </a:extLst>
          </p:cNvPr>
          <p:cNvSpPr/>
          <p:nvPr/>
        </p:nvSpPr>
        <p:spPr>
          <a:xfrm>
            <a:off x="3536323" y="5703653"/>
            <a:ext cx="2480441" cy="397216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Deployment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51A15A6-B512-1849-B0CF-5A5E88D6B5EF}"/>
              </a:ext>
            </a:extLst>
          </p:cNvPr>
          <p:cNvSpPr/>
          <p:nvPr/>
        </p:nvSpPr>
        <p:spPr>
          <a:xfrm>
            <a:off x="3536322" y="6330337"/>
            <a:ext cx="2480441" cy="397216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Service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93A1455-C864-1843-B8D1-45D62B0F2C61}"/>
              </a:ext>
            </a:extLst>
          </p:cNvPr>
          <p:cNvSpPr/>
          <p:nvPr/>
        </p:nvSpPr>
        <p:spPr>
          <a:xfrm>
            <a:off x="3536321" y="3774180"/>
            <a:ext cx="2480441" cy="38425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/>
              <a:t>kubectl</a:t>
            </a:r>
            <a:endParaRPr lang="en-IN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85B08B3-E1A3-684B-8C8B-80FBD2DD515D}"/>
              </a:ext>
            </a:extLst>
          </p:cNvPr>
          <p:cNvSpPr/>
          <p:nvPr/>
        </p:nvSpPr>
        <p:spPr>
          <a:xfrm>
            <a:off x="3288227" y="1461301"/>
            <a:ext cx="7539608" cy="61246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Kubernetes Fundamentals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D187AD7-AB7B-C84A-AE02-5A291A666D39}"/>
              </a:ext>
            </a:extLst>
          </p:cNvPr>
          <p:cNvSpPr/>
          <p:nvPr/>
        </p:nvSpPr>
        <p:spPr>
          <a:xfrm>
            <a:off x="3288227" y="2340389"/>
            <a:ext cx="2966224" cy="612469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Imperative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C5E32CE-D155-9942-AEB3-3509F43F095A}"/>
              </a:ext>
            </a:extLst>
          </p:cNvPr>
          <p:cNvSpPr/>
          <p:nvPr/>
        </p:nvSpPr>
        <p:spPr>
          <a:xfrm>
            <a:off x="7861611" y="2337048"/>
            <a:ext cx="2966224" cy="612469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Declarative</a:t>
            </a:r>
          </a:p>
        </p:txBody>
      </p:sp>
    </p:spTree>
    <p:extLst>
      <p:ext uri="{BB962C8B-B14F-4D97-AF65-F5344CB8AC3E}">
        <p14:creationId xmlns:p14="http://schemas.microsoft.com/office/powerpoint/2010/main" val="595084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6757" y="1756402"/>
            <a:ext cx="4858736" cy="4716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8273" y="2899123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Kubernetes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POD</a:t>
            </a:r>
          </a:p>
        </p:txBody>
      </p:sp>
    </p:spTree>
    <p:extLst>
      <p:ext uri="{BB962C8B-B14F-4D97-AF65-F5344CB8AC3E}">
        <p14:creationId xmlns:p14="http://schemas.microsoft.com/office/powerpoint/2010/main" val="9957740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5431606-1E4A-444E-81AB-296A44C1BA9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9B5910A-CDE4-4027-8243-68233A2C17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85866"/>
            <a:ext cx="12618720" cy="1188851"/>
          </a:xfrm>
        </p:spPr>
        <p:txBody>
          <a:bodyPr/>
          <a:lstStyle/>
          <a:p>
            <a:r>
              <a:rPr lang="en-IN" dirty="0"/>
              <a:t>Kubernetes - </a:t>
            </a:r>
            <a:r>
              <a:rPr lang="en-IN" dirty="0">
                <a:solidFill>
                  <a:srgbClr val="00B050"/>
                </a:solidFill>
              </a:rPr>
              <a:t>POD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1F6C71A-3581-4667-A03E-A9434BC87852}"/>
              </a:ext>
            </a:extLst>
          </p:cNvPr>
          <p:cNvSpPr/>
          <p:nvPr/>
        </p:nvSpPr>
        <p:spPr>
          <a:xfrm>
            <a:off x="8461093" y="4045050"/>
            <a:ext cx="5926238" cy="3095734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8DA3F65-ED65-4555-A34B-CB7C5680439E}"/>
              </a:ext>
            </a:extLst>
          </p:cNvPr>
          <p:cNvSpPr txBox="1"/>
          <p:nvPr/>
        </p:nvSpPr>
        <p:spPr>
          <a:xfrm>
            <a:off x="11932506" y="6344055"/>
            <a:ext cx="1713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Worker Node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AB7C6295-EA92-47AD-8CA0-D946B96AC601}"/>
              </a:ext>
            </a:extLst>
          </p:cNvPr>
          <p:cNvSpPr txBox="1"/>
          <p:nvPr/>
        </p:nvSpPr>
        <p:spPr>
          <a:xfrm>
            <a:off x="10219838" y="6712823"/>
            <a:ext cx="235442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Kubernetes Cluster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92DEFAAD-EB96-46B4-986D-E88A3C0C86C5}"/>
              </a:ext>
            </a:extLst>
          </p:cNvPr>
          <p:cNvSpPr txBox="1"/>
          <p:nvPr/>
        </p:nvSpPr>
        <p:spPr>
          <a:xfrm>
            <a:off x="10881520" y="6417013"/>
            <a:ext cx="80502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Node</a:t>
            </a:r>
          </a:p>
        </p:txBody>
      </p: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21B7CBC9-8310-49B0-9EE0-65E47C5DF722}"/>
              </a:ext>
            </a:extLst>
          </p:cNvPr>
          <p:cNvGrpSpPr/>
          <p:nvPr/>
        </p:nvGrpSpPr>
        <p:grpSpPr>
          <a:xfrm>
            <a:off x="11024823" y="1472787"/>
            <a:ext cx="1006998" cy="827590"/>
            <a:chOff x="853440" y="4579716"/>
            <a:chExt cx="1006998" cy="827590"/>
          </a:xfrm>
        </p:grpSpPr>
        <p:sp>
          <p:nvSpPr>
            <p:cNvPr id="177" name="Rectangle 176">
              <a:extLst>
                <a:ext uri="{FF2B5EF4-FFF2-40B4-BE49-F238E27FC236}">
                  <a16:creationId xmlns:a16="http://schemas.microsoft.com/office/drawing/2014/main" id="{8B60BFF6-4BD0-47FF-A7D8-950ED9B60C65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5E29806D-A6F8-451D-9A83-9BA0F2A077E6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52D6BCB6-0502-4B24-97DC-BB01A7B7C7BA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C5F3FB49-7BE2-4E9C-9E97-FA326CF1AE7A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AB1674AE-2523-4C63-BB6B-11AFBF9B62B0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44378B37-8C64-47D3-8957-BDC13F0AC3C6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id="{1545E87C-1D09-4CD1-9FCA-6FD5CB0066DA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EC5BBA7C-70D1-48DA-ABDB-2F96E75465DE}"/>
              </a:ext>
            </a:extLst>
          </p:cNvPr>
          <p:cNvSpPr txBox="1"/>
          <p:nvPr/>
        </p:nvSpPr>
        <p:spPr>
          <a:xfrm>
            <a:off x="10597111" y="2386037"/>
            <a:ext cx="208031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Nginx Container </a:t>
            </a:r>
          </a:p>
          <a:p>
            <a:pPr algn="ctr"/>
            <a:r>
              <a:rPr lang="en-IN" dirty="0"/>
              <a:t>Image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F0512D29-8434-4D7D-9509-32E71137D88F}"/>
              </a:ext>
            </a:extLst>
          </p:cNvPr>
          <p:cNvSpPr/>
          <p:nvPr/>
        </p:nvSpPr>
        <p:spPr>
          <a:xfrm>
            <a:off x="11565281" y="4386007"/>
            <a:ext cx="2517161" cy="235658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E8C4E481-6A06-401C-B2D2-5C203293EA91}"/>
              </a:ext>
            </a:extLst>
          </p:cNvPr>
          <p:cNvSpPr/>
          <p:nvPr/>
        </p:nvSpPr>
        <p:spPr>
          <a:xfrm>
            <a:off x="11979997" y="4644946"/>
            <a:ext cx="1689904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1F7C1F2D-BF26-4E38-ADB3-0C00247F66C2}"/>
              </a:ext>
            </a:extLst>
          </p:cNvPr>
          <p:cNvSpPr txBox="1"/>
          <p:nvPr/>
        </p:nvSpPr>
        <p:spPr>
          <a:xfrm>
            <a:off x="12456191" y="5930003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F5412ACC-B1F1-4E18-BB54-73B41B1F9D8F}"/>
              </a:ext>
            </a:extLst>
          </p:cNvPr>
          <p:cNvGrpSpPr/>
          <p:nvPr/>
        </p:nvGrpSpPr>
        <p:grpSpPr>
          <a:xfrm>
            <a:off x="12321450" y="5005959"/>
            <a:ext cx="1006998" cy="827590"/>
            <a:chOff x="853440" y="4579716"/>
            <a:chExt cx="1006998" cy="827590"/>
          </a:xfrm>
        </p:grpSpPr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B7E0BB6E-9631-4D7B-B83D-48FE5617BC41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E692AA4A-FB86-437C-8D8A-3E414E32BC3D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7E6C26DE-D41D-41C6-B399-01A5694C5503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B59766DF-EE5E-401A-A7BC-737EA43FF802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9EE51AEF-C3F1-4C64-9BC4-07FB06258597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579629E9-AEB0-4DB1-B976-987A21F893CF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212E4AD2-DD8E-4211-A6A1-D89A9B17E25E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118" name="TextBox 117">
            <a:extLst>
              <a:ext uri="{FF2B5EF4-FFF2-40B4-BE49-F238E27FC236}">
                <a16:creationId xmlns:a16="http://schemas.microsoft.com/office/drawing/2014/main" id="{B7FF907F-DFF6-4DD4-BA81-51021CFF9668}"/>
              </a:ext>
            </a:extLst>
          </p:cNvPr>
          <p:cNvSpPr txBox="1"/>
          <p:nvPr/>
        </p:nvSpPr>
        <p:spPr>
          <a:xfrm>
            <a:off x="11996513" y="6360890"/>
            <a:ext cx="1713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Worker Node</a:t>
            </a: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9622FB64-1701-4FA2-88BB-D3A6DC996199}"/>
              </a:ext>
            </a:extLst>
          </p:cNvPr>
          <p:cNvSpPr/>
          <p:nvPr/>
        </p:nvSpPr>
        <p:spPr>
          <a:xfrm>
            <a:off x="8827951" y="4386007"/>
            <a:ext cx="2517161" cy="235658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0BECCF66-47A0-44EB-8693-DA90A7AC8C13}"/>
              </a:ext>
            </a:extLst>
          </p:cNvPr>
          <p:cNvSpPr/>
          <p:nvPr/>
        </p:nvSpPr>
        <p:spPr>
          <a:xfrm>
            <a:off x="9242667" y="4644946"/>
            <a:ext cx="1689904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2818B37C-98D2-4779-AC43-FB41B173DDCF}"/>
              </a:ext>
            </a:extLst>
          </p:cNvPr>
          <p:cNvSpPr txBox="1"/>
          <p:nvPr/>
        </p:nvSpPr>
        <p:spPr>
          <a:xfrm>
            <a:off x="9718861" y="5930003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9455ECC0-FD46-4F29-9E01-CDC249C36C7F}"/>
              </a:ext>
            </a:extLst>
          </p:cNvPr>
          <p:cNvGrpSpPr/>
          <p:nvPr/>
        </p:nvGrpSpPr>
        <p:grpSpPr>
          <a:xfrm>
            <a:off x="9584120" y="5005959"/>
            <a:ext cx="1006998" cy="827590"/>
            <a:chOff x="853440" y="4579716"/>
            <a:chExt cx="1006998" cy="827590"/>
          </a:xfrm>
        </p:grpSpPr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91CE9656-7C15-4BDF-88FD-56AE18C601C9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B13D22F4-89E5-4F43-9A8A-BD934BEE94B3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96F1061B-9D26-43E5-A9F1-B1EA4D9B07D0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060E7258-012D-482C-825A-6F64C09CAF44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FE4EB4D1-2DA9-4B8B-8ABC-20494E2A62D7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F914900B-FDC9-476C-86FB-CA755DBD0D9A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52291AF6-B0BC-4A9F-8B09-D1CCB877EB0E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130" name="TextBox 129">
            <a:extLst>
              <a:ext uri="{FF2B5EF4-FFF2-40B4-BE49-F238E27FC236}">
                <a16:creationId xmlns:a16="http://schemas.microsoft.com/office/drawing/2014/main" id="{43F8306B-4E8F-407E-85F3-4F984E5A505D}"/>
              </a:ext>
            </a:extLst>
          </p:cNvPr>
          <p:cNvSpPr txBox="1"/>
          <p:nvPr/>
        </p:nvSpPr>
        <p:spPr>
          <a:xfrm>
            <a:off x="9259183" y="6360890"/>
            <a:ext cx="1713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Worker Node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E7040E8-7910-4475-837F-35F30D74D7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8499" y="1109609"/>
            <a:ext cx="7852125" cy="6100777"/>
          </a:xfrm>
        </p:spPr>
        <p:txBody>
          <a:bodyPr>
            <a:normAutofit lnSpcReduction="10000"/>
          </a:bodyPr>
          <a:lstStyle/>
          <a:p>
            <a:r>
              <a:rPr lang="en-IN" dirty="0"/>
              <a:t>With Kubernetes our core goal will be to </a:t>
            </a:r>
            <a:r>
              <a:rPr lang="en-IN" dirty="0">
                <a:solidFill>
                  <a:srgbClr val="0070C0"/>
                </a:solidFill>
              </a:rPr>
              <a:t>deploy our applications </a:t>
            </a:r>
            <a:r>
              <a:rPr lang="en-IN" dirty="0"/>
              <a:t>in the form of </a:t>
            </a:r>
            <a:r>
              <a:rPr lang="en-IN" dirty="0">
                <a:solidFill>
                  <a:srgbClr val="0070C0"/>
                </a:solidFill>
              </a:rPr>
              <a:t>containers</a:t>
            </a:r>
            <a:r>
              <a:rPr lang="en-IN" dirty="0"/>
              <a:t> on </a:t>
            </a:r>
            <a:r>
              <a:rPr lang="en-IN" dirty="0">
                <a:solidFill>
                  <a:srgbClr val="0070C0"/>
                </a:solidFill>
              </a:rPr>
              <a:t>worker nodes </a:t>
            </a:r>
            <a:r>
              <a:rPr lang="en-IN" dirty="0"/>
              <a:t>in a k8s cluster. </a:t>
            </a:r>
          </a:p>
          <a:p>
            <a:r>
              <a:rPr lang="en-IN" dirty="0"/>
              <a:t>Kubernetes </a:t>
            </a:r>
            <a:r>
              <a:rPr lang="en-IN" dirty="0">
                <a:solidFill>
                  <a:srgbClr val="0070C0"/>
                </a:solidFill>
              </a:rPr>
              <a:t>does not </a:t>
            </a:r>
            <a:r>
              <a:rPr lang="en-IN" dirty="0"/>
              <a:t>deploy containers directly on the worker nodes.</a:t>
            </a:r>
          </a:p>
          <a:p>
            <a:r>
              <a:rPr lang="en-IN" dirty="0"/>
              <a:t>Container is </a:t>
            </a:r>
            <a:r>
              <a:rPr lang="en-IN" dirty="0">
                <a:solidFill>
                  <a:srgbClr val="0070C0"/>
                </a:solidFill>
              </a:rPr>
              <a:t>encapsulated</a:t>
            </a:r>
            <a:r>
              <a:rPr lang="en-IN" dirty="0"/>
              <a:t> in to a Kubernetes Object named </a:t>
            </a:r>
            <a:r>
              <a:rPr lang="en-IN" dirty="0">
                <a:solidFill>
                  <a:srgbClr val="00B050"/>
                </a:solidFill>
              </a:rPr>
              <a:t>POD</a:t>
            </a:r>
            <a:r>
              <a:rPr lang="en-IN" dirty="0"/>
              <a:t>.</a:t>
            </a:r>
          </a:p>
          <a:p>
            <a:r>
              <a:rPr lang="en-IN" dirty="0"/>
              <a:t>A POD is a </a:t>
            </a:r>
            <a:r>
              <a:rPr lang="en-IN" dirty="0">
                <a:solidFill>
                  <a:srgbClr val="0070C0"/>
                </a:solidFill>
              </a:rPr>
              <a:t>single instance </a:t>
            </a:r>
            <a:r>
              <a:rPr lang="en-IN" dirty="0"/>
              <a:t>of an application.</a:t>
            </a:r>
          </a:p>
          <a:p>
            <a:r>
              <a:rPr lang="en-IN" dirty="0"/>
              <a:t>A POD is the </a:t>
            </a:r>
            <a:r>
              <a:rPr lang="en-IN" dirty="0">
                <a:solidFill>
                  <a:srgbClr val="0070C0"/>
                </a:solidFill>
              </a:rPr>
              <a:t>smallest object </a:t>
            </a:r>
            <a:r>
              <a:rPr lang="en-IN" dirty="0"/>
              <a:t>that we can create in Kubernetes. 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56358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5" grpId="0"/>
      <p:bldP spid="8" grpId="0"/>
      <p:bldP spid="99" grpId="0" animBg="1"/>
      <p:bldP spid="100" grpId="0" animBg="1"/>
      <p:bldP spid="101" grpId="0"/>
      <p:bldP spid="118" grpId="0"/>
      <p:bldP spid="119" grpId="0" animBg="1"/>
      <p:bldP spid="120" grpId="0" animBg="1"/>
      <p:bldP spid="121" grpId="0"/>
      <p:bldP spid="13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5431606-1E4A-444E-81AB-296A44C1BA9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9B5910A-CDE4-4027-8243-68233A2C17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85866"/>
            <a:ext cx="12618720" cy="1188851"/>
          </a:xfrm>
        </p:spPr>
        <p:txBody>
          <a:bodyPr/>
          <a:lstStyle/>
          <a:p>
            <a:r>
              <a:rPr lang="en-IN" dirty="0"/>
              <a:t>Kubernetes - </a:t>
            </a:r>
            <a:r>
              <a:rPr lang="en-IN" dirty="0">
                <a:solidFill>
                  <a:srgbClr val="00B050"/>
                </a:solidFill>
              </a:rPr>
              <a:t>POD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1F6C71A-3581-4667-A03E-A9434BC87852}"/>
              </a:ext>
            </a:extLst>
          </p:cNvPr>
          <p:cNvSpPr/>
          <p:nvPr/>
        </p:nvSpPr>
        <p:spPr>
          <a:xfrm>
            <a:off x="1447733" y="4383687"/>
            <a:ext cx="10791458" cy="3095734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6C7737D-F00E-4501-8814-5A16A7DAC760}"/>
              </a:ext>
            </a:extLst>
          </p:cNvPr>
          <p:cNvSpPr/>
          <p:nvPr/>
        </p:nvSpPr>
        <p:spPr>
          <a:xfrm>
            <a:off x="1798832" y="4733654"/>
            <a:ext cx="4541964" cy="2339343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8DA3F65-ED65-4555-A34B-CB7C5680439E}"/>
              </a:ext>
            </a:extLst>
          </p:cNvPr>
          <p:cNvSpPr txBox="1"/>
          <p:nvPr/>
        </p:nvSpPr>
        <p:spPr>
          <a:xfrm>
            <a:off x="3033200" y="6675717"/>
            <a:ext cx="20712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Worker Node - 1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986486F8-6670-4BB4-A420-0DC1D8FF5907}"/>
              </a:ext>
            </a:extLst>
          </p:cNvPr>
          <p:cNvSpPr/>
          <p:nvPr/>
        </p:nvSpPr>
        <p:spPr>
          <a:xfrm>
            <a:off x="4244122" y="4997760"/>
            <a:ext cx="1689904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A76608B5-998F-4597-B290-E16C1259AF4E}"/>
              </a:ext>
            </a:extLst>
          </p:cNvPr>
          <p:cNvSpPr txBox="1"/>
          <p:nvPr/>
        </p:nvSpPr>
        <p:spPr>
          <a:xfrm>
            <a:off x="4720316" y="6282817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AB7C6295-EA92-47AD-8CA0-D946B96AC601}"/>
              </a:ext>
            </a:extLst>
          </p:cNvPr>
          <p:cNvSpPr txBox="1"/>
          <p:nvPr/>
        </p:nvSpPr>
        <p:spPr>
          <a:xfrm>
            <a:off x="5673470" y="7108673"/>
            <a:ext cx="235442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Kubernetes Cluster</a:t>
            </a:r>
          </a:p>
        </p:txBody>
      </p: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650E5B25-9C86-4816-A4F9-F276AAED274D}"/>
              </a:ext>
            </a:extLst>
          </p:cNvPr>
          <p:cNvGrpSpPr/>
          <p:nvPr/>
        </p:nvGrpSpPr>
        <p:grpSpPr>
          <a:xfrm>
            <a:off x="4585575" y="5358773"/>
            <a:ext cx="1006998" cy="827590"/>
            <a:chOff x="853440" y="4579716"/>
            <a:chExt cx="1006998" cy="827590"/>
          </a:xfrm>
        </p:grpSpPr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A68A4273-2A5A-4334-A317-2009B2D6AC60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503B0E07-D146-4D2B-818A-862739EB03A7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373DA4CB-D39C-4977-AEA8-2F68B148475D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3EDEB22A-DEF1-4C64-96D0-6C221FE34D71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4B516369-3F7D-48A7-9C25-770C17C33972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305A4FFF-4AA9-4AE8-8BB6-59630B5DC626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4E557D2A-AAD0-46E6-AB78-AA10E49E45AF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60" name="Content Placeholder 2">
            <a:extLst>
              <a:ext uri="{FF2B5EF4-FFF2-40B4-BE49-F238E27FC236}">
                <a16:creationId xmlns:a16="http://schemas.microsoft.com/office/drawing/2014/main" id="{9F588E27-9F42-4BE5-ADD6-1539DBC3D0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8446" y="1035650"/>
            <a:ext cx="12935415" cy="1694067"/>
          </a:xfrm>
        </p:spPr>
        <p:txBody>
          <a:bodyPr>
            <a:normAutofit/>
          </a:bodyPr>
          <a:lstStyle/>
          <a:p>
            <a:r>
              <a:rPr lang="en-IN" dirty="0"/>
              <a:t>PODs generally have </a:t>
            </a:r>
            <a:r>
              <a:rPr lang="en-IN" dirty="0">
                <a:solidFill>
                  <a:srgbClr val="0070C0"/>
                </a:solidFill>
              </a:rPr>
              <a:t>one to one </a:t>
            </a:r>
            <a:r>
              <a:rPr lang="en-IN" dirty="0"/>
              <a:t>relationship with containers. </a:t>
            </a:r>
          </a:p>
          <a:p>
            <a:r>
              <a:rPr lang="en-IN" dirty="0"/>
              <a:t>To scale up we </a:t>
            </a:r>
            <a:r>
              <a:rPr lang="en-IN" dirty="0">
                <a:solidFill>
                  <a:srgbClr val="0070C0"/>
                </a:solidFill>
              </a:rPr>
              <a:t>create</a:t>
            </a:r>
            <a:r>
              <a:rPr lang="en-IN" dirty="0"/>
              <a:t> new POD and to scale down we </a:t>
            </a:r>
            <a:r>
              <a:rPr lang="en-IN" dirty="0">
                <a:solidFill>
                  <a:srgbClr val="0070C0"/>
                </a:solidFill>
              </a:rPr>
              <a:t>delete</a:t>
            </a:r>
            <a:r>
              <a:rPr lang="en-IN" dirty="0"/>
              <a:t> the POD. </a:t>
            </a:r>
          </a:p>
        </p:txBody>
      </p:sp>
      <p:sp>
        <p:nvSpPr>
          <p:cNvPr id="174" name="Rectangle 173">
            <a:extLst>
              <a:ext uri="{FF2B5EF4-FFF2-40B4-BE49-F238E27FC236}">
                <a16:creationId xmlns:a16="http://schemas.microsoft.com/office/drawing/2014/main" id="{B3A4A8BA-7721-4D2A-A4F4-23FE17A086CF}"/>
              </a:ext>
            </a:extLst>
          </p:cNvPr>
          <p:cNvSpPr/>
          <p:nvPr/>
        </p:nvSpPr>
        <p:spPr>
          <a:xfrm>
            <a:off x="2128849" y="4997760"/>
            <a:ext cx="1689904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0FCC6E04-3A27-4647-BE56-B184D3B03191}"/>
              </a:ext>
            </a:extLst>
          </p:cNvPr>
          <p:cNvSpPr txBox="1"/>
          <p:nvPr/>
        </p:nvSpPr>
        <p:spPr>
          <a:xfrm>
            <a:off x="2512641" y="6266913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sp>
        <p:nvSpPr>
          <p:cNvPr id="184" name="Rectangle 183">
            <a:extLst>
              <a:ext uri="{FF2B5EF4-FFF2-40B4-BE49-F238E27FC236}">
                <a16:creationId xmlns:a16="http://schemas.microsoft.com/office/drawing/2014/main" id="{809432BB-FA21-4B63-B22B-EFC6F7B2C4C3}"/>
              </a:ext>
            </a:extLst>
          </p:cNvPr>
          <p:cNvSpPr/>
          <p:nvPr/>
        </p:nvSpPr>
        <p:spPr>
          <a:xfrm>
            <a:off x="7377653" y="4696802"/>
            <a:ext cx="4618196" cy="235658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C2D1A9B6-27D0-47DC-8C60-FE6C7AA0CE3E}"/>
              </a:ext>
            </a:extLst>
          </p:cNvPr>
          <p:cNvSpPr/>
          <p:nvPr/>
        </p:nvSpPr>
        <p:spPr>
          <a:xfrm>
            <a:off x="9893404" y="4955741"/>
            <a:ext cx="1689904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48CFEB02-5E36-4E72-AB72-7201D7705762}"/>
              </a:ext>
            </a:extLst>
          </p:cNvPr>
          <p:cNvSpPr txBox="1"/>
          <p:nvPr/>
        </p:nvSpPr>
        <p:spPr>
          <a:xfrm>
            <a:off x="10369598" y="6240798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grpSp>
        <p:nvGrpSpPr>
          <p:cNvPr id="187" name="Group 186">
            <a:extLst>
              <a:ext uri="{FF2B5EF4-FFF2-40B4-BE49-F238E27FC236}">
                <a16:creationId xmlns:a16="http://schemas.microsoft.com/office/drawing/2014/main" id="{867EFE3F-8E7D-4F19-B934-8196821458C8}"/>
              </a:ext>
            </a:extLst>
          </p:cNvPr>
          <p:cNvGrpSpPr/>
          <p:nvPr/>
        </p:nvGrpSpPr>
        <p:grpSpPr>
          <a:xfrm>
            <a:off x="10234857" y="5316754"/>
            <a:ext cx="1006998" cy="827590"/>
            <a:chOff x="853440" y="4579716"/>
            <a:chExt cx="1006998" cy="827590"/>
          </a:xfrm>
        </p:grpSpPr>
        <p:sp>
          <p:nvSpPr>
            <p:cNvPr id="188" name="Rectangle 187">
              <a:extLst>
                <a:ext uri="{FF2B5EF4-FFF2-40B4-BE49-F238E27FC236}">
                  <a16:creationId xmlns:a16="http://schemas.microsoft.com/office/drawing/2014/main" id="{2DE4DCAB-7591-4570-B8DF-DAAD479E82AF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C42CA3CC-3988-4839-8B26-ECD3EDC6BD46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ACE43582-2FEA-425A-A7D2-707721F6887C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F0028450-DDEA-483E-BA6D-E7BF3249B18E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736C19D2-558E-4D2D-AF38-CCBF3F50D4C5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37E470B7-5C58-4EBE-A721-E69C60D969AA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4" name="TextBox 193">
              <a:extLst>
                <a:ext uri="{FF2B5EF4-FFF2-40B4-BE49-F238E27FC236}">
                  <a16:creationId xmlns:a16="http://schemas.microsoft.com/office/drawing/2014/main" id="{A54BC156-1BB8-4E22-B7BA-3CD2BEAE787C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6309CA4E-357A-4AAA-B8D9-2E9FBBD95F02}"/>
              </a:ext>
            </a:extLst>
          </p:cNvPr>
          <p:cNvGrpSpPr/>
          <p:nvPr/>
        </p:nvGrpSpPr>
        <p:grpSpPr>
          <a:xfrm>
            <a:off x="2462869" y="5406658"/>
            <a:ext cx="1006998" cy="827590"/>
            <a:chOff x="853440" y="4579716"/>
            <a:chExt cx="1006998" cy="827590"/>
          </a:xfrm>
        </p:grpSpPr>
        <p:sp>
          <p:nvSpPr>
            <p:cNvPr id="196" name="Rectangle 195">
              <a:extLst>
                <a:ext uri="{FF2B5EF4-FFF2-40B4-BE49-F238E27FC236}">
                  <a16:creationId xmlns:a16="http://schemas.microsoft.com/office/drawing/2014/main" id="{854C45C4-D2B1-42F2-8742-8B20EB1E9922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BCDFBAFE-6235-40B7-9B16-7D5542313D01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2A72375A-BEF5-4AC2-BE03-FDBAA1ED0C1B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9884BEDC-D68E-47CA-B557-60CBD7E0ADDB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958CD1B2-A5D9-46D8-8B27-1E11EF1B3C82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20623586-DA63-48A5-AE08-1489589B0ECA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D970CE6F-34E1-4ED6-AF57-E4B18D011EA0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pic>
        <p:nvPicPr>
          <p:cNvPr id="10" name="Graphic 9" descr="User">
            <a:extLst>
              <a:ext uri="{FF2B5EF4-FFF2-40B4-BE49-F238E27FC236}">
                <a16:creationId xmlns:a16="http://schemas.microsoft.com/office/drawing/2014/main" id="{E6953B64-3E5C-4119-B570-48D9FDE69D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23643" y="2983632"/>
            <a:ext cx="914400" cy="914400"/>
          </a:xfrm>
          <a:prstGeom prst="rect">
            <a:avLst/>
          </a:prstGeom>
        </p:spPr>
      </p:pic>
      <p:pic>
        <p:nvPicPr>
          <p:cNvPr id="203" name="Graphic 202" descr="User">
            <a:extLst>
              <a:ext uri="{FF2B5EF4-FFF2-40B4-BE49-F238E27FC236}">
                <a16:creationId xmlns:a16="http://schemas.microsoft.com/office/drawing/2014/main" id="{6AE6CA85-47FC-40E3-88ED-5B04FF9704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69626" y="2983632"/>
            <a:ext cx="914400" cy="914400"/>
          </a:xfrm>
          <a:prstGeom prst="rect">
            <a:avLst/>
          </a:prstGeom>
        </p:spPr>
      </p:pic>
      <p:sp>
        <p:nvSpPr>
          <p:cNvPr id="204" name="TextBox 203">
            <a:extLst>
              <a:ext uri="{FF2B5EF4-FFF2-40B4-BE49-F238E27FC236}">
                <a16:creationId xmlns:a16="http://schemas.microsoft.com/office/drawing/2014/main" id="{68BB7FA1-930A-4EEB-AE34-46352A12A5F9}"/>
              </a:ext>
            </a:extLst>
          </p:cNvPr>
          <p:cNvSpPr txBox="1"/>
          <p:nvPr/>
        </p:nvSpPr>
        <p:spPr>
          <a:xfrm>
            <a:off x="8703407" y="6671685"/>
            <a:ext cx="20712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Worker Node - 2</a:t>
            </a:r>
          </a:p>
        </p:txBody>
      </p:sp>
      <p:pic>
        <p:nvPicPr>
          <p:cNvPr id="205" name="Graphic 204" descr="User">
            <a:extLst>
              <a:ext uri="{FF2B5EF4-FFF2-40B4-BE49-F238E27FC236}">
                <a16:creationId xmlns:a16="http://schemas.microsoft.com/office/drawing/2014/main" id="{F349E2F8-3417-4AB7-8447-6F8DD8C41A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75771" y="2973665"/>
            <a:ext cx="914400" cy="914400"/>
          </a:xfrm>
          <a:prstGeom prst="rect">
            <a:avLst/>
          </a:prstGeom>
        </p:spPr>
      </p:pic>
      <p:pic>
        <p:nvPicPr>
          <p:cNvPr id="206" name="Graphic 205" descr="User">
            <a:extLst>
              <a:ext uri="{FF2B5EF4-FFF2-40B4-BE49-F238E27FC236}">
                <a16:creationId xmlns:a16="http://schemas.microsoft.com/office/drawing/2014/main" id="{1C4BAC88-1D30-487F-A469-9E07095986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21754" y="2973665"/>
            <a:ext cx="914400" cy="914400"/>
          </a:xfrm>
          <a:prstGeom prst="rect">
            <a:avLst/>
          </a:prstGeom>
        </p:spPr>
      </p:pic>
      <p:pic>
        <p:nvPicPr>
          <p:cNvPr id="209" name="Graphic 208" descr="User">
            <a:extLst>
              <a:ext uri="{FF2B5EF4-FFF2-40B4-BE49-F238E27FC236}">
                <a16:creationId xmlns:a16="http://schemas.microsoft.com/office/drawing/2014/main" id="{68C5EBCB-5287-42B1-8200-AF740B82E5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77653" y="2962091"/>
            <a:ext cx="914400" cy="914400"/>
          </a:xfrm>
          <a:prstGeom prst="rect">
            <a:avLst/>
          </a:prstGeom>
        </p:spPr>
      </p:pic>
      <p:pic>
        <p:nvPicPr>
          <p:cNvPr id="210" name="Graphic 209" descr="User">
            <a:extLst>
              <a:ext uri="{FF2B5EF4-FFF2-40B4-BE49-F238E27FC236}">
                <a16:creationId xmlns:a16="http://schemas.microsoft.com/office/drawing/2014/main" id="{CA179477-32B7-4B53-9DF8-ABEB9C5FA8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23636" y="2962091"/>
            <a:ext cx="914400" cy="914400"/>
          </a:xfrm>
          <a:prstGeom prst="rect">
            <a:avLst/>
          </a:prstGeom>
        </p:spPr>
      </p:pic>
      <p:pic>
        <p:nvPicPr>
          <p:cNvPr id="211" name="Graphic 210" descr="User">
            <a:extLst>
              <a:ext uri="{FF2B5EF4-FFF2-40B4-BE49-F238E27FC236}">
                <a16:creationId xmlns:a16="http://schemas.microsoft.com/office/drawing/2014/main" id="{BCC93663-97A2-41C7-A15F-DC836F8EA1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29781" y="2952124"/>
            <a:ext cx="914400" cy="914400"/>
          </a:xfrm>
          <a:prstGeom prst="rect">
            <a:avLst/>
          </a:prstGeom>
        </p:spPr>
      </p:pic>
      <p:pic>
        <p:nvPicPr>
          <p:cNvPr id="212" name="Graphic 211" descr="User">
            <a:extLst>
              <a:ext uri="{FF2B5EF4-FFF2-40B4-BE49-F238E27FC236}">
                <a16:creationId xmlns:a16="http://schemas.microsoft.com/office/drawing/2014/main" id="{0B763A72-A9DE-4859-B2C1-9AF6F8609C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75764" y="2952124"/>
            <a:ext cx="914400" cy="91440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65A02FB-169A-49CD-B5FB-3943602343F5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3380843" y="3898032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Arrow Connector 212">
            <a:extLst>
              <a:ext uri="{FF2B5EF4-FFF2-40B4-BE49-F238E27FC236}">
                <a16:creationId xmlns:a16="http://schemas.microsoft.com/office/drawing/2014/main" id="{E9B9E33D-1453-470F-9A37-5060CDD886A7}"/>
              </a:ext>
            </a:extLst>
          </p:cNvPr>
          <p:cNvCxnSpPr>
            <a:cxnSpLocks/>
            <a:stCxn id="203" idx="2"/>
          </p:cNvCxnSpPr>
          <p:nvPr/>
        </p:nvCxnSpPr>
        <p:spPr>
          <a:xfrm>
            <a:off x="4526826" y="3898032"/>
            <a:ext cx="8001" cy="474452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Straight Arrow Connector 213">
            <a:extLst>
              <a:ext uri="{FF2B5EF4-FFF2-40B4-BE49-F238E27FC236}">
                <a16:creationId xmlns:a16="http://schemas.microsoft.com/office/drawing/2014/main" id="{84BF2B2F-0A25-4778-9B32-C066FBDFEB5F}"/>
              </a:ext>
            </a:extLst>
          </p:cNvPr>
          <p:cNvCxnSpPr>
            <a:cxnSpLocks/>
          </p:cNvCxnSpPr>
          <p:nvPr/>
        </p:nvCxnSpPr>
        <p:spPr>
          <a:xfrm>
            <a:off x="5639222" y="3901282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Straight Arrow Connector 214">
            <a:extLst>
              <a:ext uri="{FF2B5EF4-FFF2-40B4-BE49-F238E27FC236}">
                <a16:creationId xmlns:a16="http://schemas.microsoft.com/office/drawing/2014/main" id="{101AB003-C932-4194-922F-2D2EA261CEBE}"/>
              </a:ext>
            </a:extLst>
          </p:cNvPr>
          <p:cNvCxnSpPr>
            <a:cxnSpLocks/>
          </p:cNvCxnSpPr>
          <p:nvPr/>
        </p:nvCxnSpPr>
        <p:spPr>
          <a:xfrm>
            <a:off x="6785205" y="3901282"/>
            <a:ext cx="8001" cy="474452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Arrow Connector 215">
            <a:extLst>
              <a:ext uri="{FF2B5EF4-FFF2-40B4-BE49-F238E27FC236}">
                <a16:creationId xmlns:a16="http://schemas.microsoft.com/office/drawing/2014/main" id="{4ECD6095-C143-4D24-AE2F-ED661878D0B0}"/>
              </a:ext>
            </a:extLst>
          </p:cNvPr>
          <p:cNvCxnSpPr>
            <a:cxnSpLocks/>
          </p:cNvCxnSpPr>
          <p:nvPr/>
        </p:nvCxnSpPr>
        <p:spPr>
          <a:xfrm>
            <a:off x="7858661" y="3913504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Arrow Connector 216">
            <a:extLst>
              <a:ext uri="{FF2B5EF4-FFF2-40B4-BE49-F238E27FC236}">
                <a16:creationId xmlns:a16="http://schemas.microsoft.com/office/drawing/2014/main" id="{F71D7EC6-E3C7-4B64-A516-2BFEFFDCC6ED}"/>
              </a:ext>
            </a:extLst>
          </p:cNvPr>
          <p:cNvCxnSpPr>
            <a:cxnSpLocks/>
          </p:cNvCxnSpPr>
          <p:nvPr/>
        </p:nvCxnSpPr>
        <p:spPr>
          <a:xfrm>
            <a:off x="9004644" y="3913504"/>
            <a:ext cx="8001" cy="474452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Arrow Connector 217">
            <a:extLst>
              <a:ext uri="{FF2B5EF4-FFF2-40B4-BE49-F238E27FC236}">
                <a16:creationId xmlns:a16="http://schemas.microsoft.com/office/drawing/2014/main" id="{A0DB3837-AB24-440D-9108-12721EBCE76E}"/>
              </a:ext>
            </a:extLst>
          </p:cNvPr>
          <p:cNvCxnSpPr>
            <a:cxnSpLocks/>
          </p:cNvCxnSpPr>
          <p:nvPr/>
        </p:nvCxnSpPr>
        <p:spPr>
          <a:xfrm>
            <a:off x="10117040" y="3916754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Arrow Connector 218">
            <a:extLst>
              <a:ext uri="{FF2B5EF4-FFF2-40B4-BE49-F238E27FC236}">
                <a16:creationId xmlns:a16="http://schemas.microsoft.com/office/drawing/2014/main" id="{8DF00733-B378-447B-ACE7-1D6EFC83AFAF}"/>
              </a:ext>
            </a:extLst>
          </p:cNvPr>
          <p:cNvCxnSpPr>
            <a:cxnSpLocks/>
          </p:cNvCxnSpPr>
          <p:nvPr/>
        </p:nvCxnSpPr>
        <p:spPr>
          <a:xfrm>
            <a:off x="11263023" y="3916754"/>
            <a:ext cx="8001" cy="474452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 77">
            <a:extLst>
              <a:ext uri="{FF2B5EF4-FFF2-40B4-BE49-F238E27FC236}">
                <a16:creationId xmlns:a16="http://schemas.microsoft.com/office/drawing/2014/main" id="{A8ADADD6-33CE-364A-94E6-4997823B1491}"/>
              </a:ext>
            </a:extLst>
          </p:cNvPr>
          <p:cNvSpPr/>
          <p:nvPr/>
        </p:nvSpPr>
        <p:spPr>
          <a:xfrm>
            <a:off x="7745032" y="4981454"/>
            <a:ext cx="1689904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415FD1A-B65D-5A4A-AE09-9A6710001508}"/>
              </a:ext>
            </a:extLst>
          </p:cNvPr>
          <p:cNvSpPr txBox="1"/>
          <p:nvPr/>
        </p:nvSpPr>
        <p:spPr>
          <a:xfrm>
            <a:off x="8221226" y="6266511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5025C362-6688-1D41-9DCD-CBD0A0D76A15}"/>
              </a:ext>
            </a:extLst>
          </p:cNvPr>
          <p:cNvGrpSpPr/>
          <p:nvPr/>
        </p:nvGrpSpPr>
        <p:grpSpPr>
          <a:xfrm>
            <a:off x="8086485" y="5342467"/>
            <a:ext cx="1006998" cy="827590"/>
            <a:chOff x="853440" y="4579716"/>
            <a:chExt cx="1006998" cy="827590"/>
          </a:xfrm>
        </p:grpSpPr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A274DFFB-6CAA-7B45-A90D-52AEB48F4A5D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DF7A2470-70D0-DB4F-9AFB-6A080B737ED6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3D2C6177-23F9-3945-9FFD-E0823E99B06E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CC8AD880-17F0-2A4C-AEC4-081A65633A95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0B956FBC-2833-2041-9DA0-2EEAA8270F68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3027EE2F-8CBE-A143-8F78-D61C6DDB3851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DF0D0A08-208E-3845-9178-2638FA5D2931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23057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0" grpId="0" animBg="1"/>
      <p:bldP spid="59" grpId="0"/>
      <p:bldP spid="67" grpId="0" animBg="1"/>
      <p:bldP spid="75" grpId="0"/>
      <p:bldP spid="85" grpId="0"/>
      <p:bldP spid="174" grpId="0" animBg="1"/>
      <p:bldP spid="175" grpId="0"/>
      <p:bldP spid="184" grpId="0" animBg="1"/>
      <p:bldP spid="185" grpId="0" animBg="1"/>
      <p:bldP spid="186" grpId="0"/>
      <p:bldP spid="204" grpId="0"/>
      <p:bldP spid="78" grpId="0" animBg="1"/>
      <p:bldP spid="7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5431606-1E4A-444E-81AB-296A44C1BA9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9B5910A-CDE4-4027-8243-68233A2C17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85866"/>
            <a:ext cx="12618720" cy="1188851"/>
          </a:xfrm>
        </p:spPr>
        <p:txBody>
          <a:bodyPr/>
          <a:lstStyle/>
          <a:p>
            <a:r>
              <a:rPr lang="en-IN" dirty="0"/>
              <a:t>Kubernetes – </a:t>
            </a:r>
            <a:r>
              <a:rPr lang="en-IN" dirty="0">
                <a:solidFill>
                  <a:srgbClr val="00B050"/>
                </a:solidFill>
              </a:rPr>
              <a:t>PODs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1F6C71A-3581-4667-A03E-A9434BC87852}"/>
              </a:ext>
            </a:extLst>
          </p:cNvPr>
          <p:cNvSpPr/>
          <p:nvPr/>
        </p:nvSpPr>
        <p:spPr>
          <a:xfrm>
            <a:off x="1447732" y="4383687"/>
            <a:ext cx="11846257" cy="3095734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6C7737D-F00E-4501-8814-5A16A7DAC760}"/>
              </a:ext>
            </a:extLst>
          </p:cNvPr>
          <p:cNvSpPr/>
          <p:nvPr/>
        </p:nvSpPr>
        <p:spPr>
          <a:xfrm>
            <a:off x="1844413" y="4756619"/>
            <a:ext cx="5972512" cy="2339343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8DA3F65-ED65-4555-A34B-CB7C5680439E}"/>
              </a:ext>
            </a:extLst>
          </p:cNvPr>
          <p:cNvSpPr txBox="1"/>
          <p:nvPr/>
        </p:nvSpPr>
        <p:spPr>
          <a:xfrm>
            <a:off x="3647714" y="6695773"/>
            <a:ext cx="20712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Worker Node - 1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AB7C6295-EA92-47AD-8CA0-D946B96AC601}"/>
              </a:ext>
            </a:extLst>
          </p:cNvPr>
          <p:cNvSpPr txBox="1"/>
          <p:nvPr/>
        </p:nvSpPr>
        <p:spPr>
          <a:xfrm>
            <a:off x="6733197" y="7096773"/>
            <a:ext cx="235442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Kubernetes Cluster</a:t>
            </a:r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123720A5-F991-4783-B1CB-0F997406EF36}"/>
              </a:ext>
            </a:extLst>
          </p:cNvPr>
          <p:cNvSpPr/>
          <p:nvPr/>
        </p:nvSpPr>
        <p:spPr>
          <a:xfrm>
            <a:off x="2100254" y="5015558"/>
            <a:ext cx="3313427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E209DBF4-835C-4772-AA5A-4494D6C078CB}"/>
              </a:ext>
            </a:extLst>
          </p:cNvPr>
          <p:cNvSpPr txBox="1"/>
          <p:nvPr/>
        </p:nvSpPr>
        <p:spPr>
          <a:xfrm>
            <a:off x="3452143" y="6300615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273E02FF-619F-4E39-B53C-856B749E1C49}"/>
              </a:ext>
            </a:extLst>
          </p:cNvPr>
          <p:cNvGrpSpPr/>
          <p:nvPr/>
        </p:nvGrpSpPr>
        <p:grpSpPr>
          <a:xfrm>
            <a:off x="2386762" y="5373677"/>
            <a:ext cx="1006998" cy="827590"/>
            <a:chOff x="853440" y="4579716"/>
            <a:chExt cx="1006998" cy="827590"/>
          </a:xfrm>
        </p:grpSpPr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71566CA6-647D-49DA-A1EC-ADC4328C3E95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A9887BBE-316C-484C-86DD-29C626FF2162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003A9420-B9E0-4CF3-B61B-512F97923438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27E63067-3D1A-4FE9-9F0D-F0683173F840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E0FB3992-3ECB-4EC0-ACFC-22CC137EA537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3B0DE9F7-0059-4F95-8F9F-3B5320E482FC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D587C9E5-35AC-4F82-A29D-3002DF719F14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5DB67EFB-F05F-4A93-A9D3-C15E63B4B490}"/>
              </a:ext>
            </a:extLst>
          </p:cNvPr>
          <p:cNvGrpSpPr/>
          <p:nvPr/>
        </p:nvGrpSpPr>
        <p:grpSpPr>
          <a:xfrm>
            <a:off x="3927080" y="5255915"/>
            <a:ext cx="1250066" cy="1030147"/>
            <a:chOff x="698628" y="4440514"/>
            <a:chExt cx="1250066" cy="1030147"/>
          </a:xfrm>
        </p:grpSpPr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2E88B424-D758-457D-A0C1-503AED1613E4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76997453-0CD8-4BB6-9427-2C24C918AD66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F56EF418-60A3-41F5-9F2F-20D330A3D962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87BED9FF-44F8-488F-A508-2C74341CB9AA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86E41D91-CC12-4FAA-BABA-417676255900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3B43B28E-AC38-4760-BE41-99B40E1A1F6F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4CD05AC8-9F67-473D-BFFF-4F104A4ED568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C77116EB-722A-4ED2-9B19-D8F958B467F3}"/>
                </a:ext>
              </a:extLst>
            </p:cNvPr>
            <p:cNvCxnSpPr/>
            <p:nvPr/>
          </p:nvCxnSpPr>
          <p:spPr>
            <a:xfrm>
              <a:off x="698628" y="4440514"/>
              <a:ext cx="1250066" cy="1030147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15CAD2BE-6B7B-4A36-A795-FC12DC0DF6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5184" y="4440514"/>
              <a:ext cx="1183510" cy="1030147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4" name="Rectangle 183">
            <a:extLst>
              <a:ext uri="{FF2B5EF4-FFF2-40B4-BE49-F238E27FC236}">
                <a16:creationId xmlns:a16="http://schemas.microsoft.com/office/drawing/2014/main" id="{809432BB-FA21-4B63-B22B-EFC6F7B2C4C3}"/>
              </a:ext>
            </a:extLst>
          </p:cNvPr>
          <p:cNvSpPr/>
          <p:nvPr/>
        </p:nvSpPr>
        <p:spPr>
          <a:xfrm>
            <a:off x="8213606" y="4733654"/>
            <a:ext cx="4723065" cy="235658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C2D1A9B6-27D0-47DC-8C60-FE6C7AA0CE3E}"/>
              </a:ext>
            </a:extLst>
          </p:cNvPr>
          <p:cNvSpPr/>
          <p:nvPr/>
        </p:nvSpPr>
        <p:spPr>
          <a:xfrm>
            <a:off x="10834226" y="4992593"/>
            <a:ext cx="1689904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48CFEB02-5E36-4E72-AB72-7201D7705762}"/>
              </a:ext>
            </a:extLst>
          </p:cNvPr>
          <p:cNvSpPr txBox="1"/>
          <p:nvPr/>
        </p:nvSpPr>
        <p:spPr>
          <a:xfrm>
            <a:off x="11310420" y="6277650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grpSp>
        <p:nvGrpSpPr>
          <p:cNvPr id="187" name="Group 186">
            <a:extLst>
              <a:ext uri="{FF2B5EF4-FFF2-40B4-BE49-F238E27FC236}">
                <a16:creationId xmlns:a16="http://schemas.microsoft.com/office/drawing/2014/main" id="{867EFE3F-8E7D-4F19-B934-8196821458C8}"/>
              </a:ext>
            </a:extLst>
          </p:cNvPr>
          <p:cNvGrpSpPr/>
          <p:nvPr/>
        </p:nvGrpSpPr>
        <p:grpSpPr>
          <a:xfrm>
            <a:off x="11175679" y="5353606"/>
            <a:ext cx="1006998" cy="827590"/>
            <a:chOff x="853440" y="4579716"/>
            <a:chExt cx="1006998" cy="827590"/>
          </a:xfrm>
        </p:grpSpPr>
        <p:sp>
          <p:nvSpPr>
            <p:cNvPr id="188" name="Rectangle 187">
              <a:extLst>
                <a:ext uri="{FF2B5EF4-FFF2-40B4-BE49-F238E27FC236}">
                  <a16:creationId xmlns:a16="http://schemas.microsoft.com/office/drawing/2014/main" id="{2DE4DCAB-7591-4570-B8DF-DAAD479E82AF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C42CA3CC-3988-4839-8B26-ECD3EDC6BD46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ACE43582-2FEA-425A-A7D2-707721F6887C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F0028450-DDEA-483E-BA6D-E7BF3249B18E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736C19D2-558E-4D2D-AF38-CCBF3F50D4C5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37E470B7-5C58-4EBE-A721-E69C60D969AA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4" name="TextBox 193">
              <a:extLst>
                <a:ext uri="{FF2B5EF4-FFF2-40B4-BE49-F238E27FC236}">
                  <a16:creationId xmlns:a16="http://schemas.microsoft.com/office/drawing/2014/main" id="{A54BC156-1BB8-4E22-B7BA-3CD2BEAE787C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pic>
        <p:nvPicPr>
          <p:cNvPr id="10" name="Graphic 9" descr="User">
            <a:extLst>
              <a:ext uri="{FF2B5EF4-FFF2-40B4-BE49-F238E27FC236}">
                <a16:creationId xmlns:a16="http://schemas.microsoft.com/office/drawing/2014/main" id="{E6953B64-3E5C-4119-B570-48D9FDE69D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23643" y="2983632"/>
            <a:ext cx="914400" cy="914400"/>
          </a:xfrm>
          <a:prstGeom prst="rect">
            <a:avLst/>
          </a:prstGeom>
        </p:spPr>
      </p:pic>
      <p:pic>
        <p:nvPicPr>
          <p:cNvPr id="203" name="Graphic 202" descr="User">
            <a:extLst>
              <a:ext uri="{FF2B5EF4-FFF2-40B4-BE49-F238E27FC236}">
                <a16:creationId xmlns:a16="http://schemas.microsoft.com/office/drawing/2014/main" id="{6AE6CA85-47FC-40E3-88ED-5B04FF9704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69626" y="2983632"/>
            <a:ext cx="914400" cy="914400"/>
          </a:xfrm>
          <a:prstGeom prst="rect">
            <a:avLst/>
          </a:prstGeom>
        </p:spPr>
      </p:pic>
      <p:sp>
        <p:nvSpPr>
          <p:cNvPr id="204" name="TextBox 203">
            <a:extLst>
              <a:ext uri="{FF2B5EF4-FFF2-40B4-BE49-F238E27FC236}">
                <a16:creationId xmlns:a16="http://schemas.microsoft.com/office/drawing/2014/main" id="{68BB7FA1-930A-4EEB-AE34-46352A12A5F9}"/>
              </a:ext>
            </a:extLst>
          </p:cNvPr>
          <p:cNvSpPr txBox="1"/>
          <p:nvPr/>
        </p:nvSpPr>
        <p:spPr>
          <a:xfrm>
            <a:off x="9638014" y="6661261"/>
            <a:ext cx="20712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Worker Node - 2</a:t>
            </a:r>
          </a:p>
        </p:txBody>
      </p:sp>
      <p:pic>
        <p:nvPicPr>
          <p:cNvPr id="205" name="Graphic 204" descr="User">
            <a:extLst>
              <a:ext uri="{FF2B5EF4-FFF2-40B4-BE49-F238E27FC236}">
                <a16:creationId xmlns:a16="http://schemas.microsoft.com/office/drawing/2014/main" id="{F349E2F8-3417-4AB7-8447-6F8DD8C41A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75771" y="2973665"/>
            <a:ext cx="914400" cy="914400"/>
          </a:xfrm>
          <a:prstGeom prst="rect">
            <a:avLst/>
          </a:prstGeom>
        </p:spPr>
      </p:pic>
      <p:pic>
        <p:nvPicPr>
          <p:cNvPr id="206" name="Graphic 205" descr="User">
            <a:extLst>
              <a:ext uri="{FF2B5EF4-FFF2-40B4-BE49-F238E27FC236}">
                <a16:creationId xmlns:a16="http://schemas.microsoft.com/office/drawing/2014/main" id="{1C4BAC88-1D30-487F-A469-9E07095986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21754" y="2973665"/>
            <a:ext cx="914400" cy="914400"/>
          </a:xfrm>
          <a:prstGeom prst="rect">
            <a:avLst/>
          </a:prstGeom>
        </p:spPr>
      </p:pic>
      <p:pic>
        <p:nvPicPr>
          <p:cNvPr id="209" name="Graphic 208" descr="User">
            <a:extLst>
              <a:ext uri="{FF2B5EF4-FFF2-40B4-BE49-F238E27FC236}">
                <a16:creationId xmlns:a16="http://schemas.microsoft.com/office/drawing/2014/main" id="{68C5EBCB-5287-42B1-8200-AF740B82E5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77653" y="2962091"/>
            <a:ext cx="914400" cy="914400"/>
          </a:xfrm>
          <a:prstGeom prst="rect">
            <a:avLst/>
          </a:prstGeom>
        </p:spPr>
      </p:pic>
      <p:pic>
        <p:nvPicPr>
          <p:cNvPr id="210" name="Graphic 209" descr="User">
            <a:extLst>
              <a:ext uri="{FF2B5EF4-FFF2-40B4-BE49-F238E27FC236}">
                <a16:creationId xmlns:a16="http://schemas.microsoft.com/office/drawing/2014/main" id="{CA179477-32B7-4B53-9DF8-ABEB9C5FA8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23636" y="2962091"/>
            <a:ext cx="914400" cy="914400"/>
          </a:xfrm>
          <a:prstGeom prst="rect">
            <a:avLst/>
          </a:prstGeom>
        </p:spPr>
      </p:pic>
      <p:pic>
        <p:nvPicPr>
          <p:cNvPr id="211" name="Graphic 210" descr="User">
            <a:extLst>
              <a:ext uri="{FF2B5EF4-FFF2-40B4-BE49-F238E27FC236}">
                <a16:creationId xmlns:a16="http://schemas.microsoft.com/office/drawing/2014/main" id="{BCC93663-97A2-41C7-A15F-DC836F8EA1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29781" y="2952124"/>
            <a:ext cx="914400" cy="914400"/>
          </a:xfrm>
          <a:prstGeom prst="rect">
            <a:avLst/>
          </a:prstGeom>
        </p:spPr>
      </p:pic>
      <p:pic>
        <p:nvPicPr>
          <p:cNvPr id="212" name="Graphic 211" descr="User">
            <a:extLst>
              <a:ext uri="{FF2B5EF4-FFF2-40B4-BE49-F238E27FC236}">
                <a16:creationId xmlns:a16="http://schemas.microsoft.com/office/drawing/2014/main" id="{0B763A72-A9DE-4859-B2C1-9AF6F8609C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75764" y="2952124"/>
            <a:ext cx="914400" cy="91440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65A02FB-169A-49CD-B5FB-3943602343F5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3380843" y="3898032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Arrow Connector 212">
            <a:extLst>
              <a:ext uri="{FF2B5EF4-FFF2-40B4-BE49-F238E27FC236}">
                <a16:creationId xmlns:a16="http://schemas.microsoft.com/office/drawing/2014/main" id="{E9B9E33D-1453-470F-9A37-5060CDD886A7}"/>
              </a:ext>
            </a:extLst>
          </p:cNvPr>
          <p:cNvCxnSpPr>
            <a:cxnSpLocks/>
            <a:stCxn id="203" idx="2"/>
          </p:cNvCxnSpPr>
          <p:nvPr/>
        </p:nvCxnSpPr>
        <p:spPr>
          <a:xfrm>
            <a:off x="4526826" y="3898032"/>
            <a:ext cx="8001" cy="474452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Straight Arrow Connector 213">
            <a:extLst>
              <a:ext uri="{FF2B5EF4-FFF2-40B4-BE49-F238E27FC236}">
                <a16:creationId xmlns:a16="http://schemas.microsoft.com/office/drawing/2014/main" id="{84BF2B2F-0A25-4778-9B32-C066FBDFEB5F}"/>
              </a:ext>
            </a:extLst>
          </p:cNvPr>
          <p:cNvCxnSpPr>
            <a:cxnSpLocks/>
          </p:cNvCxnSpPr>
          <p:nvPr/>
        </p:nvCxnSpPr>
        <p:spPr>
          <a:xfrm>
            <a:off x="5639222" y="3901282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Straight Arrow Connector 214">
            <a:extLst>
              <a:ext uri="{FF2B5EF4-FFF2-40B4-BE49-F238E27FC236}">
                <a16:creationId xmlns:a16="http://schemas.microsoft.com/office/drawing/2014/main" id="{101AB003-C932-4194-922F-2D2EA261CEBE}"/>
              </a:ext>
            </a:extLst>
          </p:cNvPr>
          <p:cNvCxnSpPr>
            <a:cxnSpLocks/>
          </p:cNvCxnSpPr>
          <p:nvPr/>
        </p:nvCxnSpPr>
        <p:spPr>
          <a:xfrm>
            <a:off x="6785205" y="3901282"/>
            <a:ext cx="8001" cy="474452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Arrow Connector 215">
            <a:extLst>
              <a:ext uri="{FF2B5EF4-FFF2-40B4-BE49-F238E27FC236}">
                <a16:creationId xmlns:a16="http://schemas.microsoft.com/office/drawing/2014/main" id="{4ECD6095-C143-4D24-AE2F-ED661878D0B0}"/>
              </a:ext>
            </a:extLst>
          </p:cNvPr>
          <p:cNvCxnSpPr>
            <a:cxnSpLocks/>
          </p:cNvCxnSpPr>
          <p:nvPr/>
        </p:nvCxnSpPr>
        <p:spPr>
          <a:xfrm>
            <a:off x="7858661" y="3913504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Arrow Connector 216">
            <a:extLst>
              <a:ext uri="{FF2B5EF4-FFF2-40B4-BE49-F238E27FC236}">
                <a16:creationId xmlns:a16="http://schemas.microsoft.com/office/drawing/2014/main" id="{F71D7EC6-E3C7-4B64-A516-2BFEFFDCC6ED}"/>
              </a:ext>
            </a:extLst>
          </p:cNvPr>
          <p:cNvCxnSpPr>
            <a:cxnSpLocks/>
          </p:cNvCxnSpPr>
          <p:nvPr/>
        </p:nvCxnSpPr>
        <p:spPr>
          <a:xfrm>
            <a:off x="9004644" y="3913504"/>
            <a:ext cx="8001" cy="474452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Arrow Connector 217">
            <a:extLst>
              <a:ext uri="{FF2B5EF4-FFF2-40B4-BE49-F238E27FC236}">
                <a16:creationId xmlns:a16="http://schemas.microsoft.com/office/drawing/2014/main" id="{A0DB3837-AB24-440D-9108-12721EBCE76E}"/>
              </a:ext>
            </a:extLst>
          </p:cNvPr>
          <p:cNvCxnSpPr>
            <a:cxnSpLocks/>
          </p:cNvCxnSpPr>
          <p:nvPr/>
        </p:nvCxnSpPr>
        <p:spPr>
          <a:xfrm>
            <a:off x="10117040" y="3916754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Arrow Connector 218">
            <a:extLst>
              <a:ext uri="{FF2B5EF4-FFF2-40B4-BE49-F238E27FC236}">
                <a16:creationId xmlns:a16="http://schemas.microsoft.com/office/drawing/2014/main" id="{8DF00733-B378-447B-ACE7-1D6EFC83AFAF}"/>
              </a:ext>
            </a:extLst>
          </p:cNvPr>
          <p:cNvCxnSpPr>
            <a:cxnSpLocks/>
          </p:cNvCxnSpPr>
          <p:nvPr/>
        </p:nvCxnSpPr>
        <p:spPr>
          <a:xfrm>
            <a:off x="11263023" y="3916754"/>
            <a:ext cx="8001" cy="474452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Content Placeholder 2">
            <a:extLst>
              <a:ext uri="{FF2B5EF4-FFF2-40B4-BE49-F238E27FC236}">
                <a16:creationId xmlns:a16="http://schemas.microsoft.com/office/drawing/2014/main" id="{634A1C79-06E8-4AFF-9AE5-60C1BB66C587}"/>
              </a:ext>
            </a:extLst>
          </p:cNvPr>
          <p:cNvSpPr txBox="1">
            <a:spLocks/>
          </p:cNvSpPr>
          <p:nvPr/>
        </p:nvSpPr>
        <p:spPr>
          <a:xfrm>
            <a:off x="657922" y="811075"/>
            <a:ext cx="13926386" cy="2114987"/>
          </a:xfrm>
          <a:prstGeom prst="rect">
            <a:avLst/>
          </a:prstGeom>
        </p:spPr>
        <p:txBody>
          <a:bodyPr vert="horz" lIns="109728" tIns="54864" rIns="109728" bIns="54864" rtlCol="0">
            <a:normAutofit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/>
              <a:t>We </a:t>
            </a:r>
            <a:r>
              <a:rPr lang="en-IN" dirty="0">
                <a:solidFill>
                  <a:srgbClr val="0070C0"/>
                </a:solidFill>
              </a:rPr>
              <a:t>cannot have </a:t>
            </a:r>
            <a:r>
              <a:rPr lang="en-IN" dirty="0"/>
              <a:t>multiple containers of </a:t>
            </a:r>
            <a:r>
              <a:rPr lang="en-IN" dirty="0">
                <a:solidFill>
                  <a:srgbClr val="00B050"/>
                </a:solidFill>
              </a:rPr>
              <a:t>same kind </a:t>
            </a:r>
            <a:r>
              <a:rPr lang="en-IN" dirty="0"/>
              <a:t>in a single POD. </a:t>
            </a:r>
          </a:p>
          <a:p>
            <a:r>
              <a:rPr lang="en-IN" dirty="0">
                <a:solidFill>
                  <a:schemeClr val="accent6">
                    <a:lumMod val="75000"/>
                  </a:schemeClr>
                </a:solidFill>
              </a:rPr>
              <a:t>Example: </a:t>
            </a:r>
            <a:r>
              <a:rPr lang="en-IN" dirty="0"/>
              <a:t>Two NGINX containers in single POD serving same purpose is </a:t>
            </a:r>
            <a:r>
              <a:rPr lang="en-IN" dirty="0">
                <a:solidFill>
                  <a:srgbClr val="C00000"/>
                </a:solidFill>
              </a:rPr>
              <a:t>not</a:t>
            </a:r>
            <a:r>
              <a:rPr lang="en-IN" dirty="0"/>
              <a:t> </a:t>
            </a:r>
            <a:r>
              <a:rPr lang="en-IN" dirty="0">
                <a:solidFill>
                  <a:srgbClr val="C00000"/>
                </a:solidFill>
              </a:rPr>
              <a:t>recommended</a:t>
            </a:r>
            <a:r>
              <a:rPr lang="en-IN" dirty="0"/>
              <a:t>. 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8B99FB98-CCCE-B144-9E7C-C2E52FC7A3FC}"/>
              </a:ext>
            </a:extLst>
          </p:cNvPr>
          <p:cNvSpPr/>
          <p:nvPr/>
        </p:nvSpPr>
        <p:spPr>
          <a:xfrm>
            <a:off x="5755134" y="5037337"/>
            <a:ext cx="1689904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6D3FAB05-08C2-1644-B751-D8171AF85035}"/>
              </a:ext>
            </a:extLst>
          </p:cNvPr>
          <p:cNvSpPr txBox="1"/>
          <p:nvPr/>
        </p:nvSpPr>
        <p:spPr>
          <a:xfrm>
            <a:off x="6231328" y="6322394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849EEB18-17DE-504F-8684-207EFD1E7057}"/>
              </a:ext>
            </a:extLst>
          </p:cNvPr>
          <p:cNvGrpSpPr/>
          <p:nvPr/>
        </p:nvGrpSpPr>
        <p:grpSpPr>
          <a:xfrm>
            <a:off x="6096587" y="5398350"/>
            <a:ext cx="1006998" cy="827590"/>
            <a:chOff x="853440" y="4579716"/>
            <a:chExt cx="1006998" cy="827590"/>
          </a:xfrm>
        </p:grpSpPr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A79206D2-50A3-6341-A69E-EC72D7A196A8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6EAF052B-F89E-814C-A56B-8956426ACD8B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60109C5-03D2-7941-8CBD-348D859A030A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C86A509C-6618-5042-9CA8-FD21171B1977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8CA7EB29-2A79-6844-B2F8-6E20577823B9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C30FF944-E3F7-1343-A9CA-9CA70A681B4F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5B4C46DC-A0B1-1F49-8A3B-49F4CF53A3AA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91" name="Rectangle 90">
            <a:extLst>
              <a:ext uri="{FF2B5EF4-FFF2-40B4-BE49-F238E27FC236}">
                <a16:creationId xmlns:a16="http://schemas.microsoft.com/office/drawing/2014/main" id="{C417BEF4-4387-F848-A993-962DE31DDA73}"/>
              </a:ext>
            </a:extLst>
          </p:cNvPr>
          <p:cNvSpPr/>
          <p:nvPr/>
        </p:nvSpPr>
        <p:spPr>
          <a:xfrm>
            <a:off x="8621827" y="4990970"/>
            <a:ext cx="1689904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DF58C66C-0B57-7B49-8A4D-57C23199FD8A}"/>
              </a:ext>
            </a:extLst>
          </p:cNvPr>
          <p:cNvSpPr txBox="1"/>
          <p:nvPr/>
        </p:nvSpPr>
        <p:spPr>
          <a:xfrm>
            <a:off x="9098021" y="6276027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grpSp>
        <p:nvGrpSpPr>
          <p:cNvPr id="93" name="Group 92">
            <a:extLst>
              <a:ext uri="{FF2B5EF4-FFF2-40B4-BE49-F238E27FC236}">
                <a16:creationId xmlns:a16="http://schemas.microsoft.com/office/drawing/2014/main" id="{567D5F92-1202-BE41-B731-7F59E3D80059}"/>
              </a:ext>
            </a:extLst>
          </p:cNvPr>
          <p:cNvGrpSpPr/>
          <p:nvPr/>
        </p:nvGrpSpPr>
        <p:grpSpPr>
          <a:xfrm>
            <a:off x="8963280" y="5351983"/>
            <a:ext cx="1006998" cy="827590"/>
            <a:chOff x="853440" y="4579716"/>
            <a:chExt cx="1006998" cy="827590"/>
          </a:xfrm>
        </p:grpSpPr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0377B6B3-11DD-654A-AACB-0FEB6DECC5D6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3996E2E8-22EF-2D40-8093-C7E6706C1750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651E02C9-BA60-CB43-A58E-2B31C304A21A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888A45FA-6AA1-124B-938B-6BD143F34440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F569FF39-B62E-2848-8CE8-C2FB75A687FD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81048B84-C044-E346-9D0C-C32275A489B3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09DC0C41-DE76-1C43-B0A2-77BB0E106E5B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67619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0" grpId="0" animBg="1"/>
      <p:bldP spid="85" grpId="0"/>
      <p:bldP spid="142" grpId="0" animBg="1"/>
      <p:bldP spid="143" grpId="0"/>
      <p:bldP spid="184" grpId="0" animBg="1"/>
      <p:bldP spid="185" grpId="0" animBg="1"/>
      <p:bldP spid="186" grpId="0"/>
      <p:bldP spid="204" grpId="0"/>
      <p:bldP spid="80" grpId="0" animBg="1"/>
      <p:bldP spid="81" grpId="0"/>
      <p:bldP spid="91" grpId="0" animBg="1"/>
      <p:bldP spid="9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5431606-1E4A-444E-81AB-296A44C1BA9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</a:t>
            </a:r>
            <a:r>
              <a:rPr lang="en-US" dirty="0" err="1"/>
              <a:t>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9B5910A-CDE4-4027-8243-68233A2C17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3161" y="-178829"/>
            <a:ext cx="12618720" cy="1188851"/>
          </a:xfrm>
        </p:spPr>
        <p:txBody>
          <a:bodyPr/>
          <a:lstStyle/>
          <a:p>
            <a:r>
              <a:rPr lang="en-IN" dirty="0"/>
              <a:t>Kubernetes – </a:t>
            </a:r>
            <a:r>
              <a:rPr lang="en-IN" dirty="0">
                <a:solidFill>
                  <a:srgbClr val="00B050"/>
                </a:solidFill>
              </a:rPr>
              <a:t>Multi-Container Pods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1F6C71A-3581-4667-A03E-A9434BC87852}"/>
              </a:ext>
            </a:extLst>
          </p:cNvPr>
          <p:cNvSpPr/>
          <p:nvPr/>
        </p:nvSpPr>
        <p:spPr>
          <a:xfrm>
            <a:off x="8619735" y="1461659"/>
            <a:ext cx="5625296" cy="3234618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A96CEB1-D5E2-485E-B4D7-B230B578E8B0}"/>
              </a:ext>
            </a:extLst>
          </p:cNvPr>
          <p:cNvSpPr txBox="1"/>
          <p:nvPr/>
        </p:nvSpPr>
        <p:spPr>
          <a:xfrm>
            <a:off x="3393877" y="5484182"/>
            <a:ext cx="80502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Node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6C7737D-F00E-4501-8814-5A16A7DAC760}"/>
              </a:ext>
            </a:extLst>
          </p:cNvPr>
          <p:cNvSpPr/>
          <p:nvPr/>
        </p:nvSpPr>
        <p:spPr>
          <a:xfrm>
            <a:off x="8874378" y="1716302"/>
            <a:ext cx="5058136" cy="253896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50B21EF-B9D2-4278-9681-0B825503B169}"/>
              </a:ext>
            </a:extLst>
          </p:cNvPr>
          <p:cNvSpPr/>
          <p:nvPr/>
        </p:nvSpPr>
        <p:spPr>
          <a:xfrm>
            <a:off x="9369225" y="2107218"/>
            <a:ext cx="4054003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C8321F1-1A42-48F4-BD83-BA3A3A065E1B}"/>
              </a:ext>
            </a:extLst>
          </p:cNvPr>
          <p:cNvSpPr txBox="1"/>
          <p:nvPr/>
        </p:nvSpPr>
        <p:spPr>
          <a:xfrm>
            <a:off x="11030133" y="3350361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8DA3F65-ED65-4555-A34B-CB7C5680439E}"/>
              </a:ext>
            </a:extLst>
          </p:cNvPr>
          <p:cNvSpPr txBox="1"/>
          <p:nvPr/>
        </p:nvSpPr>
        <p:spPr>
          <a:xfrm>
            <a:off x="10575481" y="3801998"/>
            <a:ext cx="1713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Worker Node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AB7C6295-EA92-47AD-8CA0-D946B96AC601}"/>
              </a:ext>
            </a:extLst>
          </p:cNvPr>
          <p:cNvSpPr txBox="1"/>
          <p:nvPr/>
        </p:nvSpPr>
        <p:spPr>
          <a:xfrm>
            <a:off x="10255169" y="4265389"/>
            <a:ext cx="235442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Kubernetes Cluster</a:t>
            </a:r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343CEF77-5CB6-4B07-A2FA-D46A6DBC7B43}"/>
              </a:ext>
            </a:extLst>
          </p:cNvPr>
          <p:cNvGrpSpPr/>
          <p:nvPr/>
        </p:nvGrpSpPr>
        <p:grpSpPr>
          <a:xfrm>
            <a:off x="9680612" y="2448853"/>
            <a:ext cx="1006998" cy="827590"/>
            <a:chOff x="853440" y="4579716"/>
            <a:chExt cx="1006998" cy="827590"/>
          </a:xfrm>
        </p:grpSpPr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0D347FEB-3AD8-4092-890A-2B39E927E772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E708C6A7-F180-464C-93B6-B4E1891651BF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148A7C43-1B6C-46A5-B941-3EF31B919206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70ADFDE6-CDE2-4F3D-80A5-AF6C65EC48CB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FBD865F3-3121-4B70-A25D-F17CD004AFC3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233E52F9-4B1A-4E39-A778-6FFF0DFE4022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D9A8234B-B332-49A9-82AB-EF2E3DD80145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F26A0D6-9996-423A-B0A9-0F2CB0BDCC31}"/>
              </a:ext>
            </a:extLst>
          </p:cNvPr>
          <p:cNvCxnSpPr>
            <a:cxnSpLocks/>
            <a:stCxn id="103" idx="3"/>
            <a:endCxn id="73" idx="1"/>
          </p:cNvCxnSpPr>
          <p:nvPr/>
        </p:nvCxnSpPr>
        <p:spPr>
          <a:xfrm flipV="1">
            <a:off x="10687610" y="2860068"/>
            <a:ext cx="1324470" cy="2580"/>
          </a:xfrm>
          <a:prstGeom prst="straightConnector1">
            <a:avLst/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" name="Group 71">
            <a:extLst>
              <a:ext uri="{FF2B5EF4-FFF2-40B4-BE49-F238E27FC236}">
                <a16:creationId xmlns:a16="http://schemas.microsoft.com/office/drawing/2014/main" id="{60C5C335-166E-4489-ACDD-5F0DD5D8CD9B}"/>
              </a:ext>
            </a:extLst>
          </p:cNvPr>
          <p:cNvGrpSpPr/>
          <p:nvPr/>
        </p:nvGrpSpPr>
        <p:grpSpPr>
          <a:xfrm>
            <a:off x="12012080" y="2446273"/>
            <a:ext cx="1006998" cy="827590"/>
            <a:chOff x="5318084" y="2957814"/>
            <a:chExt cx="1006998" cy="827590"/>
          </a:xfrm>
        </p:grpSpPr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F0FC1473-A0E3-4051-8867-94962616307B}"/>
                </a:ext>
              </a:extLst>
            </p:cNvPr>
            <p:cNvSpPr/>
            <p:nvPr/>
          </p:nvSpPr>
          <p:spPr>
            <a:xfrm>
              <a:off x="5318084" y="2957814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5C33E544-DB01-4466-8A4C-9F5A0C9F439C}"/>
                </a:ext>
              </a:extLst>
            </p:cNvPr>
            <p:cNvCxnSpPr>
              <a:cxnSpLocks/>
            </p:cNvCxnSpPr>
            <p:nvPr/>
          </p:nvCxnSpPr>
          <p:spPr>
            <a:xfrm>
              <a:off x="5514854" y="306777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D548E477-8DE6-491F-B02D-991D4FAE865D}"/>
                </a:ext>
              </a:extLst>
            </p:cNvPr>
            <p:cNvCxnSpPr>
              <a:cxnSpLocks/>
            </p:cNvCxnSpPr>
            <p:nvPr/>
          </p:nvCxnSpPr>
          <p:spPr>
            <a:xfrm>
              <a:off x="5669183" y="306777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12AB9F90-EBF1-49AF-BED7-FC777EEAB761}"/>
                </a:ext>
              </a:extLst>
            </p:cNvPr>
            <p:cNvCxnSpPr>
              <a:cxnSpLocks/>
            </p:cNvCxnSpPr>
            <p:nvPr/>
          </p:nvCxnSpPr>
          <p:spPr>
            <a:xfrm>
              <a:off x="5821583" y="306777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08386B78-45D9-4F68-948F-2B1BCDED5B12}"/>
                </a:ext>
              </a:extLst>
            </p:cNvPr>
            <p:cNvCxnSpPr>
              <a:cxnSpLocks/>
            </p:cNvCxnSpPr>
            <p:nvPr/>
          </p:nvCxnSpPr>
          <p:spPr>
            <a:xfrm>
              <a:off x="5973983" y="306777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2033A842-E4CB-4582-9B64-1D5427658443}"/>
                </a:ext>
              </a:extLst>
            </p:cNvPr>
            <p:cNvCxnSpPr>
              <a:cxnSpLocks/>
            </p:cNvCxnSpPr>
            <p:nvPr/>
          </p:nvCxnSpPr>
          <p:spPr>
            <a:xfrm>
              <a:off x="6126383" y="306777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412B548D-4182-4591-90CD-8DEB4BE55A48}"/>
                </a:ext>
              </a:extLst>
            </p:cNvPr>
            <p:cNvSpPr txBox="1"/>
            <p:nvPr/>
          </p:nvSpPr>
          <p:spPr>
            <a:xfrm>
              <a:off x="5644104" y="3171554"/>
              <a:ext cx="406079" cy="400110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H</a:t>
              </a:r>
            </a:p>
          </p:txBody>
        </p:sp>
      </p:grpSp>
      <p:sp>
        <p:nvSpPr>
          <p:cNvPr id="14" name="Speech Bubble: Rectangle 13">
            <a:extLst>
              <a:ext uri="{FF2B5EF4-FFF2-40B4-BE49-F238E27FC236}">
                <a16:creationId xmlns:a16="http://schemas.microsoft.com/office/drawing/2014/main" id="{668FEB10-CDC3-4E9E-92EE-C66B55420339}"/>
              </a:ext>
            </a:extLst>
          </p:cNvPr>
          <p:cNvSpPr/>
          <p:nvPr/>
        </p:nvSpPr>
        <p:spPr>
          <a:xfrm rot="10800000">
            <a:off x="12609596" y="5142406"/>
            <a:ext cx="1498092" cy="934207"/>
          </a:xfrm>
          <a:prstGeom prst="wedgeRectCallout">
            <a:avLst>
              <a:gd name="adj1" fmla="val 44463"/>
              <a:gd name="adj2" fmla="val 256952"/>
            </a:avLst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6098B8A-2441-45E9-879E-43770D795AC2}"/>
              </a:ext>
            </a:extLst>
          </p:cNvPr>
          <p:cNvSpPr txBox="1"/>
          <p:nvPr/>
        </p:nvSpPr>
        <p:spPr>
          <a:xfrm>
            <a:off x="12696404" y="5201453"/>
            <a:ext cx="141128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Helper </a:t>
            </a:r>
          </a:p>
          <a:p>
            <a:r>
              <a:rPr lang="en-IN" dirty="0"/>
              <a:t>Containers</a:t>
            </a:r>
          </a:p>
        </p:txBody>
      </p:sp>
      <p:sp>
        <p:nvSpPr>
          <p:cNvPr id="128" name="Content Placeholder 2">
            <a:extLst>
              <a:ext uri="{FF2B5EF4-FFF2-40B4-BE49-F238E27FC236}">
                <a16:creationId xmlns:a16="http://schemas.microsoft.com/office/drawing/2014/main" id="{AA38688E-2F9B-414A-BC25-32FF7F1C7A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2759" y="1240221"/>
            <a:ext cx="8158278" cy="6348248"/>
          </a:xfrm>
        </p:spPr>
        <p:txBody>
          <a:bodyPr>
            <a:normAutofit fontScale="92500" lnSpcReduction="10000"/>
          </a:bodyPr>
          <a:lstStyle/>
          <a:p>
            <a:r>
              <a:rPr lang="en-IN" dirty="0"/>
              <a:t>We can have multiple containers in a single POD, provided </a:t>
            </a:r>
            <a:r>
              <a:rPr lang="en-IN" dirty="0">
                <a:solidFill>
                  <a:srgbClr val="0070C0"/>
                </a:solidFill>
              </a:rPr>
              <a:t>they are not of same kind</a:t>
            </a:r>
            <a:r>
              <a:rPr lang="en-IN" dirty="0"/>
              <a:t>. </a:t>
            </a:r>
          </a:p>
          <a:p>
            <a:r>
              <a:rPr lang="en-IN" dirty="0">
                <a:solidFill>
                  <a:schemeClr val="accent6">
                    <a:lumMod val="75000"/>
                  </a:schemeClr>
                </a:solidFill>
              </a:rPr>
              <a:t>Helper Containers (Side-car)</a:t>
            </a:r>
          </a:p>
          <a:p>
            <a:pPr lvl="1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Data Pullers: </a:t>
            </a:r>
            <a:r>
              <a:rPr lang="en-US" dirty="0"/>
              <a:t>Pull data required by Main Container</a:t>
            </a:r>
          </a:p>
          <a:p>
            <a:pPr lvl="1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Data pushers: </a:t>
            </a:r>
            <a:r>
              <a:rPr lang="en-US" dirty="0"/>
              <a:t>Push data by collecting from main container (logs)</a:t>
            </a:r>
          </a:p>
          <a:p>
            <a:pPr lvl="1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Proxies: </a:t>
            </a:r>
            <a:r>
              <a:rPr lang="en-US" dirty="0"/>
              <a:t>Writes static data to html files using Helper container and Reads using Main Container. 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Communication</a:t>
            </a:r>
          </a:p>
          <a:p>
            <a:pPr lvl="1"/>
            <a:r>
              <a:rPr lang="en-US" dirty="0"/>
              <a:t>The two containers can easily communicate with each other easily as they share same </a:t>
            </a:r>
            <a:r>
              <a:rPr lang="en-US" dirty="0">
                <a:solidFill>
                  <a:srgbClr val="0070C0"/>
                </a:solidFill>
              </a:rPr>
              <a:t>network space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They can also easily share </a:t>
            </a:r>
            <a:r>
              <a:rPr lang="en-US" dirty="0">
                <a:solidFill>
                  <a:srgbClr val="0070C0"/>
                </a:solidFill>
              </a:rPr>
              <a:t>same storage space</a:t>
            </a:r>
            <a:r>
              <a:rPr lang="en-US" dirty="0"/>
              <a:t>. </a:t>
            </a:r>
          </a:p>
          <a:p>
            <a:r>
              <a:rPr lang="en-US" dirty="0"/>
              <a:t>Multi-Container Pods is a </a:t>
            </a:r>
            <a:r>
              <a:rPr lang="en-US" dirty="0">
                <a:solidFill>
                  <a:srgbClr val="0070C0"/>
                </a:solidFill>
              </a:rPr>
              <a:t>rare use-case </a:t>
            </a:r>
            <a:r>
              <a:rPr lang="en-US" dirty="0"/>
              <a:t>and we will try to focus on core fundamentals.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38823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1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12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12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12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12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0" grpId="0" animBg="1"/>
      <p:bldP spid="41" grpId="0" animBg="1"/>
      <p:bldP spid="49" grpId="0"/>
      <p:bldP spid="59" grpId="0"/>
      <p:bldP spid="85" grpId="0"/>
      <p:bldP spid="14" grpId="0" animBg="1"/>
      <p:bldP spid="1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6757" y="1756402"/>
            <a:ext cx="4858736" cy="4716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2409" y="2447710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Kubernetes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PODs 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70C0"/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9995866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2374" y="2755123"/>
            <a:ext cx="3528026" cy="3424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75369" y="2656561"/>
            <a:ext cx="8279661" cy="971134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Kubernetes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Services 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70C0"/>
                </a:solidFill>
              </a:rPr>
              <a:t>Load Balancer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3373DFEB-E3C1-5E43-A5CA-2089EDE807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611551" y="199241"/>
            <a:ext cx="1248239" cy="1248239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457E506C-F800-B244-BD92-7AA3FCCA53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28536" y="199241"/>
            <a:ext cx="1410774" cy="141077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2115EA8-43B5-EE4E-89DD-23695B411841}"/>
              </a:ext>
            </a:extLst>
          </p:cNvPr>
          <p:cNvSpPr txBox="1"/>
          <p:nvPr/>
        </p:nvSpPr>
        <p:spPr>
          <a:xfrm>
            <a:off x="305138" y="1533303"/>
            <a:ext cx="165757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Public </a:t>
            </a:r>
          </a:p>
          <a:p>
            <a:r>
              <a:rPr lang="en-US" dirty="0"/>
              <a:t>IP Address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D99706-82B0-2445-A8CE-767E4F86AC5D}"/>
              </a:ext>
            </a:extLst>
          </p:cNvPr>
          <p:cNvSpPr txBox="1"/>
          <p:nvPr/>
        </p:nvSpPr>
        <p:spPr>
          <a:xfrm>
            <a:off x="12269476" y="1447480"/>
            <a:ext cx="193238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Azure Standard</a:t>
            </a:r>
          </a:p>
          <a:p>
            <a:pPr algn="ctr"/>
            <a:r>
              <a:rPr lang="en-US" dirty="0"/>
              <a:t>Load Balancer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CD46DAED-79C2-E441-A5F1-888C4BD5B2A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55081" y="3006091"/>
            <a:ext cx="3247802" cy="3247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3744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AFC0386-0456-4A43-A9DA-AC883CDB8C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A315673-9896-F04B-97C3-64BA7487BCFB}"/>
              </a:ext>
            </a:extLst>
          </p:cNvPr>
          <p:cNvCxnSpPr>
            <a:cxnSpLocks/>
          </p:cNvCxnSpPr>
          <p:nvPr/>
        </p:nvCxnSpPr>
        <p:spPr>
          <a:xfrm>
            <a:off x="7086599" y="226888"/>
            <a:ext cx="0" cy="2930237"/>
          </a:xfrm>
          <a:prstGeom prst="line">
            <a:avLst/>
          </a:prstGeom>
          <a:ln w="1206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B92F05-FAB4-8D47-9AD7-5671129720AA}"/>
              </a:ext>
            </a:extLst>
          </p:cNvPr>
          <p:cNvCxnSpPr>
            <a:cxnSpLocks/>
          </p:cNvCxnSpPr>
          <p:nvPr/>
        </p:nvCxnSpPr>
        <p:spPr>
          <a:xfrm>
            <a:off x="7086599" y="4510479"/>
            <a:ext cx="0" cy="2971800"/>
          </a:xfrm>
          <a:prstGeom prst="line">
            <a:avLst/>
          </a:prstGeom>
          <a:ln w="1206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20744E5-DC63-8E4E-A5BA-CEB253EE6B1F}"/>
              </a:ext>
            </a:extLst>
          </p:cNvPr>
          <p:cNvCxnSpPr>
            <a:cxnSpLocks/>
          </p:cNvCxnSpPr>
          <p:nvPr/>
        </p:nvCxnSpPr>
        <p:spPr>
          <a:xfrm flipH="1">
            <a:off x="7928265" y="3990111"/>
            <a:ext cx="3751117" cy="0"/>
          </a:xfrm>
          <a:prstGeom prst="line">
            <a:avLst/>
          </a:prstGeom>
          <a:ln w="1206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57B9326-02CA-0C4C-B2C6-C95DD37A9162}"/>
              </a:ext>
            </a:extLst>
          </p:cNvPr>
          <p:cNvCxnSpPr>
            <a:cxnSpLocks/>
          </p:cNvCxnSpPr>
          <p:nvPr/>
        </p:nvCxnSpPr>
        <p:spPr>
          <a:xfrm flipH="1">
            <a:off x="2468880" y="3990113"/>
            <a:ext cx="3731029" cy="0"/>
          </a:xfrm>
          <a:prstGeom prst="line">
            <a:avLst/>
          </a:prstGeom>
          <a:ln w="1206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2" descr="Kubernetes - Wikipedia">
            <a:extLst>
              <a:ext uri="{FF2B5EF4-FFF2-40B4-BE49-F238E27FC236}">
                <a16:creationId xmlns:a16="http://schemas.microsoft.com/office/drawing/2014/main" id="{3DF161E8-A523-9E4C-888A-3DE5A24FA1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6823" y="3239790"/>
            <a:ext cx="1159553" cy="1125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70DCE5E2-7010-7943-B33B-04BF601D7020}"/>
              </a:ext>
            </a:extLst>
          </p:cNvPr>
          <p:cNvSpPr/>
          <p:nvPr/>
        </p:nvSpPr>
        <p:spPr>
          <a:xfrm>
            <a:off x="3203865" y="1515361"/>
            <a:ext cx="3259280" cy="874548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/>
              <a:t>Kubernetes Concepts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CEF34148-ADB3-334D-9077-AB9DBE42CCC8}"/>
              </a:ext>
            </a:extLst>
          </p:cNvPr>
          <p:cNvSpPr/>
          <p:nvPr/>
        </p:nvSpPr>
        <p:spPr>
          <a:xfrm>
            <a:off x="7815696" y="1515361"/>
            <a:ext cx="3259280" cy="874548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/>
              <a:t>Azure Services Integration with AKS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D73A9DD4-7AA5-7140-9CA4-F83AEAB46302}"/>
              </a:ext>
            </a:extLst>
          </p:cNvPr>
          <p:cNvSpPr/>
          <p:nvPr/>
        </p:nvSpPr>
        <p:spPr>
          <a:xfrm>
            <a:off x="7836700" y="5402418"/>
            <a:ext cx="3259280" cy="874548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/>
              <a:t>Terraform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A451BBFF-32E0-F34B-B275-BA4AE241684A}"/>
              </a:ext>
            </a:extLst>
          </p:cNvPr>
          <p:cNvSpPr/>
          <p:nvPr/>
        </p:nvSpPr>
        <p:spPr>
          <a:xfrm>
            <a:off x="3203865" y="5402418"/>
            <a:ext cx="3259280" cy="874548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/>
              <a:t>Azure DevOps</a:t>
            </a:r>
          </a:p>
        </p:txBody>
      </p:sp>
    </p:spTree>
    <p:extLst>
      <p:ext uri="{BB962C8B-B14F-4D97-AF65-F5344CB8AC3E}">
        <p14:creationId xmlns:p14="http://schemas.microsoft.com/office/powerpoint/2010/main" val="696508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5431606-1E4A-444E-81AB-296A44C1BA9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</a:t>
            </a:r>
            <a:r>
              <a:rPr lang="en-US" dirty="0" err="1"/>
              <a:t>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9B5910A-CDE4-4027-8243-68233A2C17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68" y="-148097"/>
            <a:ext cx="9487198" cy="1188851"/>
          </a:xfrm>
        </p:spPr>
        <p:txBody>
          <a:bodyPr>
            <a:normAutofit fontScale="90000"/>
          </a:bodyPr>
          <a:lstStyle/>
          <a:p>
            <a:r>
              <a:rPr lang="en-IN" dirty="0"/>
              <a:t>Kubernetes – </a:t>
            </a:r>
            <a:r>
              <a:rPr lang="en-IN" dirty="0">
                <a:solidFill>
                  <a:srgbClr val="00B050"/>
                </a:solidFill>
              </a:rPr>
              <a:t>Service - LoadBalancer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A96CEB1-D5E2-485E-B4D7-B230B578E8B0}"/>
              </a:ext>
            </a:extLst>
          </p:cNvPr>
          <p:cNvSpPr txBox="1"/>
          <p:nvPr/>
        </p:nvSpPr>
        <p:spPr>
          <a:xfrm>
            <a:off x="3393877" y="5484182"/>
            <a:ext cx="80502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Node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4FD6C19-289A-2A4D-A8A5-0DF0AEDD21A2}"/>
              </a:ext>
            </a:extLst>
          </p:cNvPr>
          <p:cNvSpPr/>
          <p:nvPr/>
        </p:nvSpPr>
        <p:spPr>
          <a:xfrm>
            <a:off x="11142186" y="1871811"/>
            <a:ext cx="3225456" cy="5417112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3F0C66E-E889-D242-9709-497CDF53320C}"/>
              </a:ext>
            </a:extLst>
          </p:cNvPr>
          <p:cNvSpPr txBox="1"/>
          <p:nvPr/>
        </p:nvSpPr>
        <p:spPr>
          <a:xfrm>
            <a:off x="12427960" y="6469892"/>
            <a:ext cx="1713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Worker Node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8D4A700-B380-F941-B8F4-F2E51BBFD2DA}"/>
              </a:ext>
            </a:extLst>
          </p:cNvPr>
          <p:cNvSpPr txBox="1"/>
          <p:nvPr/>
        </p:nvSpPr>
        <p:spPr>
          <a:xfrm>
            <a:off x="11619963" y="6906263"/>
            <a:ext cx="235442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Kubernetes Cluster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3D21552-B198-7444-89B8-12F621F7BCF0}"/>
              </a:ext>
            </a:extLst>
          </p:cNvPr>
          <p:cNvSpPr txBox="1"/>
          <p:nvPr/>
        </p:nvSpPr>
        <p:spPr>
          <a:xfrm>
            <a:off x="13562613" y="6565152"/>
            <a:ext cx="80502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Node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41E1E6A-79B7-A64F-83E8-01EF9915260E}"/>
              </a:ext>
            </a:extLst>
          </p:cNvPr>
          <p:cNvSpPr txBox="1"/>
          <p:nvPr/>
        </p:nvSpPr>
        <p:spPr>
          <a:xfrm>
            <a:off x="12491967" y="6486727"/>
            <a:ext cx="1713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Worker Node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7E7C795D-7767-7146-862B-3D5F6E32811F}"/>
              </a:ext>
            </a:extLst>
          </p:cNvPr>
          <p:cNvSpPr/>
          <p:nvPr/>
        </p:nvSpPr>
        <p:spPr>
          <a:xfrm>
            <a:off x="11509044" y="1966667"/>
            <a:ext cx="2517161" cy="492406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EB8C4D2-A1D9-DC42-82EB-5EF90A4C0C79}"/>
              </a:ext>
            </a:extLst>
          </p:cNvPr>
          <p:cNvSpPr/>
          <p:nvPr/>
        </p:nvSpPr>
        <p:spPr>
          <a:xfrm>
            <a:off x="11923760" y="4793085"/>
            <a:ext cx="1689904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C34839F-54A7-944F-95D8-0133941EE2A8}"/>
              </a:ext>
            </a:extLst>
          </p:cNvPr>
          <p:cNvSpPr txBox="1"/>
          <p:nvPr/>
        </p:nvSpPr>
        <p:spPr>
          <a:xfrm>
            <a:off x="12399954" y="6078142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C511CE72-1EB0-6942-AB2B-4806592ED87A}"/>
              </a:ext>
            </a:extLst>
          </p:cNvPr>
          <p:cNvGrpSpPr/>
          <p:nvPr/>
        </p:nvGrpSpPr>
        <p:grpSpPr>
          <a:xfrm>
            <a:off x="12265213" y="5154098"/>
            <a:ext cx="1006998" cy="827590"/>
            <a:chOff x="853440" y="4579716"/>
            <a:chExt cx="1006998" cy="827590"/>
          </a:xfrm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9543F37C-2344-FE44-AC2E-CDA7F8AF5ED3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335624C9-6FFC-D24A-B739-045474F0FBC2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5879388E-C164-1343-9E38-05810D8AF44E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6D86FA8E-A283-E44D-9E2C-8A2C7F3A47EE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0327E92C-68DB-F848-AC70-351E65184BF6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FA06AB1-64EF-AF44-AD68-223D6AF2F5FC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BBB56961-74CD-834E-A819-82B6C3DD3D7C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09D98976-46C4-8D40-8390-7A108E66EE99}"/>
              </a:ext>
            </a:extLst>
          </p:cNvPr>
          <p:cNvSpPr txBox="1"/>
          <p:nvPr/>
        </p:nvSpPr>
        <p:spPr>
          <a:xfrm>
            <a:off x="11940276" y="6509029"/>
            <a:ext cx="1713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Worker Node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48736E3-55E7-D047-A3E5-7BBE788BE618}"/>
              </a:ext>
            </a:extLst>
          </p:cNvPr>
          <p:cNvSpPr/>
          <p:nvPr/>
        </p:nvSpPr>
        <p:spPr>
          <a:xfrm>
            <a:off x="11923760" y="2463501"/>
            <a:ext cx="1689904" cy="1898697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</a:t>
            </a:r>
          </a:p>
        </p:txBody>
      </p:sp>
      <p:sp>
        <p:nvSpPr>
          <p:cNvPr id="64" name="Content Placeholder 2">
            <a:extLst>
              <a:ext uri="{FF2B5EF4-FFF2-40B4-BE49-F238E27FC236}">
                <a16:creationId xmlns:a16="http://schemas.microsoft.com/office/drawing/2014/main" id="{EA20C856-4F50-A447-8284-8FDCD28D0F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87" y="1240221"/>
            <a:ext cx="9059661" cy="6348248"/>
          </a:xfrm>
        </p:spPr>
        <p:txBody>
          <a:bodyPr>
            <a:normAutofit fontScale="92500" lnSpcReduction="20000"/>
          </a:bodyPr>
          <a:lstStyle/>
          <a:p>
            <a:r>
              <a:rPr lang="en-IN" dirty="0"/>
              <a:t>We can </a:t>
            </a:r>
            <a:r>
              <a:rPr lang="en-IN" dirty="0">
                <a:solidFill>
                  <a:srgbClr val="0070C0"/>
                </a:solidFill>
              </a:rPr>
              <a:t>expose an application </a:t>
            </a:r>
            <a:r>
              <a:rPr lang="en-IN" dirty="0"/>
              <a:t>running on a set of </a:t>
            </a:r>
            <a:r>
              <a:rPr lang="en-IN" dirty="0">
                <a:solidFill>
                  <a:srgbClr val="0070C0"/>
                </a:solidFill>
              </a:rPr>
              <a:t>PODs</a:t>
            </a:r>
            <a:r>
              <a:rPr lang="en-IN" dirty="0"/>
              <a:t> using different types of Services available in k8s. </a:t>
            </a:r>
          </a:p>
          <a:p>
            <a:pPr lvl="1"/>
            <a:r>
              <a:rPr lang="en-IN" dirty="0"/>
              <a:t>ClusterIP Service(Internal to k8s cluster)</a:t>
            </a:r>
          </a:p>
          <a:p>
            <a:pPr lvl="1"/>
            <a:r>
              <a:rPr lang="en-IN" dirty="0"/>
              <a:t>NodePort Service (To internet)</a:t>
            </a:r>
          </a:p>
          <a:p>
            <a:pPr lvl="1"/>
            <a:r>
              <a:rPr lang="en-IN" dirty="0"/>
              <a:t>LoadBalancer Service (To internet)</a:t>
            </a:r>
          </a:p>
          <a:p>
            <a:pPr lvl="1"/>
            <a:r>
              <a:rPr lang="en-IN" dirty="0"/>
              <a:t>Ingress Service (To internet)</a:t>
            </a:r>
          </a:p>
          <a:p>
            <a:r>
              <a:rPr lang="en-IN" dirty="0">
                <a:solidFill>
                  <a:schemeClr val="accent6">
                    <a:lumMod val="75000"/>
                  </a:schemeClr>
                </a:solidFill>
              </a:rPr>
              <a:t>LoadBalancer Service </a:t>
            </a:r>
          </a:p>
          <a:p>
            <a:pPr lvl="1"/>
            <a:r>
              <a:rPr lang="en-IN" dirty="0"/>
              <a:t>To access our application </a:t>
            </a:r>
            <a:r>
              <a:rPr lang="en-IN" dirty="0">
                <a:solidFill>
                  <a:srgbClr val="0070C0"/>
                </a:solidFill>
              </a:rPr>
              <a:t>outside of Azure AKS k8s cluster</a:t>
            </a:r>
            <a:r>
              <a:rPr lang="en-IN" dirty="0"/>
              <a:t>, we can use </a:t>
            </a:r>
            <a:r>
              <a:rPr lang="en-IN" dirty="0">
                <a:solidFill>
                  <a:srgbClr val="00B050"/>
                </a:solidFill>
              </a:rPr>
              <a:t>Kubernetes</a:t>
            </a:r>
            <a:r>
              <a:rPr lang="en-IN" dirty="0"/>
              <a:t> </a:t>
            </a:r>
            <a:r>
              <a:rPr lang="en-IN" dirty="0">
                <a:solidFill>
                  <a:srgbClr val="00B050"/>
                </a:solidFill>
              </a:rPr>
              <a:t>LoadBalancer service </a:t>
            </a:r>
            <a:r>
              <a:rPr lang="en-IN" dirty="0"/>
              <a:t>which will be eventually mapped to </a:t>
            </a:r>
            <a:r>
              <a:rPr lang="en-IN" dirty="0">
                <a:solidFill>
                  <a:srgbClr val="00B050"/>
                </a:solidFill>
              </a:rPr>
              <a:t>Azure Standard Load Balancer.</a:t>
            </a:r>
          </a:p>
          <a:p>
            <a:pPr lvl="1"/>
            <a:r>
              <a:rPr lang="en-IN" dirty="0"/>
              <a:t>When  we deploy k8s load balancer service, the following will happen in </a:t>
            </a:r>
            <a:r>
              <a:rPr lang="en-IN" dirty="0">
                <a:solidFill>
                  <a:srgbClr val="00B050"/>
                </a:solidFill>
              </a:rPr>
              <a:t>Azure Standard Load Balancer</a:t>
            </a:r>
          </a:p>
          <a:p>
            <a:pPr lvl="2"/>
            <a:r>
              <a:rPr lang="en-IN" dirty="0"/>
              <a:t>A new </a:t>
            </a:r>
            <a:r>
              <a:rPr lang="en-IN" dirty="0">
                <a:solidFill>
                  <a:srgbClr val="00B050"/>
                </a:solidFill>
              </a:rPr>
              <a:t>Public IP </a:t>
            </a:r>
            <a:r>
              <a:rPr lang="en-IN" dirty="0"/>
              <a:t>gets created and associates that to </a:t>
            </a:r>
            <a:r>
              <a:rPr lang="en-IN" dirty="0">
                <a:solidFill>
                  <a:srgbClr val="00B050"/>
                </a:solidFill>
              </a:rPr>
              <a:t>Frontend IP </a:t>
            </a:r>
            <a:r>
              <a:rPr lang="en-IN" dirty="0"/>
              <a:t>Configuration</a:t>
            </a:r>
          </a:p>
          <a:p>
            <a:pPr lvl="2"/>
            <a:r>
              <a:rPr lang="en-IN" dirty="0"/>
              <a:t>A new </a:t>
            </a:r>
            <a:r>
              <a:rPr lang="en-IN" dirty="0">
                <a:solidFill>
                  <a:srgbClr val="00B050"/>
                </a:solidFill>
              </a:rPr>
              <a:t>Load Balancing rule </a:t>
            </a:r>
            <a:r>
              <a:rPr lang="en-IN" dirty="0"/>
              <a:t>will be created which associates frontend </a:t>
            </a:r>
            <a:r>
              <a:rPr lang="en-IN" dirty="0" err="1"/>
              <a:t>ip</a:t>
            </a:r>
            <a:r>
              <a:rPr lang="en-IN" dirty="0"/>
              <a:t> and backend pool</a:t>
            </a:r>
          </a:p>
          <a:p>
            <a:pPr lvl="1"/>
            <a:endParaRPr lang="en-IN" dirty="0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1005869E-B830-DD4F-8AFE-28F8896743C6}"/>
              </a:ext>
            </a:extLst>
          </p:cNvPr>
          <p:cNvSpPr/>
          <p:nvPr/>
        </p:nvSpPr>
        <p:spPr>
          <a:xfrm>
            <a:off x="12025815" y="3805739"/>
            <a:ext cx="1449659" cy="4170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</a:rPr>
              <a:t>targetPort</a:t>
            </a:r>
            <a:r>
              <a:rPr lang="en-US" sz="1600" dirty="0">
                <a:solidFill>
                  <a:schemeClr val="tx1"/>
                </a:solidFill>
              </a:rPr>
              <a:t>: 80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DC264116-3213-614B-B766-8F8DF2AF9517}"/>
              </a:ext>
            </a:extLst>
          </p:cNvPr>
          <p:cNvSpPr/>
          <p:nvPr/>
        </p:nvSpPr>
        <p:spPr>
          <a:xfrm>
            <a:off x="12025814" y="2550810"/>
            <a:ext cx="1449659" cy="4170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Port: 80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9080C257-4FD6-D546-80AA-C92B1C68EB45}"/>
              </a:ext>
            </a:extLst>
          </p:cNvPr>
          <p:cNvSpPr/>
          <p:nvPr/>
        </p:nvSpPr>
        <p:spPr>
          <a:xfrm>
            <a:off x="11142187" y="554269"/>
            <a:ext cx="3225456" cy="120388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0070C0"/>
                </a:solidFill>
              </a:rPr>
              <a:t>Azure Standard </a:t>
            </a:r>
          </a:p>
          <a:p>
            <a:pPr algn="ctr"/>
            <a:r>
              <a:rPr lang="en-US" sz="1600" b="1" dirty="0">
                <a:solidFill>
                  <a:srgbClr val="0070C0"/>
                </a:solidFill>
              </a:rPr>
              <a:t>Load Balancer</a:t>
            </a:r>
          </a:p>
        </p:txBody>
      </p:sp>
      <p:pic>
        <p:nvPicPr>
          <p:cNvPr id="75" name="Graphic 74" descr="User">
            <a:extLst>
              <a:ext uri="{FF2B5EF4-FFF2-40B4-BE49-F238E27FC236}">
                <a16:creationId xmlns:a16="http://schemas.microsoft.com/office/drawing/2014/main" id="{053FCBD3-F120-304F-9C33-5BEAF7F408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85938" y="809317"/>
            <a:ext cx="1110539" cy="111053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2AB0385-3AEC-3B4E-9901-36434E0E7A1E}"/>
              </a:ext>
            </a:extLst>
          </p:cNvPr>
          <p:cNvSpPr txBox="1"/>
          <p:nvPr/>
        </p:nvSpPr>
        <p:spPr>
          <a:xfrm>
            <a:off x="8906666" y="618112"/>
            <a:ext cx="72487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User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3732786-B8BE-BE4C-A8D8-12DE6CD1429C}"/>
              </a:ext>
            </a:extLst>
          </p:cNvPr>
          <p:cNvCxnSpPr>
            <a:cxnSpLocks/>
            <a:stCxn id="75" idx="3"/>
            <a:endCxn id="65" idx="1"/>
          </p:cNvCxnSpPr>
          <p:nvPr/>
        </p:nvCxnSpPr>
        <p:spPr>
          <a:xfrm>
            <a:off x="9396477" y="1364587"/>
            <a:ext cx="1872679" cy="37522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AB1F4E3-A83E-E043-A0D6-29CA35EF710C}"/>
              </a:ext>
            </a:extLst>
          </p:cNvPr>
          <p:cNvCxnSpPr>
            <a:stCxn id="9" idx="2"/>
            <a:endCxn id="52" idx="0"/>
          </p:cNvCxnSpPr>
          <p:nvPr/>
        </p:nvCxnSpPr>
        <p:spPr>
          <a:xfrm>
            <a:off x="12768712" y="4362198"/>
            <a:ext cx="0" cy="430887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ular Callout 23">
            <a:extLst>
              <a:ext uri="{FF2B5EF4-FFF2-40B4-BE49-F238E27FC236}">
                <a16:creationId xmlns:a16="http://schemas.microsoft.com/office/drawing/2014/main" id="{FD949922-2938-0A4C-A908-B431E498D014}"/>
              </a:ext>
            </a:extLst>
          </p:cNvPr>
          <p:cNvSpPr/>
          <p:nvPr/>
        </p:nvSpPr>
        <p:spPr>
          <a:xfrm>
            <a:off x="7515923" y="2406540"/>
            <a:ext cx="2062976" cy="763445"/>
          </a:xfrm>
          <a:prstGeom prst="wedgeRectCallout">
            <a:avLst>
              <a:gd name="adj1" fmla="val 123330"/>
              <a:gd name="adj2" fmla="val -134484"/>
            </a:avLst>
          </a:prstGeom>
          <a:solidFill>
            <a:schemeClr val="bg1">
              <a:lumMod val="50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Updated SLB with </a:t>
            </a:r>
            <a:r>
              <a:rPr lang="en-US" sz="1600" dirty="0" err="1"/>
              <a:t>FrontendIP</a:t>
            </a:r>
            <a:r>
              <a:rPr lang="en-US" sz="1600" dirty="0"/>
              <a:t> &amp; LB Rule</a:t>
            </a:r>
          </a:p>
        </p:txBody>
      </p:sp>
      <p:sp>
        <p:nvSpPr>
          <p:cNvPr id="83" name="Rectangular Callout 82">
            <a:extLst>
              <a:ext uri="{FF2B5EF4-FFF2-40B4-BE49-F238E27FC236}">
                <a16:creationId xmlns:a16="http://schemas.microsoft.com/office/drawing/2014/main" id="{065645B4-277C-2E46-A31B-2012BA58279B}"/>
              </a:ext>
            </a:extLst>
          </p:cNvPr>
          <p:cNvSpPr/>
          <p:nvPr/>
        </p:nvSpPr>
        <p:spPr>
          <a:xfrm>
            <a:off x="7540348" y="3385427"/>
            <a:ext cx="2062976" cy="527145"/>
          </a:xfrm>
          <a:prstGeom prst="wedgeRectCallout">
            <a:avLst>
              <a:gd name="adj1" fmla="val 178085"/>
              <a:gd name="adj2" fmla="val -163848"/>
            </a:avLst>
          </a:prstGeom>
          <a:solidFill>
            <a:schemeClr val="bg1">
              <a:lumMod val="50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ClusterIP</a:t>
            </a:r>
            <a:r>
              <a:rPr lang="en-US" sz="1600" dirty="0"/>
              <a:t> Service Port</a:t>
            </a:r>
          </a:p>
        </p:txBody>
      </p:sp>
      <p:sp>
        <p:nvSpPr>
          <p:cNvPr id="86" name="Rectangular Callout 85">
            <a:extLst>
              <a:ext uri="{FF2B5EF4-FFF2-40B4-BE49-F238E27FC236}">
                <a16:creationId xmlns:a16="http://schemas.microsoft.com/office/drawing/2014/main" id="{AFB64851-55BA-BB4B-9A38-3797045E40AE}"/>
              </a:ext>
            </a:extLst>
          </p:cNvPr>
          <p:cNvSpPr/>
          <p:nvPr/>
        </p:nvSpPr>
        <p:spPr>
          <a:xfrm>
            <a:off x="8705347" y="4165124"/>
            <a:ext cx="2062976" cy="527145"/>
          </a:xfrm>
          <a:prstGeom prst="wedgeRectCallout">
            <a:avLst>
              <a:gd name="adj1" fmla="val 118738"/>
              <a:gd name="adj2" fmla="val -97225"/>
            </a:avLst>
          </a:prstGeom>
          <a:solidFill>
            <a:schemeClr val="bg1">
              <a:lumMod val="50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Container Port in a POD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AD249D4-6279-C543-9DA1-4D33ABF3EBBA}"/>
              </a:ext>
            </a:extLst>
          </p:cNvPr>
          <p:cNvSpPr txBox="1"/>
          <p:nvPr/>
        </p:nvSpPr>
        <p:spPr>
          <a:xfrm>
            <a:off x="9221716" y="1040754"/>
            <a:ext cx="17213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http://&lt;NEW-PUBLIC-IP&gt;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6B73DBE1-5B42-6C45-AC8B-079A77C2D3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623899" y="826987"/>
            <a:ext cx="700982" cy="700982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94D3A174-51A1-4E4C-B2BF-E84EF597AB9B}"/>
              </a:ext>
            </a:extLst>
          </p:cNvPr>
          <p:cNvSpPr/>
          <p:nvPr/>
        </p:nvSpPr>
        <p:spPr>
          <a:xfrm>
            <a:off x="10768323" y="241738"/>
            <a:ext cx="3833490" cy="7346731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11624B5-95FF-704E-B161-75F24AC0588A}"/>
              </a:ext>
            </a:extLst>
          </p:cNvPr>
          <p:cNvSpPr txBox="1"/>
          <p:nvPr/>
        </p:nvSpPr>
        <p:spPr>
          <a:xfrm>
            <a:off x="11923760" y="7244444"/>
            <a:ext cx="156459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rgbClr val="00B0F0"/>
                </a:solidFill>
              </a:rPr>
              <a:t>Azure Cloud</a:t>
            </a:r>
          </a:p>
        </p:txBody>
      </p:sp>
      <p:pic>
        <p:nvPicPr>
          <p:cNvPr id="25" name="Graphic 24">
            <a:extLst>
              <a:ext uri="{FF2B5EF4-FFF2-40B4-BE49-F238E27FC236}">
                <a16:creationId xmlns:a16="http://schemas.microsoft.com/office/drawing/2014/main" id="{18AAEF5F-78D0-4443-93EF-52DD69507B3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251170" y="536552"/>
            <a:ext cx="627746" cy="627746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id="{BA3C2BEC-1E1D-6A41-8B28-97E0E1AB202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269156" y="1088236"/>
            <a:ext cx="627746" cy="627746"/>
          </a:xfrm>
          <a:prstGeom prst="rect">
            <a:avLst/>
          </a:prstGeom>
        </p:spPr>
      </p:pic>
      <p:cxnSp>
        <p:nvCxnSpPr>
          <p:cNvPr id="44" name="Elbow Connector 43">
            <a:extLst>
              <a:ext uri="{FF2B5EF4-FFF2-40B4-BE49-F238E27FC236}">
                <a16:creationId xmlns:a16="http://schemas.microsoft.com/office/drawing/2014/main" id="{E1A57AC9-01BC-294D-B1E6-666436163435}"/>
              </a:ext>
            </a:extLst>
          </p:cNvPr>
          <p:cNvCxnSpPr>
            <a:cxnSpLocks/>
            <a:endCxn id="5" idx="1"/>
          </p:cNvCxnSpPr>
          <p:nvPr/>
        </p:nvCxnSpPr>
        <p:spPr>
          <a:xfrm flipV="1">
            <a:off x="11852961" y="1177478"/>
            <a:ext cx="1770938" cy="245900"/>
          </a:xfrm>
          <a:prstGeom prst="bentConnector3">
            <a:avLst>
              <a:gd name="adj1" fmla="val 12610"/>
            </a:avLst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Elbow Connector 48">
            <a:extLst>
              <a:ext uri="{FF2B5EF4-FFF2-40B4-BE49-F238E27FC236}">
                <a16:creationId xmlns:a16="http://schemas.microsoft.com/office/drawing/2014/main" id="{43674A0E-FAA9-5042-B46E-10AA5D28208D}"/>
              </a:ext>
            </a:extLst>
          </p:cNvPr>
          <p:cNvCxnSpPr>
            <a:stCxn id="5" idx="2"/>
            <a:endCxn id="9" idx="0"/>
          </p:cNvCxnSpPr>
          <p:nvPr/>
        </p:nvCxnSpPr>
        <p:spPr>
          <a:xfrm rot="5400000">
            <a:off x="12903785" y="1392896"/>
            <a:ext cx="935532" cy="1205678"/>
          </a:xfrm>
          <a:prstGeom prst="bentConnector3">
            <a:avLst>
              <a:gd name="adj1" fmla="val 8432"/>
            </a:avLst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5558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6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6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6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6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6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3" grpId="0"/>
      <p:bldP spid="51" grpId="0" animBg="1"/>
      <p:bldP spid="52" grpId="0" animBg="1"/>
      <p:bldP spid="53" grpId="0"/>
      <p:bldP spid="63" grpId="0"/>
      <p:bldP spid="9" grpId="0" animBg="1"/>
      <p:bldP spid="68" grpId="0" animBg="1"/>
      <p:bldP spid="69" grpId="0" animBg="1"/>
      <p:bldP spid="71" grpId="0" animBg="1"/>
      <p:bldP spid="13" grpId="0"/>
      <p:bldP spid="24" grpId="0" animBg="1"/>
      <p:bldP spid="83" grpId="0" animBg="1"/>
      <p:bldP spid="86" grpId="0" animBg="1"/>
      <p:bldP spid="26" grpId="0"/>
      <p:bldP spid="21" grpId="0" animBg="1"/>
      <p:bldP spid="59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2374" y="2755123"/>
            <a:ext cx="3528026" cy="3424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75369" y="2656561"/>
            <a:ext cx="8279661" cy="971134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Kubernetes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POD &amp; Load Balancer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Service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70C0"/>
                </a:solidFill>
              </a:rPr>
              <a:t>Demo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3373DFEB-E3C1-5E43-A5CA-2089EDE807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611551" y="199241"/>
            <a:ext cx="1248239" cy="1248239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457E506C-F800-B244-BD92-7AA3FCCA53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28536" y="199241"/>
            <a:ext cx="1410774" cy="141077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2115EA8-43B5-EE4E-89DD-23695B411841}"/>
              </a:ext>
            </a:extLst>
          </p:cNvPr>
          <p:cNvSpPr txBox="1"/>
          <p:nvPr/>
        </p:nvSpPr>
        <p:spPr>
          <a:xfrm>
            <a:off x="305138" y="1533303"/>
            <a:ext cx="165757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Public </a:t>
            </a:r>
          </a:p>
          <a:p>
            <a:r>
              <a:rPr lang="en-US" dirty="0"/>
              <a:t>IP Address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D99706-82B0-2445-A8CE-767E4F86AC5D}"/>
              </a:ext>
            </a:extLst>
          </p:cNvPr>
          <p:cNvSpPr txBox="1"/>
          <p:nvPr/>
        </p:nvSpPr>
        <p:spPr>
          <a:xfrm>
            <a:off x="12269476" y="1447480"/>
            <a:ext cx="193238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Azure Standard</a:t>
            </a:r>
          </a:p>
          <a:p>
            <a:pPr algn="ctr"/>
            <a:r>
              <a:rPr lang="en-US" dirty="0"/>
              <a:t>Load Balancer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CD46DAED-79C2-E441-A5F1-888C4BD5B2A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55081" y="3006091"/>
            <a:ext cx="3247802" cy="3247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1304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6757" y="1756402"/>
            <a:ext cx="4858736" cy="4716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8273" y="2899123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Kubernetes</a:t>
            </a:r>
          </a:p>
          <a:p>
            <a:pPr marL="0" indent="0" algn="ctr">
              <a:buNone/>
            </a:pPr>
            <a:r>
              <a:rPr lang="en-US" sz="7000" b="1" dirty="0" err="1">
                <a:solidFill>
                  <a:srgbClr val="00B050"/>
                </a:solidFill>
              </a:rPr>
              <a:t>ReplicaSets</a:t>
            </a:r>
            <a:endParaRPr lang="en-US" sz="70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07565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8AAFAE5-8F4F-3740-9CD1-71D114F6078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39EEEA5-1B1F-E149-A69E-C5BF33B459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35843"/>
            <a:ext cx="12618720" cy="1188851"/>
          </a:xfrm>
        </p:spPr>
        <p:txBody>
          <a:bodyPr/>
          <a:lstStyle/>
          <a:p>
            <a:r>
              <a:rPr lang="en-US" dirty="0"/>
              <a:t>Kubernetes - </a:t>
            </a:r>
            <a:r>
              <a:rPr lang="en-US" dirty="0" err="1">
                <a:solidFill>
                  <a:srgbClr val="00B050"/>
                </a:solidFill>
              </a:rPr>
              <a:t>ReplicaSets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7DC95F2-1264-3A4A-8B49-5E4B481893E8}"/>
              </a:ext>
            </a:extLst>
          </p:cNvPr>
          <p:cNvSpPr/>
          <p:nvPr/>
        </p:nvSpPr>
        <p:spPr>
          <a:xfrm>
            <a:off x="2902931" y="3771106"/>
            <a:ext cx="2372810" cy="636608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ReplicaSets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19DAF99-7510-3348-A94B-A131728A34DE}"/>
              </a:ext>
            </a:extLst>
          </p:cNvPr>
          <p:cNvSpPr/>
          <p:nvPr/>
        </p:nvSpPr>
        <p:spPr>
          <a:xfrm>
            <a:off x="7444452" y="1702140"/>
            <a:ext cx="3516774" cy="63660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High Availability or Reliability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05ED618-2EA7-384D-BB31-9FC3890E0DA9}"/>
              </a:ext>
            </a:extLst>
          </p:cNvPr>
          <p:cNvSpPr/>
          <p:nvPr/>
        </p:nvSpPr>
        <p:spPr>
          <a:xfrm>
            <a:off x="7444452" y="3072938"/>
            <a:ext cx="3516774" cy="63660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Scaling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6D5BB22-B7EB-E043-A223-A294D38F72C3}"/>
              </a:ext>
            </a:extLst>
          </p:cNvPr>
          <p:cNvSpPr/>
          <p:nvPr/>
        </p:nvSpPr>
        <p:spPr>
          <a:xfrm>
            <a:off x="7444452" y="4383770"/>
            <a:ext cx="3516774" cy="63660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Load Balancing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9373784-5E2D-5B4C-831A-EE8E759D939F}"/>
              </a:ext>
            </a:extLst>
          </p:cNvPr>
          <p:cNvSpPr/>
          <p:nvPr/>
        </p:nvSpPr>
        <p:spPr>
          <a:xfrm>
            <a:off x="7444452" y="5760892"/>
            <a:ext cx="3516774" cy="63660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Labels &amp; Selectors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2A1F18C-0760-1143-A2B5-B145B68CB43B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 flipV="1">
            <a:off x="5275741" y="2020444"/>
            <a:ext cx="2168711" cy="20689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A2A17D7-8BBA-154A-9788-34A1BD58DB34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 flipV="1">
            <a:off x="5275741" y="3391242"/>
            <a:ext cx="2168711" cy="6981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2311CE9-0026-CB49-BF8E-350AA86832B1}"/>
              </a:ext>
            </a:extLst>
          </p:cNvPr>
          <p:cNvCxnSpPr>
            <a:cxnSpLocks/>
            <a:stCxn id="5" idx="3"/>
            <a:endCxn id="8" idx="1"/>
          </p:cNvCxnSpPr>
          <p:nvPr/>
        </p:nvCxnSpPr>
        <p:spPr>
          <a:xfrm>
            <a:off x="5275741" y="4089410"/>
            <a:ext cx="2168711" cy="6126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5108E17-D8E3-B747-A3B0-D9716B9E0747}"/>
              </a:ext>
            </a:extLst>
          </p:cNvPr>
          <p:cNvCxnSpPr>
            <a:cxnSpLocks/>
            <a:stCxn id="5" idx="3"/>
            <a:endCxn id="9" idx="1"/>
          </p:cNvCxnSpPr>
          <p:nvPr/>
        </p:nvCxnSpPr>
        <p:spPr>
          <a:xfrm>
            <a:off x="5275741" y="4089410"/>
            <a:ext cx="2168711" cy="19897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5149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1F4EEF7-593A-4845-ABF0-7B5C2890462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21F515-7102-4005-8287-358EFD0754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854" y="1225743"/>
            <a:ext cx="7279753" cy="1722377"/>
          </a:xfrm>
        </p:spPr>
        <p:txBody>
          <a:bodyPr>
            <a:normAutofit/>
          </a:bodyPr>
          <a:lstStyle/>
          <a:p>
            <a:r>
              <a:rPr lang="en-IN" dirty="0"/>
              <a:t>A </a:t>
            </a:r>
            <a:r>
              <a:rPr lang="en-IN" dirty="0" err="1"/>
              <a:t>ReplicaSet’s</a:t>
            </a:r>
            <a:r>
              <a:rPr lang="en-IN" dirty="0"/>
              <a:t> purpose is to maintain a </a:t>
            </a:r>
            <a:r>
              <a:rPr lang="en-IN" dirty="0">
                <a:solidFill>
                  <a:srgbClr val="0070C0"/>
                </a:solidFill>
              </a:rPr>
              <a:t>stable set of replica Pods </a:t>
            </a:r>
            <a:r>
              <a:rPr lang="en-IN" dirty="0"/>
              <a:t>running at any given time.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3FDA6FC-0297-40C6-B640-7185791FB5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36892"/>
            <a:ext cx="12618720" cy="1188851"/>
          </a:xfrm>
        </p:spPr>
        <p:txBody>
          <a:bodyPr/>
          <a:lstStyle/>
          <a:p>
            <a:r>
              <a:rPr lang="en-IN" dirty="0"/>
              <a:t>Kubernetes – </a:t>
            </a:r>
            <a:r>
              <a:rPr lang="en-IN" dirty="0" err="1">
                <a:solidFill>
                  <a:srgbClr val="00B050"/>
                </a:solidFill>
              </a:rPr>
              <a:t>ReplicaSet</a:t>
            </a:r>
            <a:endParaRPr lang="en-IN" dirty="0">
              <a:solidFill>
                <a:srgbClr val="00B05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151628E-F83C-46FE-A304-5FD4585D9599}"/>
              </a:ext>
            </a:extLst>
          </p:cNvPr>
          <p:cNvSpPr/>
          <p:nvPr/>
        </p:nvSpPr>
        <p:spPr>
          <a:xfrm>
            <a:off x="3675323" y="3261861"/>
            <a:ext cx="7279754" cy="4035822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C514D90-0924-479B-B559-FC251056322A}"/>
              </a:ext>
            </a:extLst>
          </p:cNvPr>
          <p:cNvSpPr/>
          <p:nvPr/>
        </p:nvSpPr>
        <p:spPr>
          <a:xfrm>
            <a:off x="3860518" y="3622460"/>
            <a:ext cx="6933236" cy="32468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7F3B33-459A-422B-94BA-105B0AA1C8DD}"/>
              </a:ext>
            </a:extLst>
          </p:cNvPr>
          <p:cNvSpPr txBox="1"/>
          <p:nvPr/>
        </p:nvSpPr>
        <p:spPr>
          <a:xfrm>
            <a:off x="6521179" y="6470806"/>
            <a:ext cx="1713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Worker Node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DA933F-7519-48BD-AA0F-619D6585DBBD}"/>
              </a:ext>
            </a:extLst>
          </p:cNvPr>
          <p:cNvSpPr txBox="1"/>
          <p:nvPr/>
        </p:nvSpPr>
        <p:spPr>
          <a:xfrm>
            <a:off x="6137986" y="6914330"/>
            <a:ext cx="235442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Kubernetes Cluster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80C319B-471B-144E-932D-0A9F0B5483D9}"/>
              </a:ext>
            </a:extLst>
          </p:cNvPr>
          <p:cNvSpPr/>
          <p:nvPr/>
        </p:nvSpPr>
        <p:spPr>
          <a:xfrm>
            <a:off x="4196184" y="3992849"/>
            <a:ext cx="6281099" cy="2445531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A4B3430-0E60-0A4C-9943-836C47E17E6B}"/>
              </a:ext>
            </a:extLst>
          </p:cNvPr>
          <p:cNvSpPr/>
          <p:nvPr/>
        </p:nvSpPr>
        <p:spPr>
          <a:xfrm>
            <a:off x="4586155" y="4339145"/>
            <a:ext cx="1660908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E45D659-E2B6-2F45-8035-89981F0F966D}"/>
              </a:ext>
            </a:extLst>
          </p:cNvPr>
          <p:cNvSpPr txBox="1"/>
          <p:nvPr/>
        </p:nvSpPr>
        <p:spPr>
          <a:xfrm>
            <a:off x="5094311" y="5603439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75F1A018-28D9-D048-972A-BED631C4ED96}"/>
              </a:ext>
            </a:extLst>
          </p:cNvPr>
          <p:cNvGrpSpPr/>
          <p:nvPr/>
        </p:nvGrpSpPr>
        <p:grpSpPr>
          <a:xfrm>
            <a:off x="4897541" y="4680780"/>
            <a:ext cx="1006998" cy="827590"/>
            <a:chOff x="853440" y="4579716"/>
            <a:chExt cx="1006998" cy="827590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31BADFE1-FFD2-A141-A7FC-ED8913148053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8F0F18C4-AED4-E542-9E67-AB67036BC49B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2C020A8A-76C4-2E42-8A05-AB59076BE371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3AC1F80-4A5E-A54B-9BEA-7066D0B546F5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CB1755BE-E034-A541-958C-BDE33954AB70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3E1BA34D-2FA7-4945-B528-5780F0B2E883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9B308547-3D7A-CB49-BAB1-4260C3EAA599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50" name="Rectangle 49">
            <a:extLst>
              <a:ext uri="{FF2B5EF4-FFF2-40B4-BE49-F238E27FC236}">
                <a16:creationId xmlns:a16="http://schemas.microsoft.com/office/drawing/2014/main" id="{47FA394A-4E66-B943-B9E2-4BF5ABE63819}"/>
              </a:ext>
            </a:extLst>
          </p:cNvPr>
          <p:cNvSpPr/>
          <p:nvPr/>
        </p:nvSpPr>
        <p:spPr>
          <a:xfrm>
            <a:off x="6501483" y="4349655"/>
            <a:ext cx="1660908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7C4B6B2-6922-1F44-9C32-FD62DCB5128E}"/>
              </a:ext>
            </a:extLst>
          </p:cNvPr>
          <p:cNvSpPr txBox="1"/>
          <p:nvPr/>
        </p:nvSpPr>
        <p:spPr>
          <a:xfrm>
            <a:off x="7009639" y="5613949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A9170897-38E4-3C48-B5D9-8C4031EC8FA8}"/>
              </a:ext>
            </a:extLst>
          </p:cNvPr>
          <p:cNvGrpSpPr/>
          <p:nvPr/>
        </p:nvGrpSpPr>
        <p:grpSpPr>
          <a:xfrm>
            <a:off x="6812869" y="4691290"/>
            <a:ext cx="1006998" cy="827590"/>
            <a:chOff x="853440" y="4579716"/>
            <a:chExt cx="1006998" cy="827590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918F4F0B-7EC3-1849-8861-F2032CFDE4C8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2DE085A5-F39B-6847-AF59-3C49B6F2279B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05F1286C-1941-964D-8577-B48149331C0A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E59340CB-3CD4-CE49-AAB7-F292D8E8095F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B74E97A6-DB47-664F-894A-228DA576BB3A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42F0FC15-2866-6B49-ACC4-52251A621FD7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E766FC44-D3C8-6644-B0DB-49E92FC9B146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6300A229-DB5D-C442-BEB2-6A79F8122EE8}"/>
              </a:ext>
            </a:extLst>
          </p:cNvPr>
          <p:cNvSpPr txBox="1"/>
          <p:nvPr/>
        </p:nvSpPr>
        <p:spPr>
          <a:xfrm>
            <a:off x="6654110" y="6018114"/>
            <a:ext cx="136524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err="1"/>
              <a:t>ReplicaSet</a:t>
            </a:r>
            <a:endParaRPr lang="en-IN" dirty="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C235696F-6566-1844-981F-8A0AC33855EE}"/>
              </a:ext>
            </a:extLst>
          </p:cNvPr>
          <p:cNvSpPr/>
          <p:nvPr/>
        </p:nvSpPr>
        <p:spPr>
          <a:xfrm>
            <a:off x="8424935" y="4339145"/>
            <a:ext cx="1660908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F015E212-17E1-264D-AB18-4F03F81D0A4F}"/>
              </a:ext>
            </a:extLst>
          </p:cNvPr>
          <p:cNvSpPr txBox="1"/>
          <p:nvPr/>
        </p:nvSpPr>
        <p:spPr>
          <a:xfrm>
            <a:off x="8933091" y="5603439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054266CB-DBC3-3245-B634-EACD1BFC7914}"/>
              </a:ext>
            </a:extLst>
          </p:cNvPr>
          <p:cNvGrpSpPr/>
          <p:nvPr/>
        </p:nvGrpSpPr>
        <p:grpSpPr>
          <a:xfrm>
            <a:off x="8736321" y="4680780"/>
            <a:ext cx="1006998" cy="827590"/>
            <a:chOff x="853440" y="4579716"/>
            <a:chExt cx="1006998" cy="827590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0A3BFEDF-E919-6345-B06F-1F825F2772C2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F64FD3CA-A176-BF4F-9BFF-899AB73DC559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363231B0-177F-014D-B104-F9643B804DCC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57870448-A768-AD4C-9AE8-CDC7835C407E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3ADEF82-F61F-6B4D-8765-089143185C25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BCF54102-526E-C944-BA57-7BBF32FFCD22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FA939C36-B483-514B-A36B-F89EAC4485E0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72" name="Content Placeholder 2">
            <a:extLst>
              <a:ext uri="{FF2B5EF4-FFF2-40B4-BE49-F238E27FC236}">
                <a16:creationId xmlns:a16="http://schemas.microsoft.com/office/drawing/2014/main" id="{FE093700-4D10-B54B-8423-6E9F5CB0A8A7}"/>
              </a:ext>
            </a:extLst>
          </p:cNvPr>
          <p:cNvSpPr txBox="1">
            <a:spLocks/>
          </p:cNvSpPr>
          <p:nvPr/>
        </p:nvSpPr>
        <p:spPr>
          <a:xfrm>
            <a:off x="7277023" y="1227452"/>
            <a:ext cx="7279753" cy="1722377"/>
          </a:xfrm>
          <a:prstGeom prst="rect">
            <a:avLst/>
          </a:prstGeom>
        </p:spPr>
        <p:txBody>
          <a:bodyPr vert="horz" lIns="109728" tIns="54864" rIns="109728" bIns="54864" rtlCol="0">
            <a:normAutofit fontScale="85000" lnSpcReduction="1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/>
              <a:t>If our </a:t>
            </a:r>
            <a:r>
              <a:rPr lang="en-IN" dirty="0">
                <a:solidFill>
                  <a:srgbClr val="0070C0"/>
                </a:solidFill>
              </a:rPr>
              <a:t>application crashes (any pod dies), </a:t>
            </a:r>
            <a:r>
              <a:rPr lang="en-IN" dirty="0" err="1"/>
              <a:t>replicaset</a:t>
            </a:r>
            <a:r>
              <a:rPr lang="en-IN" dirty="0"/>
              <a:t> will </a:t>
            </a:r>
            <a:r>
              <a:rPr lang="en-IN" dirty="0">
                <a:solidFill>
                  <a:srgbClr val="00B050"/>
                </a:solidFill>
              </a:rPr>
              <a:t>recreate</a:t>
            </a:r>
            <a:r>
              <a:rPr lang="en-IN" dirty="0"/>
              <a:t> the pod immediately to ensure the configured number of pods running at any given time. 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C98DFDC-EFBD-6E45-A6DB-F425E82E1368}"/>
              </a:ext>
            </a:extLst>
          </p:cNvPr>
          <p:cNvSpPr/>
          <p:nvPr/>
        </p:nvSpPr>
        <p:spPr>
          <a:xfrm>
            <a:off x="219016" y="3891572"/>
            <a:ext cx="3193763" cy="1722377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Reliability</a:t>
            </a:r>
          </a:p>
          <a:p>
            <a:pPr algn="ctr"/>
            <a:r>
              <a:rPr lang="en-US" sz="3000" dirty="0"/>
              <a:t>Or </a:t>
            </a:r>
          </a:p>
          <a:p>
            <a:pPr algn="ctr"/>
            <a:r>
              <a:rPr lang="en-US" sz="3000" dirty="0"/>
              <a:t>High Availability</a:t>
            </a:r>
          </a:p>
        </p:txBody>
      </p:sp>
    </p:spTree>
    <p:extLst>
      <p:ext uri="{BB962C8B-B14F-4D97-AF65-F5344CB8AC3E}">
        <p14:creationId xmlns:p14="http://schemas.microsoft.com/office/powerpoint/2010/main" val="801966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6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63627"/>
                                      </p:to>
                                    </p:animClr>
                                    <p:set>
                                      <p:cBhvr>
                                        <p:cTn id="57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8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9" grpId="0"/>
      <p:bldP spid="10" grpId="0"/>
      <p:bldP spid="19" grpId="0" animBg="1"/>
      <p:bldP spid="40" grpId="0" animBg="1"/>
      <p:bldP spid="41" grpId="0"/>
      <p:bldP spid="50" grpId="0" animBg="1"/>
      <p:bldP spid="51" grpId="0"/>
      <p:bldP spid="61" grpId="0"/>
      <p:bldP spid="62" grpId="0" animBg="1"/>
      <p:bldP spid="63" grpId="0"/>
      <p:bldP spid="20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1F4EEF7-593A-4845-ABF0-7B5C2890462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3FDA6FC-0297-40C6-B640-7185791FB5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627" y="-228336"/>
            <a:ext cx="12618720" cy="1188851"/>
          </a:xfrm>
        </p:spPr>
        <p:txBody>
          <a:bodyPr/>
          <a:lstStyle/>
          <a:p>
            <a:r>
              <a:rPr lang="en-IN" dirty="0"/>
              <a:t>Kubernetes – </a:t>
            </a:r>
            <a:r>
              <a:rPr lang="en-IN" dirty="0" err="1">
                <a:solidFill>
                  <a:srgbClr val="00B050"/>
                </a:solidFill>
              </a:rPr>
              <a:t>ReplicaSet</a:t>
            </a:r>
            <a:endParaRPr lang="en-IN" dirty="0">
              <a:solidFill>
                <a:srgbClr val="00B05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151628E-F83C-46FE-A304-5FD4585D9599}"/>
              </a:ext>
            </a:extLst>
          </p:cNvPr>
          <p:cNvSpPr/>
          <p:nvPr/>
        </p:nvSpPr>
        <p:spPr>
          <a:xfrm>
            <a:off x="5395353" y="2199627"/>
            <a:ext cx="9179228" cy="4976315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C514D90-0924-479B-B559-FC251056322A}"/>
              </a:ext>
            </a:extLst>
          </p:cNvPr>
          <p:cNvSpPr/>
          <p:nvPr/>
        </p:nvSpPr>
        <p:spPr>
          <a:xfrm>
            <a:off x="5608298" y="2430684"/>
            <a:ext cx="4174235" cy="430730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7F3B33-459A-422B-94BA-105B0AA1C8DD}"/>
              </a:ext>
            </a:extLst>
          </p:cNvPr>
          <p:cNvSpPr txBox="1"/>
          <p:nvPr/>
        </p:nvSpPr>
        <p:spPr>
          <a:xfrm>
            <a:off x="7103500" y="6307098"/>
            <a:ext cx="1713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Worker Node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DA933F-7519-48BD-AA0F-619D6585DBBD}"/>
              </a:ext>
            </a:extLst>
          </p:cNvPr>
          <p:cNvSpPr txBox="1"/>
          <p:nvPr/>
        </p:nvSpPr>
        <p:spPr>
          <a:xfrm>
            <a:off x="8608076" y="6745055"/>
            <a:ext cx="235442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Kubernetes Cluster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33EAA96D-ED30-4B80-B7A6-1FB91213A236}"/>
              </a:ext>
            </a:extLst>
          </p:cNvPr>
          <p:cNvSpPr/>
          <p:nvPr/>
        </p:nvSpPr>
        <p:spPr>
          <a:xfrm>
            <a:off x="10089146" y="2430684"/>
            <a:ext cx="4174235" cy="430730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43564AA-69CD-42F9-A6E0-EF6F55E2DDA3}"/>
              </a:ext>
            </a:extLst>
          </p:cNvPr>
          <p:cNvSpPr txBox="1"/>
          <p:nvPr/>
        </p:nvSpPr>
        <p:spPr>
          <a:xfrm>
            <a:off x="11534499" y="6329071"/>
            <a:ext cx="1713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Worker Node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307C2AB-FF93-44FE-A2D1-80ACA59D2430}"/>
              </a:ext>
            </a:extLst>
          </p:cNvPr>
          <p:cNvSpPr/>
          <p:nvPr/>
        </p:nvSpPr>
        <p:spPr>
          <a:xfrm>
            <a:off x="5828901" y="3697457"/>
            <a:ext cx="8285967" cy="2475668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866744B2-BE71-4562-AE41-0A2EE2B37E75}"/>
              </a:ext>
            </a:extLst>
          </p:cNvPr>
          <p:cNvSpPr/>
          <p:nvPr/>
        </p:nvSpPr>
        <p:spPr>
          <a:xfrm>
            <a:off x="6054603" y="4012205"/>
            <a:ext cx="1660908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03B821E-5C16-4248-B06A-F2CEE2030D4B}"/>
              </a:ext>
            </a:extLst>
          </p:cNvPr>
          <p:cNvSpPr txBox="1"/>
          <p:nvPr/>
        </p:nvSpPr>
        <p:spPr>
          <a:xfrm>
            <a:off x="6562759" y="5276499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82281A72-9AB8-4D92-AB37-755A610922D3}"/>
              </a:ext>
            </a:extLst>
          </p:cNvPr>
          <p:cNvGrpSpPr/>
          <p:nvPr/>
        </p:nvGrpSpPr>
        <p:grpSpPr>
          <a:xfrm>
            <a:off x="6365989" y="4353840"/>
            <a:ext cx="1006998" cy="827590"/>
            <a:chOff x="853440" y="4579716"/>
            <a:chExt cx="1006998" cy="827590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735F23C2-A309-48C4-A509-70C14CEC180C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11C22650-4D77-4736-A479-979A1FF3F8BD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87B32F0D-4278-4A5F-9F85-37A874D5866B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FAE47964-91AF-4BEB-A542-15208CA0CF5B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5E8570B6-B6DB-49AD-8C64-912E3A36B4BD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A9C2FE03-322D-4F17-BB6A-0BF2222A5313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3FB77D69-63B0-49BC-B2BF-891D23D13D8B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72" name="Rectangle 71">
            <a:extLst>
              <a:ext uri="{FF2B5EF4-FFF2-40B4-BE49-F238E27FC236}">
                <a16:creationId xmlns:a16="http://schemas.microsoft.com/office/drawing/2014/main" id="{4893580D-20BD-474D-8094-CFDC8ECB81A0}"/>
              </a:ext>
            </a:extLst>
          </p:cNvPr>
          <p:cNvSpPr/>
          <p:nvPr/>
        </p:nvSpPr>
        <p:spPr>
          <a:xfrm>
            <a:off x="7969931" y="4022715"/>
            <a:ext cx="1660908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4514E30C-5306-45A6-8C30-8C24C1C858BF}"/>
              </a:ext>
            </a:extLst>
          </p:cNvPr>
          <p:cNvSpPr txBox="1"/>
          <p:nvPr/>
        </p:nvSpPr>
        <p:spPr>
          <a:xfrm>
            <a:off x="8478087" y="5287009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482C700F-DAFF-49D4-9EC5-A0F0F9D13345}"/>
              </a:ext>
            </a:extLst>
          </p:cNvPr>
          <p:cNvGrpSpPr/>
          <p:nvPr/>
        </p:nvGrpSpPr>
        <p:grpSpPr>
          <a:xfrm>
            <a:off x="8281317" y="4364350"/>
            <a:ext cx="1006998" cy="827590"/>
            <a:chOff x="853440" y="4579716"/>
            <a:chExt cx="1006998" cy="827590"/>
          </a:xfrm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08674A2D-3A28-4601-8FC7-A3D43E52D485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82252C1E-B9D3-4960-A8F6-08C428156BA1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3D44087C-6889-4A31-9935-69E1263C1623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C62B8F28-2B0F-4FB6-AFDB-F985E5CA547B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313C980F-DF8B-40CF-8377-D2B0FBC9C47C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DB5A8355-740C-4AFF-9BE2-DAE992CBEC13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41886655-CA62-46B6-99B8-27557DBDD471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94" name="Rectangle 93">
            <a:extLst>
              <a:ext uri="{FF2B5EF4-FFF2-40B4-BE49-F238E27FC236}">
                <a16:creationId xmlns:a16="http://schemas.microsoft.com/office/drawing/2014/main" id="{2E735263-AC2D-4E3A-BAB4-31E39A36AE9E}"/>
              </a:ext>
            </a:extLst>
          </p:cNvPr>
          <p:cNvSpPr/>
          <p:nvPr/>
        </p:nvSpPr>
        <p:spPr>
          <a:xfrm>
            <a:off x="10384977" y="3996100"/>
            <a:ext cx="1660908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45DBD057-D289-4BA1-8CB5-275EFA516CF7}"/>
              </a:ext>
            </a:extLst>
          </p:cNvPr>
          <p:cNvSpPr txBox="1"/>
          <p:nvPr/>
        </p:nvSpPr>
        <p:spPr>
          <a:xfrm>
            <a:off x="10893133" y="5260394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43CC605D-0215-43F9-8ADA-CB35528CA354}"/>
              </a:ext>
            </a:extLst>
          </p:cNvPr>
          <p:cNvGrpSpPr/>
          <p:nvPr/>
        </p:nvGrpSpPr>
        <p:grpSpPr>
          <a:xfrm>
            <a:off x="10696363" y="4337735"/>
            <a:ext cx="1006998" cy="827590"/>
            <a:chOff x="853440" y="4579716"/>
            <a:chExt cx="1006998" cy="827590"/>
          </a:xfrm>
        </p:grpSpPr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9092E8A8-2ECC-4D7C-BC4D-6D7CB763AA0E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85DCA9C4-62A7-4C27-8356-1DFB1D8388AC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5398F970-4660-45E7-B746-9CE08BCF9103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81F74877-BBBB-423D-95A2-35D85499F35D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F257629F-5252-40F1-BB2F-72A7D185B778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32F50B40-CCB7-49E8-9C49-424256961264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94EA6129-3E2F-41E6-BF7D-34EB3DDFC42F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104" name="Rectangle 103">
            <a:extLst>
              <a:ext uri="{FF2B5EF4-FFF2-40B4-BE49-F238E27FC236}">
                <a16:creationId xmlns:a16="http://schemas.microsoft.com/office/drawing/2014/main" id="{AE1D6CC2-2A0A-4CEC-B3CF-85F223DEDDC2}"/>
              </a:ext>
            </a:extLst>
          </p:cNvPr>
          <p:cNvSpPr/>
          <p:nvPr/>
        </p:nvSpPr>
        <p:spPr>
          <a:xfrm>
            <a:off x="12300305" y="3965175"/>
            <a:ext cx="1660908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B0C7D59C-4785-448B-BF27-93434E598004}"/>
              </a:ext>
            </a:extLst>
          </p:cNvPr>
          <p:cNvSpPr txBox="1"/>
          <p:nvPr/>
        </p:nvSpPr>
        <p:spPr>
          <a:xfrm>
            <a:off x="12808461" y="5229469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079A2CEF-77C4-4CE3-A141-8E4771AEEFAC}"/>
              </a:ext>
            </a:extLst>
          </p:cNvPr>
          <p:cNvGrpSpPr/>
          <p:nvPr/>
        </p:nvGrpSpPr>
        <p:grpSpPr>
          <a:xfrm>
            <a:off x="12611691" y="4306810"/>
            <a:ext cx="1006998" cy="827590"/>
            <a:chOff x="853440" y="4579716"/>
            <a:chExt cx="1006998" cy="827590"/>
          </a:xfrm>
        </p:grpSpPr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E2A7AAF0-CCDA-4EFE-B87C-5210618FF683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2D5F09CC-F018-4F00-A580-F2B8892F780E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9B3ADEA2-BE3E-4318-BD2F-CA5EDA50E1FB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47D0D2D9-AA60-4D54-8A0A-2C28E6BA1DF7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618A8A70-8BAB-47F3-9AF3-F1B0477406FE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AFA16AF0-7382-4740-8D8B-D54047F83287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A01F9814-9B4B-4321-9E25-9C45DBE6BBF3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23863E61-9F55-4F49-B000-4CEA81FDFF45}"/>
              </a:ext>
            </a:extLst>
          </p:cNvPr>
          <p:cNvSpPr txBox="1"/>
          <p:nvPr/>
        </p:nvSpPr>
        <p:spPr>
          <a:xfrm>
            <a:off x="9427872" y="5737255"/>
            <a:ext cx="136524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err="1"/>
              <a:t>ReplicaSet</a:t>
            </a:r>
            <a:endParaRPr lang="en-IN" dirty="0"/>
          </a:p>
        </p:txBody>
      </p:sp>
      <p:pic>
        <p:nvPicPr>
          <p:cNvPr id="55" name="Graphic 54" descr="User">
            <a:extLst>
              <a:ext uri="{FF2B5EF4-FFF2-40B4-BE49-F238E27FC236}">
                <a16:creationId xmlns:a16="http://schemas.microsoft.com/office/drawing/2014/main" id="{7FE31E42-9473-A146-A5FF-3BFF62AF8C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97411" y="714996"/>
            <a:ext cx="914400" cy="914400"/>
          </a:xfrm>
          <a:prstGeom prst="rect">
            <a:avLst/>
          </a:prstGeom>
        </p:spPr>
      </p:pic>
      <p:pic>
        <p:nvPicPr>
          <p:cNvPr id="56" name="Graphic 55" descr="User">
            <a:extLst>
              <a:ext uri="{FF2B5EF4-FFF2-40B4-BE49-F238E27FC236}">
                <a16:creationId xmlns:a16="http://schemas.microsoft.com/office/drawing/2014/main" id="{99065ED7-9DCA-BD41-AC86-D95E811E87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43394" y="714996"/>
            <a:ext cx="914400" cy="914400"/>
          </a:xfrm>
          <a:prstGeom prst="rect">
            <a:avLst/>
          </a:prstGeom>
        </p:spPr>
      </p:pic>
      <p:pic>
        <p:nvPicPr>
          <p:cNvPr id="58" name="Graphic 57" descr="User">
            <a:extLst>
              <a:ext uri="{FF2B5EF4-FFF2-40B4-BE49-F238E27FC236}">
                <a16:creationId xmlns:a16="http://schemas.microsoft.com/office/drawing/2014/main" id="{F58CEACF-1084-A849-8870-4A9B602D8C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49539" y="705029"/>
            <a:ext cx="914400" cy="914400"/>
          </a:xfrm>
          <a:prstGeom prst="rect">
            <a:avLst/>
          </a:prstGeom>
        </p:spPr>
      </p:pic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5068D767-0626-1C44-93F4-2A22C06D9137}"/>
              </a:ext>
            </a:extLst>
          </p:cNvPr>
          <p:cNvCxnSpPr>
            <a:cxnSpLocks/>
            <a:stCxn id="55" idx="2"/>
          </p:cNvCxnSpPr>
          <p:nvPr/>
        </p:nvCxnSpPr>
        <p:spPr>
          <a:xfrm>
            <a:off x="6054611" y="1629396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7618D84C-950C-2447-9EF8-C5507306BFE7}"/>
              </a:ext>
            </a:extLst>
          </p:cNvPr>
          <p:cNvCxnSpPr>
            <a:cxnSpLocks/>
            <a:stCxn id="56" idx="2"/>
          </p:cNvCxnSpPr>
          <p:nvPr/>
        </p:nvCxnSpPr>
        <p:spPr>
          <a:xfrm>
            <a:off x="7200594" y="1629396"/>
            <a:ext cx="8001" cy="474452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13B86D77-96AA-EF46-87CB-BEDA9636CF8C}"/>
              </a:ext>
            </a:extLst>
          </p:cNvPr>
          <p:cNvCxnSpPr>
            <a:cxnSpLocks/>
          </p:cNvCxnSpPr>
          <p:nvPr/>
        </p:nvCxnSpPr>
        <p:spPr>
          <a:xfrm>
            <a:off x="8312990" y="1632646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Graphic 61" descr="User">
            <a:extLst>
              <a:ext uri="{FF2B5EF4-FFF2-40B4-BE49-F238E27FC236}">
                <a16:creationId xmlns:a16="http://schemas.microsoft.com/office/drawing/2014/main" id="{31CFCCEA-3639-3846-B7DA-818FC9A39B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64512" y="703082"/>
            <a:ext cx="914400" cy="914400"/>
          </a:xfrm>
          <a:prstGeom prst="rect">
            <a:avLst/>
          </a:prstGeom>
        </p:spPr>
      </p:pic>
      <p:pic>
        <p:nvPicPr>
          <p:cNvPr id="63" name="Graphic 62" descr="User">
            <a:extLst>
              <a:ext uri="{FF2B5EF4-FFF2-40B4-BE49-F238E27FC236}">
                <a16:creationId xmlns:a16="http://schemas.microsoft.com/office/drawing/2014/main" id="{6807737B-28DF-434C-B757-DF12BCBED6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10495" y="703082"/>
            <a:ext cx="914400" cy="914400"/>
          </a:xfrm>
          <a:prstGeom prst="rect">
            <a:avLst/>
          </a:prstGeom>
        </p:spPr>
      </p:pic>
      <p:pic>
        <p:nvPicPr>
          <p:cNvPr id="74" name="Graphic 73" descr="User">
            <a:extLst>
              <a:ext uri="{FF2B5EF4-FFF2-40B4-BE49-F238E27FC236}">
                <a16:creationId xmlns:a16="http://schemas.microsoft.com/office/drawing/2014/main" id="{B0CEB636-0BEB-DA4A-A158-A097F10D6C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16640" y="693115"/>
            <a:ext cx="914400" cy="914400"/>
          </a:xfrm>
          <a:prstGeom prst="rect">
            <a:avLst/>
          </a:prstGeom>
        </p:spPr>
      </p:pic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B508FE28-B22D-CB45-9470-616724AB7E5E}"/>
              </a:ext>
            </a:extLst>
          </p:cNvPr>
          <p:cNvCxnSpPr>
            <a:cxnSpLocks/>
            <a:stCxn id="62" idx="2"/>
          </p:cNvCxnSpPr>
          <p:nvPr/>
        </p:nvCxnSpPr>
        <p:spPr>
          <a:xfrm>
            <a:off x="9421712" y="1617482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29215BBF-91C8-F745-A685-6EAED158706C}"/>
              </a:ext>
            </a:extLst>
          </p:cNvPr>
          <p:cNvCxnSpPr>
            <a:cxnSpLocks/>
            <a:stCxn id="63" idx="2"/>
          </p:cNvCxnSpPr>
          <p:nvPr/>
        </p:nvCxnSpPr>
        <p:spPr>
          <a:xfrm>
            <a:off x="10567695" y="1617482"/>
            <a:ext cx="8001" cy="474452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1F524EE3-14E2-FD41-A0C1-CFDA113C54FF}"/>
              </a:ext>
            </a:extLst>
          </p:cNvPr>
          <p:cNvCxnSpPr>
            <a:cxnSpLocks/>
          </p:cNvCxnSpPr>
          <p:nvPr/>
        </p:nvCxnSpPr>
        <p:spPr>
          <a:xfrm>
            <a:off x="11680091" y="1620732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8" name="Graphic 77" descr="User">
            <a:extLst>
              <a:ext uri="{FF2B5EF4-FFF2-40B4-BE49-F238E27FC236}">
                <a16:creationId xmlns:a16="http://schemas.microsoft.com/office/drawing/2014/main" id="{93E1A824-0398-3040-AE70-9D830ACE5D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238408" y="665671"/>
            <a:ext cx="914400" cy="914400"/>
          </a:xfrm>
          <a:prstGeom prst="rect">
            <a:avLst/>
          </a:prstGeom>
        </p:spPr>
      </p:pic>
      <p:pic>
        <p:nvPicPr>
          <p:cNvPr id="79" name="Graphic 78" descr="User">
            <a:extLst>
              <a:ext uri="{FF2B5EF4-FFF2-40B4-BE49-F238E27FC236}">
                <a16:creationId xmlns:a16="http://schemas.microsoft.com/office/drawing/2014/main" id="{14C9444B-F395-8249-97D8-A05F990096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384391" y="665671"/>
            <a:ext cx="914400" cy="914400"/>
          </a:xfrm>
          <a:prstGeom prst="rect">
            <a:avLst/>
          </a:prstGeom>
        </p:spPr>
      </p:pic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A0882957-0C2C-E847-8336-D50E3DF7EE3A}"/>
              </a:ext>
            </a:extLst>
          </p:cNvPr>
          <p:cNvCxnSpPr>
            <a:cxnSpLocks/>
            <a:stCxn id="78" idx="2"/>
          </p:cNvCxnSpPr>
          <p:nvPr/>
        </p:nvCxnSpPr>
        <p:spPr>
          <a:xfrm>
            <a:off x="12695608" y="1580071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34C9B0FD-BAE1-B049-925F-B8F5E30955A2}"/>
              </a:ext>
            </a:extLst>
          </p:cNvPr>
          <p:cNvCxnSpPr>
            <a:cxnSpLocks/>
            <a:stCxn id="79" idx="2"/>
          </p:cNvCxnSpPr>
          <p:nvPr/>
        </p:nvCxnSpPr>
        <p:spPr>
          <a:xfrm>
            <a:off x="13841591" y="1580071"/>
            <a:ext cx="8001" cy="474452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Content Placeholder 2">
            <a:extLst>
              <a:ext uri="{FF2B5EF4-FFF2-40B4-BE49-F238E27FC236}">
                <a16:creationId xmlns:a16="http://schemas.microsoft.com/office/drawing/2014/main" id="{06FA04DE-A7FB-A943-80B7-3FF911252C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819" y="1088020"/>
            <a:ext cx="5049487" cy="6324335"/>
          </a:xfrm>
        </p:spPr>
        <p:txBody>
          <a:bodyPr>
            <a:normAutofit fontScale="92500" lnSpcReduction="20000"/>
          </a:bodyPr>
          <a:lstStyle/>
          <a:p>
            <a:r>
              <a:rPr lang="en-IN" dirty="0">
                <a:solidFill>
                  <a:schemeClr val="accent6">
                    <a:lumMod val="75000"/>
                  </a:schemeClr>
                </a:solidFill>
              </a:rPr>
              <a:t>Load Balancing</a:t>
            </a:r>
          </a:p>
          <a:p>
            <a:r>
              <a:rPr lang="en-IN" dirty="0"/>
              <a:t>To avoid overloading of traffic to single pod we can use </a:t>
            </a:r>
            <a:r>
              <a:rPr lang="en-IN" dirty="0">
                <a:solidFill>
                  <a:srgbClr val="0070C0"/>
                </a:solidFill>
              </a:rPr>
              <a:t>load balancing</a:t>
            </a:r>
            <a:r>
              <a:rPr lang="en-IN" dirty="0"/>
              <a:t>. </a:t>
            </a:r>
          </a:p>
          <a:p>
            <a:r>
              <a:rPr lang="en-IN" dirty="0"/>
              <a:t>Kubernetes provides pod load balancing </a:t>
            </a:r>
            <a:r>
              <a:rPr lang="en-IN" dirty="0">
                <a:solidFill>
                  <a:srgbClr val="0070C0"/>
                </a:solidFill>
              </a:rPr>
              <a:t>out of the box </a:t>
            </a:r>
            <a:r>
              <a:rPr lang="en-IN" dirty="0"/>
              <a:t>using </a:t>
            </a:r>
            <a:r>
              <a:rPr lang="en-IN" dirty="0">
                <a:solidFill>
                  <a:srgbClr val="00B050"/>
                </a:solidFill>
              </a:rPr>
              <a:t>Services</a:t>
            </a:r>
            <a:r>
              <a:rPr lang="en-IN" dirty="0"/>
              <a:t>  for the pods which are part of a ReplicaSet</a:t>
            </a:r>
          </a:p>
          <a:p>
            <a:r>
              <a:rPr lang="en-IN" dirty="0">
                <a:solidFill>
                  <a:srgbClr val="0070C0"/>
                </a:solidFill>
              </a:rPr>
              <a:t>Labels &amp; Selectors </a:t>
            </a:r>
            <a:r>
              <a:rPr lang="en-IN" dirty="0"/>
              <a:t>are the </a:t>
            </a:r>
            <a:r>
              <a:rPr lang="en-IN" dirty="0">
                <a:solidFill>
                  <a:srgbClr val="C00000"/>
                </a:solidFill>
              </a:rPr>
              <a:t>key items </a:t>
            </a:r>
            <a:r>
              <a:rPr lang="en-IN" dirty="0"/>
              <a:t>which </a:t>
            </a:r>
            <a:r>
              <a:rPr lang="en-IN" dirty="0">
                <a:solidFill>
                  <a:srgbClr val="C00000"/>
                </a:solidFill>
              </a:rPr>
              <a:t>ties</a:t>
            </a:r>
            <a:r>
              <a:rPr lang="en-IN" dirty="0"/>
              <a:t> all 3 together (Pod, ReplicaSet &amp; Service), we will know in detail when we are writing YAML manifests for these objects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FE2DC26-4793-8941-A5BF-D784AB6F301C}"/>
              </a:ext>
            </a:extLst>
          </p:cNvPr>
          <p:cNvSpPr/>
          <p:nvPr/>
        </p:nvSpPr>
        <p:spPr>
          <a:xfrm>
            <a:off x="5828901" y="2657838"/>
            <a:ext cx="8285967" cy="490476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</a:t>
            </a:r>
          </a:p>
        </p:txBody>
      </p:sp>
    </p:spTree>
    <p:extLst>
      <p:ext uri="{BB962C8B-B14F-4D97-AF65-F5344CB8AC3E}">
        <p14:creationId xmlns:p14="http://schemas.microsoft.com/office/powerpoint/2010/main" val="4007785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9" grpId="0"/>
      <p:bldP spid="10" grpId="0"/>
      <p:bldP spid="54" grpId="0" animBg="1"/>
      <p:bldP spid="57" grpId="0"/>
      <p:bldP spid="19" grpId="0" animBg="1"/>
      <p:bldP spid="52" grpId="0" animBg="1"/>
      <p:bldP spid="53" grpId="0"/>
      <p:bldP spid="72" grpId="0" animBg="1"/>
      <p:bldP spid="73" grpId="0"/>
      <p:bldP spid="94" grpId="0" animBg="1"/>
      <p:bldP spid="95" grpId="0"/>
      <p:bldP spid="104" grpId="0" animBg="1"/>
      <p:bldP spid="105" grpId="0"/>
      <p:bldP spid="20" grpId="0"/>
      <p:bldP spid="11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1F4EEF7-593A-4845-ABF0-7B5C2890462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3FDA6FC-0297-40C6-B640-7185791FB5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627" y="-228336"/>
            <a:ext cx="12618720" cy="1188851"/>
          </a:xfrm>
        </p:spPr>
        <p:txBody>
          <a:bodyPr/>
          <a:lstStyle/>
          <a:p>
            <a:r>
              <a:rPr lang="en-IN" dirty="0"/>
              <a:t>Kubernetes – </a:t>
            </a:r>
            <a:r>
              <a:rPr lang="en-IN" dirty="0" err="1">
                <a:solidFill>
                  <a:srgbClr val="00B050"/>
                </a:solidFill>
              </a:rPr>
              <a:t>ReplicaSet</a:t>
            </a:r>
            <a:endParaRPr lang="en-IN" dirty="0">
              <a:solidFill>
                <a:srgbClr val="00B05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151628E-F83C-46FE-A304-5FD4585D9599}"/>
              </a:ext>
            </a:extLst>
          </p:cNvPr>
          <p:cNvSpPr/>
          <p:nvPr/>
        </p:nvSpPr>
        <p:spPr>
          <a:xfrm>
            <a:off x="5395353" y="2199627"/>
            <a:ext cx="9179228" cy="4976315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C514D90-0924-479B-B559-FC251056322A}"/>
              </a:ext>
            </a:extLst>
          </p:cNvPr>
          <p:cNvSpPr/>
          <p:nvPr/>
        </p:nvSpPr>
        <p:spPr>
          <a:xfrm>
            <a:off x="5608298" y="2430684"/>
            <a:ext cx="4174235" cy="430730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7F3B33-459A-422B-94BA-105B0AA1C8DD}"/>
              </a:ext>
            </a:extLst>
          </p:cNvPr>
          <p:cNvSpPr txBox="1"/>
          <p:nvPr/>
        </p:nvSpPr>
        <p:spPr>
          <a:xfrm>
            <a:off x="7103500" y="6307098"/>
            <a:ext cx="1713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Worker Node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DA933F-7519-48BD-AA0F-619D6585DBBD}"/>
              </a:ext>
            </a:extLst>
          </p:cNvPr>
          <p:cNvSpPr txBox="1"/>
          <p:nvPr/>
        </p:nvSpPr>
        <p:spPr>
          <a:xfrm>
            <a:off x="8608076" y="6745055"/>
            <a:ext cx="235442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Kubernetes Cluster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33EAA96D-ED30-4B80-B7A6-1FB91213A236}"/>
              </a:ext>
            </a:extLst>
          </p:cNvPr>
          <p:cNvSpPr/>
          <p:nvPr/>
        </p:nvSpPr>
        <p:spPr>
          <a:xfrm>
            <a:off x="10089146" y="2430684"/>
            <a:ext cx="4174235" cy="430730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43564AA-69CD-42F9-A6E0-EF6F55E2DDA3}"/>
              </a:ext>
            </a:extLst>
          </p:cNvPr>
          <p:cNvSpPr txBox="1"/>
          <p:nvPr/>
        </p:nvSpPr>
        <p:spPr>
          <a:xfrm>
            <a:off x="11534499" y="6329071"/>
            <a:ext cx="1713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Worker Node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307C2AB-FF93-44FE-A2D1-80ACA59D2430}"/>
              </a:ext>
            </a:extLst>
          </p:cNvPr>
          <p:cNvSpPr/>
          <p:nvPr/>
        </p:nvSpPr>
        <p:spPr>
          <a:xfrm>
            <a:off x="5828901" y="3697457"/>
            <a:ext cx="8285967" cy="2475668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866744B2-BE71-4562-AE41-0A2EE2B37E75}"/>
              </a:ext>
            </a:extLst>
          </p:cNvPr>
          <p:cNvSpPr/>
          <p:nvPr/>
        </p:nvSpPr>
        <p:spPr>
          <a:xfrm>
            <a:off x="6054603" y="4012205"/>
            <a:ext cx="1660908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03B821E-5C16-4248-B06A-F2CEE2030D4B}"/>
              </a:ext>
            </a:extLst>
          </p:cNvPr>
          <p:cNvSpPr txBox="1"/>
          <p:nvPr/>
        </p:nvSpPr>
        <p:spPr>
          <a:xfrm>
            <a:off x="6562759" y="5276499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82281A72-9AB8-4D92-AB37-755A610922D3}"/>
              </a:ext>
            </a:extLst>
          </p:cNvPr>
          <p:cNvGrpSpPr/>
          <p:nvPr/>
        </p:nvGrpSpPr>
        <p:grpSpPr>
          <a:xfrm>
            <a:off x="6365989" y="4353840"/>
            <a:ext cx="1006998" cy="827590"/>
            <a:chOff x="853440" y="4579716"/>
            <a:chExt cx="1006998" cy="827590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735F23C2-A309-48C4-A509-70C14CEC180C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11C22650-4D77-4736-A479-979A1FF3F8BD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87B32F0D-4278-4A5F-9F85-37A874D5866B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FAE47964-91AF-4BEB-A542-15208CA0CF5B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5E8570B6-B6DB-49AD-8C64-912E3A36B4BD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A9C2FE03-322D-4F17-BB6A-0BF2222A5313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3FB77D69-63B0-49BC-B2BF-891D23D13D8B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72" name="Rectangle 71">
            <a:extLst>
              <a:ext uri="{FF2B5EF4-FFF2-40B4-BE49-F238E27FC236}">
                <a16:creationId xmlns:a16="http://schemas.microsoft.com/office/drawing/2014/main" id="{4893580D-20BD-474D-8094-CFDC8ECB81A0}"/>
              </a:ext>
            </a:extLst>
          </p:cNvPr>
          <p:cNvSpPr/>
          <p:nvPr/>
        </p:nvSpPr>
        <p:spPr>
          <a:xfrm>
            <a:off x="7969931" y="4022715"/>
            <a:ext cx="1660908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4514E30C-5306-45A6-8C30-8C24C1C858BF}"/>
              </a:ext>
            </a:extLst>
          </p:cNvPr>
          <p:cNvSpPr txBox="1"/>
          <p:nvPr/>
        </p:nvSpPr>
        <p:spPr>
          <a:xfrm>
            <a:off x="8478087" y="5287009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482C700F-DAFF-49D4-9EC5-A0F0F9D13345}"/>
              </a:ext>
            </a:extLst>
          </p:cNvPr>
          <p:cNvGrpSpPr/>
          <p:nvPr/>
        </p:nvGrpSpPr>
        <p:grpSpPr>
          <a:xfrm>
            <a:off x="8281317" y="4364350"/>
            <a:ext cx="1006998" cy="827590"/>
            <a:chOff x="853440" y="4579716"/>
            <a:chExt cx="1006998" cy="827590"/>
          </a:xfrm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08674A2D-3A28-4601-8FC7-A3D43E52D485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82252C1E-B9D3-4960-A8F6-08C428156BA1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3D44087C-6889-4A31-9935-69E1263C1623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C62B8F28-2B0F-4FB6-AFDB-F985E5CA547B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313C980F-DF8B-40CF-8377-D2B0FBC9C47C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DB5A8355-740C-4AFF-9BE2-DAE992CBEC13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41886655-CA62-46B6-99B8-27557DBDD471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94" name="Rectangle 93">
            <a:extLst>
              <a:ext uri="{FF2B5EF4-FFF2-40B4-BE49-F238E27FC236}">
                <a16:creationId xmlns:a16="http://schemas.microsoft.com/office/drawing/2014/main" id="{2E735263-AC2D-4E3A-BAB4-31E39A36AE9E}"/>
              </a:ext>
            </a:extLst>
          </p:cNvPr>
          <p:cNvSpPr/>
          <p:nvPr/>
        </p:nvSpPr>
        <p:spPr>
          <a:xfrm>
            <a:off x="10384977" y="3996100"/>
            <a:ext cx="1660908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45DBD057-D289-4BA1-8CB5-275EFA516CF7}"/>
              </a:ext>
            </a:extLst>
          </p:cNvPr>
          <p:cNvSpPr txBox="1"/>
          <p:nvPr/>
        </p:nvSpPr>
        <p:spPr>
          <a:xfrm>
            <a:off x="10893133" y="5260394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43CC605D-0215-43F9-8ADA-CB35528CA354}"/>
              </a:ext>
            </a:extLst>
          </p:cNvPr>
          <p:cNvGrpSpPr/>
          <p:nvPr/>
        </p:nvGrpSpPr>
        <p:grpSpPr>
          <a:xfrm>
            <a:off x="10696363" y="4337735"/>
            <a:ext cx="1006998" cy="827590"/>
            <a:chOff x="853440" y="4579716"/>
            <a:chExt cx="1006998" cy="827590"/>
          </a:xfrm>
        </p:grpSpPr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9092E8A8-2ECC-4D7C-BC4D-6D7CB763AA0E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85DCA9C4-62A7-4C27-8356-1DFB1D8388AC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5398F970-4660-45E7-B746-9CE08BCF9103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81F74877-BBBB-423D-95A2-35D85499F35D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F257629F-5252-40F1-BB2F-72A7D185B778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32F50B40-CCB7-49E8-9C49-424256961264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94EA6129-3E2F-41E6-BF7D-34EB3DDFC42F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104" name="Rectangle 103">
            <a:extLst>
              <a:ext uri="{FF2B5EF4-FFF2-40B4-BE49-F238E27FC236}">
                <a16:creationId xmlns:a16="http://schemas.microsoft.com/office/drawing/2014/main" id="{AE1D6CC2-2A0A-4CEC-B3CF-85F223DEDDC2}"/>
              </a:ext>
            </a:extLst>
          </p:cNvPr>
          <p:cNvSpPr/>
          <p:nvPr/>
        </p:nvSpPr>
        <p:spPr>
          <a:xfrm>
            <a:off x="12300305" y="3965175"/>
            <a:ext cx="1660908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B0C7D59C-4785-448B-BF27-93434E598004}"/>
              </a:ext>
            </a:extLst>
          </p:cNvPr>
          <p:cNvSpPr txBox="1"/>
          <p:nvPr/>
        </p:nvSpPr>
        <p:spPr>
          <a:xfrm>
            <a:off x="12808461" y="5229469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079A2CEF-77C4-4CE3-A141-8E4771AEEFAC}"/>
              </a:ext>
            </a:extLst>
          </p:cNvPr>
          <p:cNvGrpSpPr/>
          <p:nvPr/>
        </p:nvGrpSpPr>
        <p:grpSpPr>
          <a:xfrm>
            <a:off x="12611691" y="4306810"/>
            <a:ext cx="1006998" cy="827590"/>
            <a:chOff x="853440" y="4579716"/>
            <a:chExt cx="1006998" cy="827590"/>
          </a:xfrm>
        </p:grpSpPr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E2A7AAF0-CCDA-4EFE-B87C-5210618FF683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2D5F09CC-F018-4F00-A580-F2B8892F780E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9B3ADEA2-BE3E-4318-BD2F-CA5EDA50E1FB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47D0D2D9-AA60-4D54-8A0A-2C28E6BA1DF7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618A8A70-8BAB-47F3-9AF3-F1B0477406FE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AFA16AF0-7382-4740-8D8B-D54047F83287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A01F9814-9B4B-4321-9E25-9C45DBE6BBF3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23863E61-9F55-4F49-B000-4CEA81FDFF45}"/>
              </a:ext>
            </a:extLst>
          </p:cNvPr>
          <p:cNvSpPr txBox="1"/>
          <p:nvPr/>
        </p:nvSpPr>
        <p:spPr>
          <a:xfrm>
            <a:off x="9427872" y="5737255"/>
            <a:ext cx="136524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err="1"/>
              <a:t>ReplicaSet</a:t>
            </a:r>
            <a:endParaRPr lang="en-IN" dirty="0"/>
          </a:p>
        </p:txBody>
      </p:sp>
      <p:pic>
        <p:nvPicPr>
          <p:cNvPr id="55" name="Graphic 54" descr="User">
            <a:extLst>
              <a:ext uri="{FF2B5EF4-FFF2-40B4-BE49-F238E27FC236}">
                <a16:creationId xmlns:a16="http://schemas.microsoft.com/office/drawing/2014/main" id="{7FE31E42-9473-A146-A5FF-3BFF62AF8C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97411" y="714996"/>
            <a:ext cx="914400" cy="914400"/>
          </a:xfrm>
          <a:prstGeom prst="rect">
            <a:avLst/>
          </a:prstGeom>
        </p:spPr>
      </p:pic>
      <p:pic>
        <p:nvPicPr>
          <p:cNvPr id="56" name="Graphic 55" descr="User">
            <a:extLst>
              <a:ext uri="{FF2B5EF4-FFF2-40B4-BE49-F238E27FC236}">
                <a16:creationId xmlns:a16="http://schemas.microsoft.com/office/drawing/2014/main" id="{99065ED7-9DCA-BD41-AC86-D95E811E87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43394" y="714996"/>
            <a:ext cx="914400" cy="914400"/>
          </a:xfrm>
          <a:prstGeom prst="rect">
            <a:avLst/>
          </a:prstGeom>
        </p:spPr>
      </p:pic>
      <p:pic>
        <p:nvPicPr>
          <p:cNvPr id="58" name="Graphic 57" descr="User">
            <a:extLst>
              <a:ext uri="{FF2B5EF4-FFF2-40B4-BE49-F238E27FC236}">
                <a16:creationId xmlns:a16="http://schemas.microsoft.com/office/drawing/2014/main" id="{F58CEACF-1084-A849-8870-4A9B602D8C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49539" y="705029"/>
            <a:ext cx="914400" cy="914400"/>
          </a:xfrm>
          <a:prstGeom prst="rect">
            <a:avLst/>
          </a:prstGeom>
        </p:spPr>
      </p:pic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5068D767-0626-1C44-93F4-2A22C06D9137}"/>
              </a:ext>
            </a:extLst>
          </p:cNvPr>
          <p:cNvCxnSpPr>
            <a:cxnSpLocks/>
            <a:stCxn id="55" idx="2"/>
          </p:cNvCxnSpPr>
          <p:nvPr/>
        </p:nvCxnSpPr>
        <p:spPr>
          <a:xfrm>
            <a:off x="6054611" y="1629396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7618D84C-950C-2447-9EF8-C5507306BFE7}"/>
              </a:ext>
            </a:extLst>
          </p:cNvPr>
          <p:cNvCxnSpPr>
            <a:cxnSpLocks/>
            <a:stCxn id="56" idx="2"/>
          </p:cNvCxnSpPr>
          <p:nvPr/>
        </p:nvCxnSpPr>
        <p:spPr>
          <a:xfrm>
            <a:off x="7200594" y="1629396"/>
            <a:ext cx="8001" cy="474452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13B86D77-96AA-EF46-87CB-BEDA9636CF8C}"/>
              </a:ext>
            </a:extLst>
          </p:cNvPr>
          <p:cNvCxnSpPr>
            <a:cxnSpLocks/>
          </p:cNvCxnSpPr>
          <p:nvPr/>
        </p:nvCxnSpPr>
        <p:spPr>
          <a:xfrm>
            <a:off x="8312990" y="1632646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Graphic 61" descr="User">
            <a:extLst>
              <a:ext uri="{FF2B5EF4-FFF2-40B4-BE49-F238E27FC236}">
                <a16:creationId xmlns:a16="http://schemas.microsoft.com/office/drawing/2014/main" id="{31CFCCEA-3639-3846-B7DA-818FC9A39B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64512" y="703082"/>
            <a:ext cx="914400" cy="914400"/>
          </a:xfrm>
          <a:prstGeom prst="rect">
            <a:avLst/>
          </a:prstGeom>
        </p:spPr>
      </p:pic>
      <p:pic>
        <p:nvPicPr>
          <p:cNvPr id="63" name="Graphic 62" descr="User">
            <a:extLst>
              <a:ext uri="{FF2B5EF4-FFF2-40B4-BE49-F238E27FC236}">
                <a16:creationId xmlns:a16="http://schemas.microsoft.com/office/drawing/2014/main" id="{6807737B-28DF-434C-B757-DF12BCBED6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10495" y="703082"/>
            <a:ext cx="914400" cy="914400"/>
          </a:xfrm>
          <a:prstGeom prst="rect">
            <a:avLst/>
          </a:prstGeom>
        </p:spPr>
      </p:pic>
      <p:pic>
        <p:nvPicPr>
          <p:cNvPr id="74" name="Graphic 73" descr="User">
            <a:extLst>
              <a:ext uri="{FF2B5EF4-FFF2-40B4-BE49-F238E27FC236}">
                <a16:creationId xmlns:a16="http://schemas.microsoft.com/office/drawing/2014/main" id="{B0CEB636-0BEB-DA4A-A158-A097F10D6C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16640" y="693115"/>
            <a:ext cx="914400" cy="914400"/>
          </a:xfrm>
          <a:prstGeom prst="rect">
            <a:avLst/>
          </a:prstGeom>
        </p:spPr>
      </p:pic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B508FE28-B22D-CB45-9470-616724AB7E5E}"/>
              </a:ext>
            </a:extLst>
          </p:cNvPr>
          <p:cNvCxnSpPr>
            <a:cxnSpLocks/>
            <a:stCxn id="62" idx="2"/>
          </p:cNvCxnSpPr>
          <p:nvPr/>
        </p:nvCxnSpPr>
        <p:spPr>
          <a:xfrm>
            <a:off x="9421712" y="1617482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29215BBF-91C8-F745-A685-6EAED158706C}"/>
              </a:ext>
            </a:extLst>
          </p:cNvPr>
          <p:cNvCxnSpPr>
            <a:cxnSpLocks/>
            <a:stCxn id="63" idx="2"/>
          </p:cNvCxnSpPr>
          <p:nvPr/>
        </p:nvCxnSpPr>
        <p:spPr>
          <a:xfrm>
            <a:off x="10567695" y="1617482"/>
            <a:ext cx="8001" cy="474452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1F524EE3-14E2-FD41-A0C1-CFDA113C54FF}"/>
              </a:ext>
            </a:extLst>
          </p:cNvPr>
          <p:cNvCxnSpPr>
            <a:cxnSpLocks/>
          </p:cNvCxnSpPr>
          <p:nvPr/>
        </p:nvCxnSpPr>
        <p:spPr>
          <a:xfrm>
            <a:off x="11680091" y="1620732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8" name="Graphic 77" descr="User">
            <a:extLst>
              <a:ext uri="{FF2B5EF4-FFF2-40B4-BE49-F238E27FC236}">
                <a16:creationId xmlns:a16="http://schemas.microsoft.com/office/drawing/2014/main" id="{93E1A824-0398-3040-AE70-9D830ACE5D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238408" y="665671"/>
            <a:ext cx="914400" cy="914400"/>
          </a:xfrm>
          <a:prstGeom prst="rect">
            <a:avLst/>
          </a:prstGeom>
        </p:spPr>
      </p:pic>
      <p:pic>
        <p:nvPicPr>
          <p:cNvPr id="79" name="Graphic 78" descr="User">
            <a:extLst>
              <a:ext uri="{FF2B5EF4-FFF2-40B4-BE49-F238E27FC236}">
                <a16:creationId xmlns:a16="http://schemas.microsoft.com/office/drawing/2014/main" id="{14C9444B-F395-8249-97D8-A05F990096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384391" y="665671"/>
            <a:ext cx="914400" cy="914400"/>
          </a:xfrm>
          <a:prstGeom prst="rect">
            <a:avLst/>
          </a:prstGeom>
        </p:spPr>
      </p:pic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A0882957-0C2C-E847-8336-D50E3DF7EE3A}"/>
              </a:ext>
            </a:extLst>
          </p:cNvPr>
          <p:cNvCxnSpPr>
            <a:cxnSpLocks/>
            <a:stCxn id="78" idx="2"/>
          </p:cNvCxnSpPr>
          <p:nvPr/>
        </p:nvCxnSpPr>
        <p:spPr>
          <a:xfrm>
            <a:off x="12695608" y="1580071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34C9B0FD-BAE1-B049-925F-B8F5E30955A2}"/>
              </a:ext>
            </a:extLst>
          </p:cNvPr>
          <p:cNvCxnSpPr>
            <a:cxnSpLocks/>
            <a:stCxn id="79" idx="2"/>
          </p:cNvCxnSpPr>
          <p:nvPr/>
        </p:nvCxnSpPr>
        <p:spPr>
          <a:xfrm>
            <a:off x="13841591" y="1580071"/>
            <a:ext cx="8001" cy="474452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Content Placeholder 2">
            <a:extLst>
              <a:ext uri="{FF2B5EF4-FFF2-40B4-BE49-F238E27FC236}">
                <a16:creationId xmlns:a16="http://schemas.microsoft.com/office/drawing/2014/main" id="{06FA04DE-A7FB-A943-80B7-3FF911252C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820" y="1088020"/>
            <a:ext cx="5180660" cy="6324335"/>
          </a:xfrm>
        </p:spPr>
        <p:txBody>
          <a:bodyPr/>
          <a:lstStyle/>
          <a:p>
            <a:r>
              <a:rPr lang="en-IN" dirty="0">
                <a:solidFill>
                  <a:schemeClr val="accent6">
                    <a:lumMod val="75000"/>
                  </a:schemeClr>
                </a:solidFill>
              </a:rPr>
              <a:t>Scaling</a:t>
            </a:r>
          </a:p>
          <a:p>
            <a:r>
              <a:rPr lang="en-IN" dirty="0"/>
              <a:t>When load become too much for the number of existing pods, Kubernetes enables us to easily </a:t>
            </a:r>
            <a:r>
              <a:rPr lang="en-IN" dirty="0">
                <a:solidFill>
                  <a:srgbClr val="0070C0"/>
                </a:solidFill>
              </a:rPr>
              <a:t>scale</a:t>
            </a:r>
            <a:r>
              <a:rPr lang="en-IN" dirty="0"/>
              <a:t> up our application, adding additional pods as needed.</a:t>
            </a:r>
          </a:p>
          <a:p>
            <a:r>
              <a:rPr lang="en-IN" dirty="0"/>
              <a:t>This is going to be </a:t>
            </a:r>
            <a:r>
              <a:rPr lang="en-IN" dirty="0">
                <a:solidFill>
                  <a:srgbClr val="0070C0"/>
                </a:solidFill>
              </a:rPr>
              <a:t>seamless and super quick</a:t>
            </a:r>
            <a:r>
              <a:rPr lang="en-IN" dirty="0"/>
              <a:t>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FE2DC26-4793-8941-A5BF-D784AB6F301C}"/>
              </a:ext>
            </a:extLst>
          </p:cNvPr>
          <p:cNvSpPr/>
          <p:nvPr/>
        </p:nvSpPr>
        <p:spPr>
          <a:xfrm>
            <a:off x="5828901" y="2657838"/>
            <a:ext cx="8285967" cy="490476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</a:t>
            </a:r>
          </a:p>
        </p:txBody>
      </p:sp>
    </p:spTree>
    <p:extLst>
      <p:ext uri="{BB962C8B-B14F-4D97-AF65-F5344CB8AC3E}">
        <p14:creationId xmlns:p14="http://schemas.microsoft.com/office/powerpoint/2010/main" val="3399023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1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4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9" grpId="0"/>
      <p:bldP spid="10" grpId="0"/>
      <p:bldP spid="54" grpId="0" animBg="1"/>
      <p:bldP spid="57" grpId="0"/>
      <p:bldP spid="19" grpId="0" animBg="1"/>
      <p:bldP spid="52" grpId="0" animBg="1"/>
      <p:bldP spid="53" grpId="0"/>
      <p:bldP spid="72" grpId="0" animBg="1"/>
      <p:bldP spid="73" grpId="0"/>
      <p:bldP spid="94" grpId="0" animBg="1"/>
      <p:bldP spid="95" grpId="0"/>
      <p:bldP spid="104" grpId="0" animBg="1"/>
      <p:bldP spid="105" grpId="0"/>
      <p:bldP spid="20" grpId="0"/>
      <p:bldP spid="11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6757" y="1756402"/>
            <a:ext cx="4858736" cy="4716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2409" y="2389836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Kubernetes</a:t>
            </a:r>
          </a:p>
          <a:p>
            <a:pPr marL="0" indent="0" algn="ctr">
              <a:buNone/>
            </a:pPr>
            <a:r>
              <a:rPr lang="en-US" sz="7000" b="1" dirty="0" err="1">
                <a:solidFill>
                  <a:srgbClr val="00B050"/>
                </a:solidFill>
              </a:rPr>
              <a:t>ReplicaSets</a:t>
            </a:r>
            <a:r>
              <a:rPr lang="en-US" sz="7000" b="1" dirty="0">
                <a:solidFill>
                  <a:srgbClr val="00B050"/>
                </a:solidFill>
              </a:rPr>
              <a:t> 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70C0"/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78723326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6757" y="1756402"/>
            <a:ext cx="4858736" cy="4716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8273" y="2899123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Kubernetes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Deployments</a:t>
            </a:r>
          </a:p>
        </p:txBody>
      </p:sp>
    </p:spTree>
    <p:extLst>
      <p:ext uri="{BB962C8B-B14F-4D97-AF65-F5344CB8AC3E}">
        <p14:creationId xmlns:p14="http://schemas.microsoft.com/office/powerpoint/2010/main" val="82589380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1F4EEF7-593A-4845-ABF0-7B5C2890462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3FDA6FC-0297-40C6-B640-7185791FB5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251184"/>
            <a:ext cx="12618720" cy="1188851"/>
          </a:xfrm>
        </p:spPr>
        <p:txBody>
          <a:bodyPr/>
          <a:lstStyle/>
          <a:p>
            <a:r>
              <a:rPr lang="en-IN" dirty="0"/>
              <a:t>Kubernetes – </a:t>
            </a:r>
            <a:r>
              <a:rPr lang="en-IN" dirty="0">
                <a:solidFill>
                  <a:srgbClr val="00B050"/>
                </a:solidFill>
              </a:rPr>
              <a:t>Deployments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151628E-F83C-46FE-A304-5FD4585D9599}"/>
              </a:ext>
            </a:extLst>
          </p:cNvPr>
          <p:cNvSpPr/>
          <p:nvPr/>
        </p:nvSpPr>
        <p:spPr>
          <a:xfrm>
            <a:off x="2163619" y="1875616"/>
            <a:ext cx="11065398" cy="5738194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C514D90-0924-479B-B559-FC251056322A}"/>
              </a:ext>
            </a:extLst>
          </p:cNvPr>
          <p:cNvSpPr/>
          <p:nvPr/>
        </p:nvSpPr>
        <p:spPr>
          <a:xfrm>
            <a:off x="2528692" y="2107576"/>
            <a:ext cx="4891743" cy="511119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7F3B33-459A-422B-94BA-105B0AA1C8DD}"/>
              </a:ext>
            </a:extLst>
          </p:cNvPr>
          <p:cNvSpPr txBox="1"/>
          <p:nvPr/>
        </p:nvSpPr>
        <p:spPr>
          <a:xfrm>
            <a:off x="4050187" y="6851204"/>
            <a:ext cx="20712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Worker Node - 1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DA933F-7519-48BD-AA0F-619D6585DBBD}"/>
              </a:ext>
            </a:extLst>
          </p:cNvPr>
          <p:cNvSpPr txBox="1"/>
          <p:nvPr/>
        </p:nvSpPr>
        <p:spPr>
          <a:xfrm>
            <a:off x="6593300" y="7182923"/>
            <a:ext cx="235442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Kubernetes Cluster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33EAA96D-ED30-4B80-B7A6-1FB91213A236}"/>
              </a:ext>
            </a:extLst>
          </p:cNvPr>
          <p:cNvSpPr/>
          <p:nvPr/>
        </p:nvSpPr>
        <p:spPr>
          <a:xfrm>
            <a:off x="8120591" y="2107577"/>
            <a:ext cx="4737265" cy="511119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43564AA-69CD-42F9-A6E0-EF6F55E2DDA3}"/>
              </a:ext>
            </a:extLst>
          </p:cNvPr>
          <p:cNvSpPr txBox="1"/>
          <p:nvPr/>
        </p:nvSpPr>
        <p:spPr>
          <a:xfrm>
            <a:off x="9246876" y="6849089"/>
            <a:ext cx="20712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Worker Node - 2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02A8889-4B40-438D-8CCA-E6401D68D57B}"/>
              </a:ext>
            </a:extLst>
          </p:cNvPr>
          <p:cNvSpPr/>
          <p:nvPr/>
        </p:nvSpPr>
        <p:spPr>
          <a:xfrm>
            <a:off x="3000064" y="3225045"/>
            <a:ext cx="9421793" cy="357373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11B6B174-7764-428C-9D94-57D8A2CA3579}"/>
              </a:ext>
            </a:extLst>
          </p:cNvPr>
          <p:cNvSpPr/>
          <p:nvPr/>
        </p:nvSpPr>
        <p:spPr>
          <a:xfrm>
            <a:off x="3338644" y="3728553"/>
            <a:ext cx="8807669" cy="2475668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14E1852A-132D-4565-9274-87D61794A98A}"/>
              </a:ext>
            </a:extLst>
          </p:cNvPr>
          <p:cNvSpPr/>
          <p:nvPr/>
        </p:nvSpPr>
        <p:spPr>
          <a:xfrm>
            <a:off x="3542031" y="4031726"/>
            <a:ext cx="1660908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D74703B3-718E-43C7-A56B-C23DCDEBB419}"/>
              </a:ext>
            </a:extLst>
          </p:cNvPr>
          <p:cNvSpPr txBox="1"/>
          <p:nvPr/>
        </p:nvSpPr>
        <p:spPr>
          <a:xfrm>
            <a:off x="4050187" y="5296020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970FA42A-789F-4CEA-AB7D-BDC9C0B91597}"/>
              </a:ext>
            </a:extLst>
          </p:cNvPr>
          <p:cNvGrpSpPr/>
          <p:nvPr/>
        </p:nvGrpSpPr>
        <p:grpSpPr>
          <a:xfrm>
            <a:off x="3853417" y="4373361"/>
            <a:ext cx="1006998" cy="827590"/>
            <a:chOff x="853440" y="4579716"/>
            <a:chExt cx="1006998" cy="827590"/>
          </a:xfrm>
        </p:grpSpPr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44C0AF28-8B21-4A2B-981F-A71AAF55CB5F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04F10CEE-80F1-4768-985A-8F8039082740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DB9AAB00-B7DF-407B-9488-EDB194E99B31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17A63F5C-8A65-4381-9F09-C29C99D70D5B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5C07C87A-A94D-4999-96FB-1B0517FCC968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81E02E33-DB4F-4765-B2BA-1290471FCB4E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82683EFD-D826-4875-B146-46D5F2CEF6AD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147" name="Rectangle 146">
            <a:extLst>
              <a:ext uri="{FF2B5EF4-FFF2-40B4-BE49-F238E27FC236}">
                <a16:creationId xmlns:a16="http://schemas.microsoft.com/office/drawing/2014/main" id="{3841CD70-F1BB-4EBB-AA45-06793C50F81B}"/>
              </a:ext>
            </a:extLst>
          </p:cNvPr>
          <p:cNvSpPr/>
          <p:nvPr/>
        </p:nvSpPr>
        <p:spPr>
          <a:xfrm>
            <a:off x="5457359" y="4042236"/>
            <a:ext cx="1660908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F9F705E2-62B9-4CF4-94C3-6DD6D4F36661}"/>
              </a:ext>
            </a:extLst>
          </p:cNvPr>
          <p:cNvSpPr txBox="1"/>
          <p:nvPr/>
        </p:nvSpPr>
        <p:spPr>
          <a:xfrm>
            <a:off x="5965515" y="5306530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8D95D049-63CC-42EE-85A9-24334D355C47}"/>
              </a:ext>
            </a:extLst>
          </p:cNvPr>
          <p:cNvGrpSpPr/>
          <p:nvPr/>
        </p:nvGrpSpPr>
        <p:grpSpPr>
          <a:xfrm>
            <a:off x="5768745" y="4383871"/>
            <a:ext cx="1006998" cy="827590"/>
            <a:chOff x="853440" y="4579716"/>
            <a:chExt cx="1006998" cy="827590"/>
          </a:xfrm>
        </p:grpSpPr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BFB3F022-3A02-4B70-8285-F5569E208230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58DDDF3D-DB58-4913-9B55-A5C54F7C6F40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14C98003-840D-4714-9535-8C5434E8FA53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A5AF247D-D3A8-4FE6-B95A-C061398D53BF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1BE2E516-1792-46B5-A8D0-C031374AD353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7CEFBB31-D5CA-410A-B21D-7FE497314E6B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1937A577-2FC2-4502-8683-0D096A137A95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157" name="Rectangle 156">
            <a:extLst>
              <a:ext uri="{FF2B5EF4-FFF2-40B4-BE49-F238E27FC236}">
                <a16:creationId xmlns:a16="http://schemas.microsoft.com/office/drawing/2014/main" id="{A9574623-8C6C-4677-B1AA-C5125CA8789E}"/>
              </a:ext>
            </a:extLst>
          </p:cNvPr>
          <p:cNvSpPr/>
          <p:nvPr/>
        </p:nvSpPr>
        <p:spPr>
          <a:xfrm>
            <a:off x="8416422" y="4027196"/>
            <a:ext cx="1660908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A1636F2C-A2E3-46C6-A643-92932F5DD410}"/>
              </a:ext>
            </a:extLst>
          </p:cNvPr>
          <p:cNvSpPr txBox="1"/>
          <p:nvPr/>
        </p:nvSpPr>
        <p:spPr>
          <a:xfrm>
            <a:off x="8924578" y="5291490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BA431A5D-7486-46BC-8DC4-18FA276F12A2}"/>
              </a:ext>
            </a:extLst>
          </p:cNvPr>
          <p:cNvGrpSpPr/>
          <p:nvPr/>
        </p:nvGrpSpPr>
        <p:grpSpPr>
          <a:xfrm>
            <a:off x="8727808" y="4368831"/>
            <a:ext cx="1006998" cy="827590"/>
            <a:chOff x="853440" y="4579716"/>
            <a:chExt cx="1006998" cy="827590"/>
          </a:xfrm>
        </p:grpSpPr>
        <p:sp>
          <p:nvSpPr>
            <p:cNvPr id="160" name="Rectangle 159">
              <a:extLst>
                <a:ext uri="{FF2B5EF4-FFF2-40B4-BE49-F238E27FC236}">
                  <a16:creationId xmlns:a16="http://schemas.microsoft.com/office/drawing/2014/main" id="{53758EB2-4C28-4209-8448-E11FFED85918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512CEA2A-FC0D-4BE7-89AC-426B7C18DDA3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03328CEE-9DB9-4124-A54B-AD1BF2C229FB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E9B862D2-A385-499A-B225-3985A91B5596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9C11FEEC-A1AD-4903-B163-51415E8C8D3D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57BCB1CE-C3F0-40F4-9EF0-E7480AB2C4E0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B3B91B1A-6F7F-4E53-9F1B-CFF894F74B06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167" name="Rectangle 166">
            <a:extLst>
              <a:ext uri="{FF2B5EF4-FFF2-40B4-BE49-F238E27FC236}">
                <a16:creationId xmlns:a16="http://schemas.microsoft.com/office/drawing/2014/main" id="{2E1A29D0-08FD-444A-91BF-06FB024B40D3}"/>
              </a:ext>
            </a:extLst>
          </p:cNvPr>
          <p:cNvSpPr/>
          <p:nvPr/>
        </p:nvSpPr>
        <p:spPr>
          <a:xfrm>
            <a:off x="10331750" y="3996271"/>
            <a:ext cx="1660908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F5A69A01-3EBF-438A-9BAC-88E97E07A699}"/>
              </a:ext>
            </a:extLst>
          </p:cNvPr>
          <p:cNvSpPr txBox="1"/>
          <p:nvPr/>
        </p:nvSpPr>
        <p:spPr>
          <a:xfrm>
            <a:off x="10839906" y="5260565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337FFE1C-2F84-44B0-8F35-B19C246D0451}"/>
              </a:ext>
            </a:extLst>
          </p:cNvPr>
          <p:cNvGrpSpPr/>
          <p:nvPr/>
        </p:nvGrpSpPr>
        <p:grpSpPr>
          <a:xfrm>
            <a:off x="10643136" y="4337906"/>
            <a:ext cx="1006998" cy="827590"/>
            <a:chOff x="853440" y="4579716"/>
            <a:chExt cx="1006998" cy="827590"/>
          </a:xfrm>
        </p:grpSpPr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E746BB20-3353-4DCE-BBF5-30065548635D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837FED72-0BA7-42A8-BB05-66C5E15ED6B0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50C18E1D-0918-4CB3-954D-91BBB967799B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B3A7CB74-2A7F-48F2-82DB-C832F148A962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2FDC518A-3289-4A86-B277-D48A4DC9B062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0702874B-6E3C-4181-88D1-B27EDCBE7F2B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6" name="TextBox 175">
              <a:extLst>
                <a:ext uri="{FF2B5EF4-FFF2-40B4-BE49-F238E27FC236}">
                  <a16:creationId xmlns:a16="http://schemas.microsoft.com/office/drawing/2014/main" id="{4A4CD832-D6F6-4021-A6BE-C8F74ECEAAB2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177" name="TextBox 176">
            <a:extLst>
              <a:ext uri="{FF2B5EF4-FFF2-40B4-BE49-F238E27FC236}">
                <a16:creationId xmlns:a16="http://schemas.microsoft.com/office/drawing/2014/main" id="{BBE62429-E342-4C0B-9431-2F12E2E99789}"/>
              </a:ext>
            </a:extLst>
          </p:cNvPr>
          <p:cNvSpPr txBox="1"/>
          <p:nvPr/>
        </p:nvSpPr>
        <p:spPr>
          <a:xfrm>
            <a:off x="7051176" y="5744212"/>
            <a:ext cx="136524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err="1"/>
              <a:t>ReplicaSet</a:t>
            </a:r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BA140A-628B-4FBF-A8F8-ECA3DF5C74A1}"/>
              </a:ext>
            </a:extLst>
          </p:cNvPr>
          <p:cNvSpPr txBox="1"/>
          <p:nvPr/>
        </p:nvSpPr>
        <p:spPr>
          <a:xfrm>
            <a:off x="6974142" y="6407587"/>
            <a:ext cx="159274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Deployment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2C84E7B-7538-0B42-9F81-DA1C575F6B69}"/>
              </a:ext>
            </a:extLst>
          </p:cNvPr>
          <p:cNvSpPr/>
          <p:nvPr/>
        </p:nvSpPr>
        <p:spPr>
          <a:xfrm>
            <a:off x="2980266" y="2322906"/>
            <a:ext cx="9421793" cy="542953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</a:t>
            </a:r>
          </a:p>
        </p:txBody>
      </p:sp>
      <p:pic>
        <p:nvPicPr>
          <p:cNvPr id="55" name="Graphic 54" descr="User">
            <a:extLst>
              <a:ext uri="{FF2B5EF4-FFF2-40B4-BE49-F238E27FC236}">
                <a16:creationId xmlns:a16="http://schemas.microsoft.com/office/drawing/2014/main" id="{075E19E8-EB5E-504B-BC3C-F9AB5D0234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81444" y="475561"/>
            <a:ext cx="914400" cy="914400"/>
          </a:xfrm>
          <a:prstGeom prst="rect">
            <a:avLst/>
          </a:prstGeom>
        </p:spPr>
      </p:pic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1079ACD6-B84B-E142-96D7-BE602B6A0EAD}"/>
              </a:ext>
            </a:extLst>
          </p:cNvPr>
          <p:cNvCxnSpPr>
            <a:cxnSpLocks/>
            <a:stCxn id="55" idx="2"/>
          </p:cNvCxnSpPr>
          <p:nvPr/>
        </p:nvCxnSpPr>
        <p:spPr>
          <a:xfrm>
            <a:off x="3338644" y="1389961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Graphic 57" descr="User">
            <a:extLst>
              <a:ext uri="{FF2B5EF4-FFF2-40B4-BE49-F238E27FC236}">
                <a16:creationId xmlns:a16="http://schemas.microsoft.com/office/drawing/2014/main" id="{05B38FFD-5332-094F-A5AC-0F7E3DC6A4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69022" y="472143"/>
            <a:ext cx="914400" cy="914400"/>
          </a:xfrm>
          <a:prstGeom prst="rect">
            <a:avLst/>
          </a:prstGeom>
        </p:spPr>
      </p:pic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7F261AFD-132D-A340-B1E4-C1D4A77A7D5B}"/>
              </a:ext>
            </a:extLst>
          </p:cNvPr>
          <p:cNvCxnSpPr>
            <a:cxnSpLocks/>
            <a:stCxn id="58" idx="2"/>
          </p:cNvCxnSpPr>
          <p:nvPr/>
        </p:nvCxnSpPr>
        <p:spPr>
          <a:xfrm>
            <a:off x="4626222" y="1386543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Graphic 59" descr="User">
            <a:extLst>
              <a:ext uri="{FF2B5EF4-FFF2-40B4-BE49-F238E27FC236}">
                <a16:creationId xmlns:a16="http://schemas.microsoft.com/office/drawing/2014/main" id="{7912C8F7-33C1-CD48-BF9C-4C741C8559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06398" y="483083"/>
            <a:ext cx="914400" cy="914400"/>
          </a:xfrm>
          <a:prstGeom prst="rect">
            <a:avLst/>
          </a:prstGeom>
        </p:spPr>
      </p:pic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1045E4E1-6814-6F4F-A93A-579A9905AC6A}"/>
              </a:ext>
            </a:extLst>
          </p:cNvPr>
          <p:cNvCxnSpPr>
            <a:cxnSpLocks/>
            <a:stCxn id="60" idx="2"/>
          </p:cNvCxnSpPr>
          <p:nvPr/>
        </p:nvCxnSpPr>
        <p:spPr>
          <a:xfrm>
            <a:off x="5763598" y="1397483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Graphic 61" descr="User">
            <a:extLst>
              <a:ext uri="{FF2B5EF4-FFF2-40B4-BE49-F238E27FC236}">
                <a16:creationId xmlns:a16="http://schemas.microsoft.com/office/drawing/2014/main" id="{05557C88-EB52-8A42-BA50-9F30A49A01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93976" y="479665"/>
            <a:ext cx="914400" cy="914400"/>
          </a:xfrm>
          <a:prstGeom prst="rect">
            <a:avLst/>
          </a:prstGeom>
        </p:spPr>
      </p:pic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8263857D-F3B0-9448-AE7E-FA7608F3577F}"/>
              </a:ext>
            </a:extLst>
          </p:cNvPr>
          <p:cNvCxnSpPr>
            <a:cxnSpLocks/>
            <a:stCxn id="62" idx="2"/>
          </p:cNvCxnSpPr>
          <p:nvPr/>
        </p:nvCxnSpPr>
        <p:spPr>
          <a:xfrm>
            <a:off x="7051176" y="1394065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Graphic 63" descr="User">
            <a:extLst>
              <a:ext uri="{FF2B5EF4-FFF2-40B4-BE49-F238E27FC236}">
                <a16:creationId xmlns:a16="http://schemas.microsoft.com/office/drawing/2014/main" id="{0810D150-4EE2-E64E-BC40-F87646369F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60749" y="484902"/>
            <a:ext cx="914400" cy="914400"/>
          </a:xfrm>
          <a:prstGeom prst="rect">
            <a:avLst/>
          </a:prstGeom>
        </p:spPr>
      </p:pic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8CE25A85-0481-5A47-AE86-791C9F0B2063}"/>
              </a:ext>
            </a:extLst>
          </p:cNvPr>
          <p:cNvCxnSpPr>
            <a:cxnSpLocks/>
            <a:stCxn id="64" idx="2"/>
          </p:cNvCxnSpPr>
          <p:nvPr/>
        </p:nvCxnSpPr>
        <p:spPr>
          <a:xfrm>
            <a:off x="8217949" y="1399302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6" name="Graphic 65" descr="User">
            <a:extLst>
              <a:ext uri="{FF2B5EF4-FFF2-40B4-BE49-F238E27FC236}">
                <a16:creationId xmlns:a16="http://schemas.microsoft.com/office/drawing/2014/main" id="{6F567BFC-DC6A-7543-AD35-6079773CCF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48327" y="481484"/>
            <a:ext cx="914400" cy="914400"/>
          </a:xfrm>
          <a:prstGeom prst="rect">
            <a:avLst/>
          </a:prstGeom>
        </p:spPr>
      </p:pic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8A4AE564-40DB-4042-A2B0-93F60D6020C7}"/>
              </a:ext>
            </a:extLst>
          </p:cNvPr>
          <p:cNvCxnSpPr>
            <a:cxnSpLocks/>
            <a:stCxn id="66" idx="2"/>
          </p:cNvCxnSpPr>
          <p:nvPr/>
        </p:nvCxnSpPr>
        <p:spPr>
          <a:xfrm>
            <a:off x="9505527" y="1395884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8" name="Graphic 67" descr="User">
            <a:extLst>
              <a:ext uri="{FF2B5EF4-FFF2-40B4-BE49-F238E27FC236}">
                <a16:creationId xmlns:a16="http://schemas.microsoft.com/office/drawing/2014/main" id="{4C68DB3A-F7A7-3148-94BE-6E9ADC3812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85703" y="492424"/>
            <a:ext cx="914400" cy="914400"/>
          </a:xfrm>
          <a:prstGeom prst="rect">
            <a:avLst/>
          </a:prstGeom>
        </p:spPr>
      </p:pic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96C7AA84-8E96-224E-91C3-2FD96A7515F1}"/>
              </a:ext>
            </a:extLst>
          </p:cNvPr>
          <p:cNvCxnSpPr>
            <a:cxnSpLocks/>
            <a:stCxn id="68" idx="2"/>
          </p:cNvCxnSpPr>
          <p:nvPr/>
        </p:nvCxnSpPr>
        <p:spPr>
          <a:xfrm>
            <a:off x="10642903" y="1406824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0" name="Graphic 69" descr="User">
            <a:extLst>
              <a:ext uri="{FF2B5EF4-FFF2-40B4-BE49-F238E27FC236}">
                <a16:creationId xmlns:a16="http://schemas.microsoft.com/office/drawing/2014/main" id="{C21822B2-AF48-734F-BE08-31880A7D4F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73281" y="489006"/>
            <a:ext cx="914400" cy="914400"/>
          </a:xfrm>
          <a:prstGeom prst="rect">
            <a:avLst/>
          </a:prstGeom>
        </p:spPr>
      </p:pic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30925340-7873-6345-9A3A-F7EFAE0027BD}"/>
              </a:ext>
            </a:extLst>
          </p:cNvPr>
          <p:cNvCxnSpPr>
            <a:cxnSpLocks/>
            <a:stCxn id="70" idx="2"/>
          </p:cNvCxnSpPr>
          <p:nvPr/>
        </p:nvCxnSpPr>
        <p:spPr>
          <a:xfrm>
            <a:off x="11930481" y="1403406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1795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9" grpId="0"/>
      <p:bldP spid="10" grpId="0"/>
      <p:bldP spid="54" grpId="0" animBg="1"/>
      <p:bldP spid="57" grpId="0"/>
      <p:bldP spid="7" grpId="0" animBg="1"/>
      <p:bldP spid="136" grpId="0" animBg="1"/>
      <p:bldP spid="137" grpId="0" animBg="1"/>
      <p:bldP spid="138" grpId="0"/>
      <p:bldP spid="147" grpId="0" animBg="1"/>
      <p:bldP spid="148" grpId="0"/>
      <p:bldP spid="157" grpId="0" animBg="1"/>
      <p:bldP spid="158" grpId="0"/>
      <p:bldP spid="167" grpId="0" animBg="1"/>
      <p:bldP spid="168" grpId="0"/>
      <p:bldP spid="177" grpId="0"/>
      <p:bldP spid="8" grpId="0"/>
      <p:bldP spid="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AFC0386-0456-4A43-A9DA-AC883CDB8C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A315673-9896-F04B-97C3-64BA7487BCFB}"/>
              </a:ext>
            </a:extLst>
          </p:cNvPr>
          <p:cNvCxnSpPr>
            <a:cxnSpLocks/>
          </p:cNvCxnSpPr>
          <p:nvPr/>
        </p:nvCxnSpPr>
        <p:spPr>
          <a:xfrm>
            <a:off x="7086599" y="226888"/>
            <a:ext cx="0" cy="2930237"/>
          </a:xfrm>
          <a:prstGeom prst="line">
            <a:avLst/>
          </a:prstGeom>
          <a:ln w="1206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B92F05-FAB4-8D47-9AD7-5671129720AA}"/>
              </a:ext>
            </a:extLst>
          </p:cNvPr>
          <p:cNvCxnSpPr>
            <a:cxnSpLocks/>
          </p:cNvCxnSpPr>
          <p:nvPr/>
        </p:nvCxnSpPr>
        <p:spPr>
          <a:xfrm>
            <a:off x="7086599" y="4510479"/>
            <a:ext cx="0" cy="2971800"/>
          </a:xfrm>
          <a:prstGeom prst="line">
            <a:avLst/>
          </a:prstGeom>
          <a:ln w="1206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20744E5-DC63-8E4E-A5BA-CEB253EE6B1F}"/>
              </a:ext>
            </a:extLst>
          </p:cNvPr>
          <p:cNvCxnSpPr>
            <a:cxnSpLocks/>
          </p:cNvCxnSpPr>
          <p:nvPr/>
        </p:nvCxnSpPr>
        <p:spPr>
          <a:xfrm flipH="1" flipV="1">
            <a:off x="7928266" y="3990111"/>
            <a:ext cx="6587834" cy="2"/>
          </a:xfrm>
          <a:prstGeom prst="line">
            <a:avLst/>
          </a:prstGeom>
          <a:ln w="1206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57B9326-02CA-0C4C-B2C6-C95DD37A9162}"/>
              </a:ext>
            </a:extLst>
          </p:cNvPr>
          <p:cNvCxnSpPr>
            <a:cxnSpLocks/>
          </p:cNvCxnSpPr>
          <p:nvPr/>
        </p:nvCxnSpPr>
        <p:spPr>
          <a:xfrm flipH="1" flipV="1">
            <a:off x="135082" y="3990111"/>
            <a:ext cx="6064828" cy="2"/>
          </a:xfrm>
          <a:prstGeom prst="line">
            <a:avLst/>
          </a:prstGeom>
          <a:ln w="1206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2" descr="Kubernetes - Wikipedia">
            <a:extLst>
              <a:ext uri="{FF2B5EF4-FFF2-40B4-BE49-F238E27FC236}">
                <a16:creationId xmlns:a16="http://schemas.microsoft.com/office/drawing/2014/main" id="{3DF161E8-A523-9E4C-888A-3DE5A24FA1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6823" y="3239790"/>
            <a:ext cx="1159553" cy="1125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70DCE5E2-7010-7943-B33B-04BF601D7020}"/>
              </a:ext>
            </a:extLst>
          </p:cNvPr>
          <p:cNvSpPr/>
          <p:nvPr/>
        </p:nvSpPr>
        <p:spPr>
          <a:xfrm>
            <a:off x="306188" y="104321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Architecture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E55A5670-7B72-8449-81F0-EAE3CAE9BE17}"/>
              </a:ext>
            </a:extLst>
          </p:cNvPr>
          <p:cNvSpPr/>
          <p:nvPr/>
        </p:nvSpPr>
        <p:spPr>
          <a:xfrm>
            <a:off x="306188" y="443759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Pods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CA7C6D8E-4D66-EC47-B111-C72B879CC0ED}"/>
              </a:ext>
            </a:extLst>
          </p:cNvPr>
          <p:cNvSpPr/>
          <p:nvPr/>
        </p:nvSpPr>
        <p:spPr>
          <a:xfrm>
            <a:off x="306188" y="815249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 err="1"/>
              <a:t>ReplicaSets</a:t>
            </a:r>
            <a:endParaRPr lang="en-US" sz="1300" dirty="0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17800D83-B120-FC4C-A5AE-B384E5405C5D}"/>
              </a:ext>
            </a:extLst>
          </p:cNvPr>
          <p:cNvSpPr/>
          <p:nvPr/>
        </p:nvSpPr>
        <p:spPr>
          <a:xfrm>
            <a:off x="306188" y="1186739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Deployments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2C51711E-6DDA-A44B-9279-065F330948D3}"/>
              </a:ext>
            </a:extLst>
          </p:cNvPr>
          <p:cNvSpPr/>
          <p:nvPr/>
        </p:nvSpPr>
        <p:spPr>
          <a:xfrm>
            <a:off x="306188" y="1558229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 err="1"/>
              <a:t>LoadBalancer</a:t>
            </a:r>
            <a:r>
              <a:rPr lang="en-US" sz="1300" dirty="0"/>
              <a:t> Service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5446C394-783D-E044-BE9A-2D48DBB588EE}"/>
              </a:ext>
            </a:extLst>
          </p:cNvPr>
          <p:cNvSpPr/>
          <p:nvPr/>
        </p:nvSpPr>
        <p:spPr>
          <a:xfrm>
            <a:off x="306188" y="1929719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Cluster IP Service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BC0E6DEA-0613-0B46-BF2F-1B0085C6ED5E}"/>
              </a:ext>
            </a:extLst>
          </p:cNvPr>
          <p:cNvSpPr/>
          <p:nvPr/>
        </p:nvSpPr>
        <p:spPr>
          <a:xfrm>
            <a:off x="306188" y="2269157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External Name Service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FFFA0C46-7577-4446-904D-DC0A53B509D9}"/>
              </a:ext>
            </a:extLst>
          </p:cNvPr>
          <p:cNvSpPr/>
          <p:nvPr/>
        </p:nvSpPr>
        <p:spPr>
          <a:xfrm>
            <a:off x="306188" y="2640647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Ingress Service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419C11E5-32B5-6941-815C-87B9D55E563C}"/>
              </a:ext>
            </a:extLst>
          </p:cNvPr>
          <p:cNvSpPr/>
          <p:nvPr/>
        </p:nvSpPr>
        <p:spPr>
          <a:xfrm>
            <a:off x="306188" y="3012137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Ingress SSL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6444D5CB-38EC-554A-8880-5EF87B4E789F}"/>
              </a:ext>
            </a:extLst>
          </p:cNvPr>
          <p:cNvSpPr/>
          <p:nvPr/>
        </p:nvSpPr>
        <p:spPr>
          <a:xfrm>
            <a:off x="306188" y="3383627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Ingress &amp; External DNS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D8B08BBF-5803-8049-93E8-154DDE3AFAB7}"/>
              </a:ext>
            </a:extLst>
          </p:cNvPr>
          <p:cNvSpPr/>
          <p:nvPr/>
        </p:nvSpPr>
        <p:spPr>
          <a:xfrm>
            <a:off x="1945549" y="119929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 err="1"/>
              <a:t>kubectl</a:t>
            </a:r>
            <a:r>
              <a:rPr lang="en-US" sz="1300" dirty="0"/>
              <a:t> - Imperative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BFDC41CE-D3B7-B74D-A6CA-95EA2B353552}"/>
              </a:ext>
            </a:extLst>
          </p:cNvPr>
          <p:cNvSpPr/>
          <p:nvPr/>
        </p:nvSpPr>
        <p:spPr>
          <a:xfrm>
            <a:off x="1945549" y="459367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Declarative with YAML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ACEAA0BF-50CF-914B-A384-1044229A3ADE}"/>
              </a:ext>
            </a:extLst>
          </p:cNvPr>
          <p:cNvSpPr/>
          <p:nvPr/>
        </p:nvSpPr>
        <p:spPr>
          <a:xfrm>
            <a:off x="1945549" y="830857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Secrets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17732830-D6ED-4C4B-9217-BE5ECB36E4A7}"/>
              </a:ext>
            </a:extLst>
          </p:cNvPr>
          <p:cNvSpPr/>
          <p:nvPr/>
        </p:nvSpPr>
        <p:spPr>
          <a:xfrm>
            <a:off x="1945549" y="1202347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Init Containers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9DB8B91A-A254-DD45-9A8C-3C46DC19DC2E}"/>
              </a:ext>
            </a:extLst>
          </p:cNvPr>
          <p:cNvSpPr/>
          <p:nvPr/>
        </p:nvSpPr>
        <p:spPr>
          <a:xfrm>
            <a:off x="1945549" y="1573837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00" dirty="0"/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3485963F-6A97-4947-B5AC-C2D780489314}"/>
              </a:ext>
            </a:extLst>
          </p:cNvPr>
          <p:cNvSpPr/>
          <p:nvPr/>
        </p:nvSpPr>
        <p:spPr>
          <a:xfrm>
            <a:off x="1945549" y="1945327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Requests &amp; Limits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656B9134-AEB1-C74C-993A-41E1E11B089E}"/>
              </a:ext>
            </a:extLst>
          </p:cNvPr>
          <p:cNvSpPr/>
          <p:nvPr/>
        </p:nvSpPr>
        <p:spPr>
          <a:xfrm>
            <a:off x="1945549" y="2284765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Namespaces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F2757BE9-6FA3-3A43-9509-3CF4EDA8218C}"/>
              </a:ext>
            </a:extLst>
          </p:cNvPr>
          <p:cNvSpPr/>
          <p:nvPr/>
        </p:nvSpPr>
        <p:spPr>
          <a:xfrm>
            <a:off x="1945549" y="2656255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Limit Range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E6F97164-8C93-C64D-BA7D-6A0ABCAFACC2}"/>
              </a:ext>
            </a:extLst>
          </p:cNvPr>
          <p:cNvSpPr/>
          <p:nvPr/>
        </p:nvSpPr>
        <p:spPr>
          <a:xfrm>
            <a:off x="1945549" y="3027745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Resource Quota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DD6D08C0-BB93-4F46-8D23-F74FD3B6B5BD}"/>
              </a:ext>
            </a:extLst>
          </p:cNvPr>
          <p:cNvSpPr/>
          <p:nvPr/>
        </p:nvSpPr>
        <p:spPr>
          <a:xfrm>
            <a:off x="1945549" y="3399235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Storage Classes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FB17CA43-16D4-0246-A4FD-F1E418AB43FC}"/>
              </a:ext>
            </a:extLst>
          </p:cNvPr>
          <p:cNvSpPr/>
          <p:nvPr/>
        </p:nvSpPr>
        <p:spPr>
          <a:xfrm>
            <a:off x="3591797" y="123391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Persistent Volumes</a:t>
            </a: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1B9ACBB3-7705-7E4B-B9CD-D72E8BECA692}"/>
              </a:ext>
            </a:extLst>
          </p:cNvPr>
          <p:cNvSpPr/>
          <p:nvPr/>
        </p:nvSpPr>
        <p:spPr>
          <a:xfrm>
            <a:off x="3591797" y="462829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PVC</a:t>
            </a: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4FA0AB6B-8D38-D549-9A75-0DF223A19639}"/>
              </a:ext>
            </a:extLst>
          </p:cNvPr>
          <p:cNvSpPr/>
          <p:nvPr/>
        </p:nvSpPr>
        <p:spPr>
          <a:xfrm>
            <a:off x="3591797" y="834319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Load Balancers</a:t>
            </a: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A5435256-DA37-5640-9162-EC8E22119648}"/>
              </a:ext>
            </a:extLst>
          </p:cNvPr>
          <p:cNvSpPr/>
          <p:nvPr/>
        </p:nvSpPr>
        <p:spPr>
          <a:xfrm>
            <a:off x="3591797" y="1205809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Annotations</a:t>
            </a: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525F8238-8353-D544-A826-5085B36BB45F}"/>
              </a:ext>
            </a:extLst>
          </p:cNvPr>
          <p:cNvSpPr/>
          <p:nvPr/>
        </p:nvSpPr>
        <p:spPr>
          <a:xfrm>
            <a:off x="3591797" y="1577299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00" dirty="0"/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86D493A6-3347-E94E-BB80-4586297D298A}"/>
              </a:ext>
            </a:extLst>
          </p:cNvPr>
          <p:cNvSpPr/>
          <p:nvPr/>
        </p:nvSpPr>
        <p:spPr>
          <a:xfrm>
            <a:off x="3591797" y="1948789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HPA</a:t>
            </a: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8C6BA640-6AA1-1841-A6F8-6A4210FA9062}"/>
              </a:ext>
            </a:extLst>
          </p:cNvPr>
          <p:cNvSpPr/>
          <p:nvPr/>
        </p:nvSpPr>
        <p:spPr>
          <a:xfrm>
            <a:off x="3591797" y="2288227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Cluster Autoscaler</a:t>
            </a: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035E8BEE-70C5-DC48-9F08-450907686176}"/>
              </a:ext>
            </a:extLst>
          </p:cNvPr>
          <p:cNvSpPr/>
          <p:nvPr/>
        </p:nvSpPr>
        <p:spPr>
          <a:xfrm>
            <a:off x="3591797" y="2659717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00" dirty="0"/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DCFA82A2-DD85-FF4E-9BFF-C8238E704560}"/>
              </a:ext>
            </a:extLst>
          </p:cNvPr>
          <p:cNvSpPr/>
          <p:nvPr/>
        </p:nvSpPr>
        <p:spPr>
          <a:xfrm>
            <a:off x="3591797" y="3031207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00" dirty="0"/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5C6651F7-23D2-8145-A2C2-575A15628FE7}"/>
              </a:ext>
            </a:extLst>
          </p:cNvPr>
          <p:cNvSpPr/>
          <p:nvPr/>
        </p:nvSpPr>
        <p:spPr>
          <a:xfrm>
            <a:off x="3591797" y="3402697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 err="1"/>
              <a:t>ConfigMaps</a:t>
            </a:r>
            <a:endParaRPr lang="en-US" sz="1300" dirty="0"/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D3433291-D7E6-604B-B43C-F9277D315C39}"/>
              </a:ext>
            </a:extLst>
          </p:cNvPr>
          <p:cNvSpPr/>
          <p:nvPr/>
        </p:nvSpPr>
        <p:spPr>
          <a:xfrm>
            <a:off x="5682964" y="106453"/>
            <a:ext cx="742944" cy="3688251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K</a:t>
            </a:r>
          </a:p>
          <a:p>
            <a:pPr algn="ctr"/>
            <a:r>
              <a:rPr lang="en-US" sz="2400" b="1" dirty="0"/>
              <a:t>U</a:t>
            </a:r>
          </a:p>
          <a:p>
            <a:pPr algn="ctr"/>
            <a:r>
              <a:rPr lang="en-US" sz="2400" b="1" dirty="0"/>
              <a:t>B</a:t>
            </a:r>
          </a:p>
          <a:p>
            <a:pPr algn="ctr"/>
            <a:r>
              <a:rPr lang="en-US" sz="2400" b="1" dirty="0"/>
              <a:t>E</a:t>
            </a:r>
          </a:p>
          <a:p>
            <a:pPr algn="ctr"/>
            <a:r>
              <a:rPr lang="en-US" sz="2400" b="1" dirty="0"/>
              <a:t>R</a:t>
            </a:r>
          </a:p>
          <a:p>
            <a:pPr algn="ctr"/>
            <a:r>
              <a:rPr lang="en-US" sz="2400" b="1" dirty="0"/>
              <a:t>N</a:t>
            </a:r>
          </a:p>
          <a:p>
            <a:pPr algn="ctr"/>
            <a:r>
              <a:rPr lang="en-US" sz="2400" b="1" dirty="0"/>
              <a:t>E</a:t>
            </a:r>
          </a:p>
          <a:p>
            <a:pPr algn="ctr"/>
            <a:r>
              <a:rPr lang="en-US" sz="2400" b="1" dirty="0"/>
              <a:t>T</a:t>
            </a:r>
          </a:p>
          <a:p>
            <a:pPr algn="ctr"/>
            <a:r>
              <a:rPr lang="en-US" sz="2400" b="1" dirty="0"/>
              <a:t>E</a:t>
            </a:r>
          </a:p>
          <a:p>
            <a:pPr algn="ctr"/>
            <a:r>
              <a:rPr lang="en-US" sz="2400" b="1" dirty="0"/>
              <a:t>S</a:t>
            </a:r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21C77F5A-4E8F-E449-9A58-DB340EB1CD0C}"/>
              </a:ext>
            </a:extLst>
          </p:cNvPr>
          <p:cNvSpPr/>
          <p:nvPr/>
        </p:nvSpPr>
        <p:spPr>
          <a:xfrm>
            <a:off x="7747157" y="32933"/>
            <a:ext cx="742944" cy="3885789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/>
              <a:t>A</a:t>
            </a:r>
          </a:p>
          <a:p>
            <a:pPr algn="ctr"/>
            <a:r>
              <a:rPr lang="en-US" sz="1800" b="1" dirty="0"/>
              <a:t>Z</a:t>
            </a:r>
          </a:p>
          <a:p>
            <a:pPr algn="ctr"/>
            <a:r>
              <a:rPr lang="en-US" sz="1800" b="1" dirty="0"/>
              <a:t>U</a:t>
            </a:r>
          </a:p>
          <a:p>
            <a:pPr algn="ctr"/>
            <a:r>
              <a:rPr lang="en-US" sz="1800" b="1" dirty="0"/>
              <a:t>R</a:t>
            </a:r>
          </a:p>
          <a:p>
            <a:pPr algn="ctr"/>
            <a:r>
              <a:rPr lang="en-US" sz="1800" b="1" dirty="0"/>
              <a:t>E</a:t>
            </a:r>
          </a:p>
          <a:p>
            <a:pPr algn="ctr"/>
            <a:endParaRPr lang="en-US" sz="1800" b="1" dirty="0"/>
          </a:p>
          <a:p>
            <a:pPr algn="ctr"/>
            <a:r>
              <a:rPr lang="en-US" sz="1800" b="1" dirty="0"/>
              <a:t>S</a:t>
            </a:r>
          </a:p>
          <a:p>
            <a:pPr algn="ctr"/>
            <a:r>
              <a:rPr lang="en-US" sz="1800" b="1" dirty="0"/>
              <a:t>E</a:t>
            </a:r>
          </a:p>
          <a:p>
            <a:pPr algn="ctr"/>
            <a:r>
              <a:rPr lang="en-US" sz="1800" b="1" dirty="0"/>
              <a:t>R</a:t>
            </a:r>
          </a:p>
          <a:p>
            <a:pPr algn="ctr"/>
            <a:r>
              <a:rPr lang="en-US" sz="1800" b="1" dirty="0"/>
              <a:t>V</a:t>
            </a:r>
          </a:p>
          <a:p>
            <a:pPr algn="ctr"/>
            <a:r>
              <a:rPr lang="en-US" sz="1800" b="1" dirty="0"/>
              <a:t>I</a:t>
            </a:r>
          </a:p>
          <a:p>
            <a:pPr algn="ctr"/>
            <a:r>
              <a:rPr lang="en-US" sz="1800" b="1" dirty="0"/>
              <a:t>C</a:t>
            </a:r>
          </a:p>
          <a:p>
            <a:pPr algn="ctr"/>
            <a:r>
              <a:rPr lang="en-US" sz="1800" b="1" dirty="0"/>
              <a:t>E</a:t>
            </a:r>
          </a:p>
          <a:p>
            <a:pPr algn="ctr"/>
            <a:r>
              <a:rPr lang="en-US" sz="1800" b="1" dirty="0"/>
              <a:t>S</a:t>
            </a:r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AF8C9EF2-3374-914C-AD6B-11E22ECD0C7E}"/>
              </a:ext>
            </a:extLst>
          </p:cNvPr>
          <p:cNvSpPr/>
          <p:nvPr/>
        </p:nvSpPr>
        <p:spPr>
          <a:xfrm>
            <a:off x="7973289" y="4220422"/>
            <a:ext cx="4327429" cy="509205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/>
              <a:t>Terraform</a:t>
            </a:r>
          </a:p>
        </p:txBody>
      </p: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D55A3993-E178-5A4B-B968-0BDA1F4B38F9}"/>
              </a:ext>
            </a:extLst>
          </p:cNvPr>
          <p:cNvSpPr/>
          <p:nvPr/>
        </p:nvSpPr>
        <p:spPr>
          <a:xfrm>
            <a:off x="2025937" y="4220422"/>
            <a:ext cx="4327429" cy="50920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/>
              <a:t>Azure DevOps</a:t>
            </a:r>
          </a:p>
        </p:txBody>
      </p:sp>
    </p:spTree>
    <p:extLst>
      <p:ext uri="{BB962C8B-B14F-4D97-AF65-F5344CB8AC3E}">
        <p14:creationId xmlns:p14="http://schemas.microsoft.com/office/powerpoint/2010/main" val="3113830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13" grpId="0" animBg="1"/>
      <p:bldP spid="14" grpId="0" animBg="1"/>
      <p:bldP spid="17" grpId="0" animBg="1"/>
      <p:bldP spid="18" grpId="0" animBg="1"/>
      <p:bldP spid="19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50" grpId="0" animBg="1"/>
      <p:bldP spid="55" grpId="0" animBg="1"/>
      <p:bldP spid="56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8AAFAE5-8F4F-3740-9CD1-71D114F6078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39EEEA5-1B1F-E149-A69E-C5BF33B459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35843"/>
            <a:ext cx="12618720" cy="1188851"/>
          </a:xfrm>
        </p:spPr>
        <p:txBody>
          <a:bodyPr/>
          <a:lstStyle/>
          <a:p>
            <a:r>
              <a:rPr lang="en-US" dirty="0"/>
              <a:t>Kubernetes - </a:t>
            </a:r>
            <a:r>
              <a:rPr lang="en-US" dirty="0">
                <a:solidFill>
                  <a:srgbClr val="00B050"/>
                </a:solidFill>
              </a:rPr>
              <a:t>Deployment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7DC95F2-1264-3A4A-8B49-5E4B481893E8}"/>
              </a:ext>
            </a:extLst>
          </p:cNvPr>
          <p:cNvSpPr/>
          <p:nvPr/>
        </p:nvSpPr>
        <p:spPr>
          <a:xfrm>
            <a:off x="844952" y="3592175"/>
            <a:ext cx="2372810" cy="636608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Deployments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19DAF99-7510-3348-A94B-A131728A34DE}"/>
              </a:ext>
            </a:extLst>
          </p:cNvPr>
          <p:cNvSpPr/>
          <p:nvPr/>
        </p:nvSpPr>
        <p:spPr>
          <a:xfrm>
            <a:off x="6286982" y="1224694"/>
            <a:ext cx="5299276" cy="63660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Create a Deployment to rollout a ReplicaSet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05ED618-2EA7-384D-BB31-9FC3890E0DA9}"/>
              </a:ext>
            </a:extLst>
          </p:cNvPr>
          <p:cNvSpPr/>
          <p:nvPr/>
        </p:nvSpPr>
        <p:spPr>
          <a:xfrm>
            <a:off x="6286982" y="1998573"/>
            <a:ext cx="5299276" cy="63660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Updating the Deployment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6D5BB22-B7EB-E043-A223-A294D38F72C3}"/>
              </a:ext>
            </a:extLst>
          </p:cNvPr>
          <p:cNvSpPr/>
          <p:nvPr/>
        </p:nvSpPr>
        <p:spPr>
          <a:xfrm>
            <a:off x="6286982" y="2785653"/>
            <a:ext cx="5299276" cy="63660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Rolling Back a Deployment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9373784-5E2D-5B4C-831A-EE8E759D939F}"/>
              </a:ext>
            </a:extLst>
          </p:cNvPr>
          <p:cNvSpPr/>
          <p:nvPr/>
        </p:nvSpPr>
        <p:spPr>
          <a:xfrm>
            <a:off x="6286982" y="3559532"/>
            <a:ext cx="5299276" cy="63660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Scaling a Deployment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29506E3-669A-3642-86B6-D1AF99D15BA6}"/>
              </a:ext>
            </a:extLst>
          </p:cNvPr>
          <p:cNvSpPr/>
          <p:nvPr/>
        </p:nvSpPr>
        <p:spPr>
          <a:xfrm>
            <a:off x="6286982" y="4364964"/>
            <a:ext cx="5299276" cy="63660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Pausing and Resuming a Deployment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7364871-FA3B-9143-8548-196C9302701C}"/>
              </a:ext>
            </a:extLst>
          </p:cNvPr>
          <p:cNvSpPr/>
          <p:nvPr/>
        </p:nvSpPr>
        <p:spPr>
          <a:xfrm>
            <a:off x="6286982" y="5138843"/>
            <a:ext cx="5299276" cy="63660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Deployment Status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88079FE-3088-EC4A-A889-8B5C400418A4}"/>
              </a:ext>
            </a:extLst>
          </p:cNvPr>
          <p:cNvSpPr/>
          <p:nvPr/>
        </p:nvSpPr>
        <p:spPr>
          <a:xfrm>
            <a:off x="6286982" y="5925923"/>
            <a:ext cx="5299276" cy="63660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Clean up Policy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3494E1A-2019-2745-826D-58D6C2D7AAAA}"/>
              </a:ext>
            </a:extLst>
          </p:cNvPr>
          <p:cNvSpPr/>
          <p:nvPr/>
        </p:nvSpPr>
        <p:spPr>
          <a:xfrm>
            <a:off x="6286982" y="6699802"/>
            <a:ext cx="5299276" cy="63660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Canary Deployments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2A1F18C-0760-1143-A2B5-B145B68CB43B}"/>
              </a:ext>
            </a:extLst>
          </p:cNvPr>
          <p:cNvCxnSpPr>
            <a:stCxn id="5" idx="3"/>
            <a:endCxn id="6" idx="1"/>
          </p:cNvCxnSpPr>
          <p:nvPr/>
        </p:nvCxnSpPr>
        <p:spPr>
          <a:xfrm flipV="1">
            <a:off x="3217762" y="1542998"/>
            <a:ext cx="3069220" cy="23674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A2A17D7-8BBA-154A-9788-34A1BD58DB34}"/>
              </a:ext>
            </a:extLst>
          </p:cNvPr>
          <p:cNvCxnSpPr>
            <a:stCxn id="5" idx="3"/>
            <a:endCxn id="7" idx="1"/>
          </p:cNvCxnSpPr>
          <p:nvPr/>
        </p:nvCxnSpPr>
        <p:spPr>
          <a:xfrm flipV="1">
            <a:off x="3217762" y="2316877"/>
            <a:ext cx="3069220" cy="15936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2311CE9-0026-CB49-BF8E-350AA86832B1}"/>
              </a:ext>
            </a:extLst>
          </p:cNvPr>
          <p:cNvCxnSpPr>
            <a:stCxn id="5" idx="3"/>
            <a:endCxn id="8" idx="1"/>
          </p:cNvCxnSpPr>
          <p:nvPr/>
        </p:nvCxnSpPr>
        <p:spPr>
          <a:xfrm flipV="1">
            <a:off x="3217762" y="3103957"/>
            <a:ext cx="3069220" cy="8065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5108E17-D8E3-B747-A3B0-D9716B9E0747}"/>
              </a:ext>
            </a:extLst>
          </p:cNvPr>
          <p:cNvCxnSpPr>
            <a:stCxn id="5" idx="3"/>
            <a:endCxn id="9" idx="1"/>
          </p:cNvCxnSpPr>
          <p:nvPr/>
        </p:nvCxnSpPr>
        <p:spPr>
          <a:xfrm flipV="1">
            <a:off x="3217762" y="3877836"/>
            <a:ext cx="3069220" cy="326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ECE01D3-2377-CD49-B4C5-3A37FC69FB5C}"/>
              </a:ext>
            </a:extLst>
          </p:cNvPr>
          <p:cNvCxnSpPr>
            <a:stCxn id="5" idx="3"/>
            <a:endCxn id="10" idx="1"/>
          </p:cNvCxnSpPr>
          <p:nvPr/>
        </p:nvCxnSpPr>
        <p:spPr>
          <a:xfrm>
            <a:off x="3217762" y="3910479"/>
            <a:ext cx="3069220" cy="7727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1BBD6D0-9D13-CA45-B3CA-BA9ECDCA7B84}"/>
              </a:ext>
            </a:extLst>
          </p:cNvPr>
          <p:cNvCxnSpPr>
            <a:stCxn id="5" idx="3"/>
            <a:endCxn id="11" idx="1"/>
          </p:cNvCxnSpPr>
          <p:nvPr/>
        </p:nvCxnSpPr>
        <p:spPr>
          <a:xfrm>
            <a:off x="3217762" y="3910479"/>
            <a:ext cx="3069220" cy="15466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9F6EA5E-317B-7C43-92AF-513C4EEA2DD9}"/>
              </a:ext>
            </a:extLst>
          </p:cNvPr>
          <p:cNvCxnSpPr>
            <a:cxnSpLocks/>
            <a:stCxn id="5" idx="3"/>
            <a:endCxn id="12" idx="1"/>
          </p:cNvCxnSpPr>
          <p:nvPr/>
        </p:nvCxnSpPr>
        <p:spPr>
          <a:xfrm>
            <a:off x="3217762" y="3910479"/>
            <a:ext cx="3069220" cy="23337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824E7C4-B82D-6644-AE41-0E8ED0F1B358}"/>
              </a:ext>
            </a:extLst>
          </p:cNvPr>
          <p:cNvCxnSpPr>
            <a:cxnSpLocks/>
            <a:stCxn id="5" idx="3"/>
            <a:endCxn id="13" idx="1"/>
          </p:cNvCxnSpPr>
          <p:nvPr/>
        </p:nvCxnSpPr>
        <p:spPr>
          <a:xfrm>
            <a:off x="3217762" y="3910479"/>
            <a:ext cx="3069220" cy="31076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0403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6757" y="1756402"/>
            <a:ext cx="4858736" cy="4716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2409" y="2389836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Kubernetes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Deployments 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70C0"/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82427334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6757" y="1756402"/>
            <a:ext cx="4858736" cy="4716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8273" y="2899123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Kubernetes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Services</a:t>
            </a:r>
          </a:p>
        </p:txBody>
      </p:sp>
    </p:spTree>
    <p:extLst>
      <p:ext uri="{BB962C8B-B14F-4D97-AF65-F5344CB8AC3E}">
        <p14:creationId xmlns:p14="http://schemas.microsoft.com/office/powerpoint/2010/main" val="65977742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8AAFAE5-8F4F-3740-9CD1-71D114F6078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39EEEA5-1B1F-E149-A69E-C5BF33B459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35843"/>
            <a:ext cx="12618720" cy="1188851"/>
          </a:xfrm>
        </p:spPr>
        <p:txBody>
          <a:bodyPr/>
          <a:lstStyle/>
          <a:p>
            <a:r>
              <a:rPr lang="en-US" dirty="0"/>
              <a:t>Kubernetes - </a:t>
            </a:r>
            <a:r>
              <a:rPr lang="en-US" dirty="0">
                <a:solidFill>
                  <a:srgbClr val="00B050"/>
                </a:solidFill>
              </a:rPr>
              <a:t>Services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7DC95F2-1264-3A4A-8B49-5E4B481893E8}"/>
              </a:ext>
            </a:extLst>
          </p:cNvPr>
          <p:cNvSpPr/>
          <p:nvPr/>
        </p:nvSpPr>
        <p:spPr>
          <a:xfrm>
            <a:off x="189572" y="3667763"/>
            <a:ext cx="2165472" cy="636608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19DAF99-7510-3348-A94B-A131728A34DE}"/>
              </a:ext>
            </a:extLst>
          </p:cNvPr>
          <p:cNvSpPr/>
          <p:nvPr/>
        </p:nvSpPr>
        <p:spPr>
          <a:xfrm>
            <a:off x="3410043" y="1821685"/>
            <a:ext cx="1898013" cy="79269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ClusterIP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7364871-FA3B-9143-8548-196C9302701C}"/>
              </a:ext>
            </a:extLst>
          </p:cNvPr>
          <p:cNvSpPr/>
          <p:nvPr/>
        </p:nvSpPr>
        <p:spPr>
          <a:xfrm>
            <a:off x="3410042" y="2810395"/>
            <a:ext cx="1898013" cy="79269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NodePort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88079FE-3088-EC4A-A889-8B5C400418A4}"/>
              </a:ext>
            </a:extLst>
          </p:cNvPr>
          <p:cNvSpPr/>
          <p:nvPr/>
        </p:nvSpPr>
        <p:spPr>
          <a:xfrm>
            <a:off x="3410043" y="3780548"/>
            <a:ext cx="1898013" cy="79269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LoadBalancer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3494E1A-2019-2745-826D-58D6C2D7AAAA}"/>
              </a:ext>
            </a:extLst>
          </p:cNvPr>
          <p:cNvSpPr/>
          <p:nvPr/>
        </p:nvSpPr>
        <p:spPr>
          <a:xfrm>
            <a:off x="3387740" y="4825774"/>
            <a:ext cx="1898013" cy="79269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Ingress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2A1F18C-0760-1143-A2B5-B145B68CB43B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 flipV="1">
            <a:off x="2355044" y="2218030"/>
            <a:ext cx="1054999" cy="17680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1BBD6D0-9D13-CA45-B3CA-BA9ECDCA7B84}"/>
              </a:ext>
            </a:extLst>
          </p:cNvPr>
          <p:cNvCxnSpPr>
            <a:cxnSpLocks/>
            <a:stCxn id="5" idx="3"/>
            <a:endCxn id="11" idx="1"/>
          </p:cNvCxnSpPr>
          <p:nvPr/>
        </p:nvCxnSpPr>
        <p:spPr>
          <a:xfrm flipV="1">
            <a:off x="2355044" y="3206740"/>
            <a:ext cx="1054998" cy="7793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9F6EA5E-317B-7C43-92AF-513C4EEA2DD9}"/>
              </a:ext>
            </a:extLst>
          </p:cNvPr>
          <p:cNvCxnSpPr>
            <a:cxnSpLocks/>
            <a:stCxn id="5" idx="3"/>
            <a:endCxn id="12" idx="1"/>
          </p:cNvCxnSpPr>
          <p:nvPr/>
        </p:nvCxnSpPr>
        <p:spPr>
          <a:xfrm>
            <a:off x="2355044" y="3986067"/>
            <a:ext cx="1054999" cy="1908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824E7C4-B82D-6644-AE41-0E8ED0F1B358}"/>
              </a:ext>
            </a:extLst>
          </p:cNvPr>
          <p:cNvCxnSpPr>
            <a:cxnSpLocks/>
            <a:stCxn id="5" idx="3"/>
            <a:endCxn id="13" idx="1"/>
          </p:cNvCxnSpPr>
          <p:nvPr/>
        </p:nvCxnSpPr>
        <p:spPr>
          <a:xfrm>
            <a:off x="2355044" y="3986067"/>
            <a:ext cx="1032696" cy="12360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2B5B4C71-5D25-BE44-B17F-541A87FA5A0B}"/>
              </a:ext>
            </a:extLst>
          </p:cNvPr>
          <p:cNvSpPr/>
          <p:nvPr/>
        </p:nvSpPr>
        <p:spPr>
          <a:xfrm>
            <a:off x="3387739" y="5871000"/>
            <a:ext cx="1898013" cy="79269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externalName</a:t>
            </a:r>
            <a:endParaRPr lang="en-US" dirty="0"/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0EE372F8-6F42-9B4F-98E6-1487211C91FB}"/>
              </a:ext>
            </a:extLst>
          </p:cNvPr>
          <p:cNvCxnSpPr>
            <a:cxnSpLocks/>
            <a:stCxn id="5" idx="3"/>
            <a:endCxn id="42" idx="1"/>
          </p:cNvCxnSpPr>
          <p:nvPr/>
        </p:nvCxnSpPr>
        <p:spPr>
          <a:xfrm>
            <a:off x="2355044" y="3986067"/>
            <a:ext cx="1032695" cy="22812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356210C3-BE24-0F43-850F-BB3EEA3E4898}"/>
              </a:ext>
            </a:extLst>
          </p:cNvPr>
          <p:cNvSpPr/>
          <p:nvPr/>
        </p:nvSpPr>
        <p:spPr>
          <a:xfrm>
            <a:off x="5904198" y="1821685"/>
            <a:ext cx="8324757" cy="79269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Used for communication between applications inside k8s cluster (Example: Frontend application accessing backend application)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677CBF98-CE08-4049-A0E0-A18CF9CD1F28}"/>
              </a:ext>
            </a:extLst>
          </p:cNvPr>
          <p:cNvSpPr/>
          <p:nvPr/>
        </p:nvSpPr>
        <p:spPr>
          <a:xfrm>
            <a:off x="5904197" y="2810395"/>
            <a:ext cx="8324757" cy="79269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Used for accessing applications outside of of k8s cluster using Worker Node Ports (Example: Accessing Frontend application on browser)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530A250F-ED3A-C447-869B-6C047AC2C61C}"/>
              </a:ext>
            </a:extLst>
          </p:cNvPr>
          <p:cNvSpPr/>
          <p:nvPr/>
        </p:nvSpPr>
        <p:spPr>
          <a:xfrm>
            <a:off x="5904198" y="3780548"/>
            <a:ext cx="8324757" cy="79269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Primarily for Cloud Providers to integrate with their Load Balancer services (Example: AWS Elastic Load Balancer)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E9F2E42E-82C6-0941-A652-585EE30C6E85}"/>
              </a:ext>
            </a:extLst>
          </p:cNvPr>
          <p:cNvSpPr/>
          <p:nvPr/>
        </p:nvSpPr>
        <p:spPr>
          <a:xfrm>
            <a:off x="5881895" y="4825774"/>
            <a:ext cx="8324757" cy="79269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Ingress is an advanced load balancer which provides Context path based routing, SSL, SSL Redirect and many more (Example: AWS ALB)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E6FBAFCA-8F76-5448-9798-BAFA2773BA82}"/>
              </a:ext>
            </a:extLst>
          </p:cNvPr>
          <p:cNvSpPr/>
          <p:nvPr/>
        </p:nvSpPr>
        <p:spPr>
          <a:xfrm>
            <a:off x="5881894" y="5871000"/>
            <a:ext cx="8324757" cy="79269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To access externally hosted apps in k8s cluster (Example: Access AWS RDS Database endpoint by application present inside k8s cluster)</a:t>
            </a:r>
          </a:p>
        </p:txBody>
      </p:sp>
    </p:spTree>
    <p:extLst>
      <p:ext uri="{BB962C8B-B14F-4D97-AF65-F5344CB8AC3E}">
        <p14:creationId xmlns:p14="http://schemas.microsoft.com/office/powerpoint/2010/main" val="2350452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11" grpId="0" animBg="1"/>
      <p:bldP spid="12" grpId="0" animBg="1"/>
      <p:bldP spid="13" grpId="0" animBg="1"/>
      <p:bldP spid="42" grpId="0" animBg="1"/>
      <p:bldP spid="51" grpId="0" animBg="1"/>
      <p:bldP spid="52" grpId="0" animBg="1"/>
      <p:bldP spid="53" grpId="0" animBg="1"/>
      <p:bldP spid="54" grpId="0" animBg="1"/>
      <p:bldP spid="55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9AB853-DECF-4CD4-ADE3-06A7DE164B2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E7A17ED-AF7D-7748-8CF6-01CA24C45A0F}"/>
              </a:ext>
            </a:extLst>
          </p:cNvPr>
          <p:cNvSpPr/>
          <p:nvPr/>
        </p:nvSpPr>
        <p:spPr>
          <a:xfrm>
            <a:off x="2975624" y="334538"/>
            <a:ext cx="9491439" cy="722599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635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1D2230DA-AFE0-3546-AB9B-5378C395E332}"/>
              </a:ext>
            </a:extLst>
          </p:cNvPr>
          <p:cNvSpPr/>
          <p:nvPr/>
        </p:nvSpPr>
        <p:spPr>
          <a:xfrm>
            <a:off x="3960224" y="1713767"/>
            <a:ext cx="7392870" cy="239109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A3D4F85E-9D2C-0940-BDC9-8F8E171FC14E}"/>
              </a:ext>
            </a:extLst>
          </p:cNvPr>
          <p:cNvSpPr/>
          <p:nvPr/>
        </p:nvSpPr>
        <p:spPr>
          <a:xfrm>
            <a:off x="4186123" y="1918678"/>
            <a:ext cx="6909344" cy="186856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305D06DF-1884-C944-89C8-CCBBBF9EED0A}"/>
              </a:ext>
            </a:extLst>
          </p:cNvPr>
          <p:cNvSpPr/>
          <p:nvPr/>
        </p:nvSpPr>
        <p:spPr>
          <a:xfrm>
            <a:off x="4389510" y="2075431"/>
            <a:ext cx="1507579" cy="1418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0BE3EA7E-03B0-E144-81F3-22D12E48C118}"/>
              </a:ext>
            </a:extLst>
          </p:cNvPr>
          <p:cNvSpPr txBox="1"/>
          <p:nvPr/>
        </p:nvSpPr>
        <p:spPr>
          <a:xfrm>
            <a:off x="4829596" y="3145494"/>
            <a:ext cx="62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POD</a:t>
            </a:r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1264C508-229B-C747-BA19-48BA61F6BFD8}"/>
              </a:ext>
            </a:extLst>
          </p:cNvPr>
          <p:cNvGrpSpPr/>
          <p:nvPr/>
        </p:nvGrpSpPr>
        <p:grpSpPr>
          <a:xfrm>
            <a:off x="4700896" y="2417066"/>
            <a:ext cx="914036" cy="704091"/>
            <a:chOff x="853440" y="4579716"/>
            <a:chExt cx="1006998" cy="827590"/>
          </a:xfrm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23AFD51D-56B3-B64A-B331-E9C00A2E9828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B409AC6C-84CB-3043-A8A2-FC9AE182BFDC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F2D83805-73E7-2643-9C6C-F098FFB156C7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53E32BAA-0766-E146-9D3B-64B88A2AA45E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A8D0B744-30A3-F84D-9226-DEB01026089B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2DC1685B-CBFB-644F-A3EC-8FA6C7686806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E5CEDF5D-96F5-6240-8063-986C37B11A62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96" name="Rectangle 95">
            <a:extLst>
              <a:ext uri="{FF2B5EF4-FFF2-40B4-BE49-F238E27FC236}">
                <a16:creationId xmlns:a16="http://schemas.microsoft.com/office/drawing/2014/main" id="{DCF550DE-9B89-E046-ABCA-F701CED698ED}"/>
              </a:ext>
            </a:extLst>
          </p:cNvPr>
          <p:cNvSpPr/>
          <p:nvPr/>
        </p:nvSpPr>
        <p:spPr>
          <a:xfrm>
            <a:off x="6837904" y="2120493"/>
            <a:ext cx="1507579" cy="1418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CA7958B3-8B7C-2D4D-B384-F74A0DA28CE9}"/>
              </a:ext>
            </a:extLst>
          </p:cNvPr>
          <p:cNvSpPr txBox="1"/>
          <p:nvPr/>
        </p:nvSpPr>
        <p:spPr>
          <a:xfrm>
            <a:off x="7306524" y="3200121"/>
            <a:ext cx="62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POD</a:t>
            </a:r>
          </a:p>
        </p:txBody>
      </p:sp>
      <p:grpSp>
        <p:nvGrpSpPr>
          <p:cNvPr id="98" name="Group 97">
            <a:extLst>
              <a:ext uri="{FF2B5EF4-FFF2-40B4-BE49-F238E27FC236}">
                <a16:creationId xmlns:a16="http://schemas.microsoft.com/office/drawing/2014/main" id="{AF833091-C19A-A847-9014-7CF3246DB0A1}"/>
              </a:ext>
            </a:extLst>
          </p:cNvPr>
          <p:cNvGrpSpPr/>
          <p:nvPr/>
        </p:nvGrpSpPr>
        <p:grpSpPr>
          <a:xfrm>
            <a:off x="7149290" y="2462128"/>
            <a:ext cx="914036" cy="704091"/>
            <a:chOff x="853440" y="4579716"/>
            <a:chExt cx="1006998" cy="827590"/>
          </a:xfrm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6E8C4CBF-7C82-6846-B5F6-044CF8316B2A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B52A171A-403E-124E-9B3D-4DCB618444D1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37D5E6EB-1293-114A-9448-D65F47529474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6703BE3C-7D6C-5346-AB91-347A163E3CD5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17B290CA-1C4F-1B4A-A939-D812B7281F81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121E8F09-6831-8E42-94A0-42554BC35611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A0FA2AC8-6275-A04F-AED7-F435548B995E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109" name="TextBox 108">
            <a:extLst>
              <a:ext uri="{FF2B5EF4-FFF2-40B4-BE49-F238E27FC236}">
                <a16:creationId xmlns:a16="http://schemas.microsoft.com/office/drawing/2014/main" id="{7EA7495D-CE80-3043-923F-39531E2EE61A}"/>
              </a:ext>
            </a:extLst>
          </p:cNvPr>
          <p:cNvSpPr txBox="1"/>
          <p:nvPr/>
        </p:nvSpPr>
        <p:spPr>
          <a:xfrm>
            <a:off x="6887375" y="3474558"/>
            <a:ext cx="1239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 err="1"/>
              <a:t>ReplicaSet</a:t>
            </a:r>
            <a:endParaRPr lang="en-IN" sz="1800" dirty="0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884BEB6B-E8D7-9642-B219-FAB31F03BD56}"/>
              </a:ext>
            </a:extLst>
          </p:cNvPr>
          <p:cNvSpPr txBox="1"/>
          <p:nvPr/>
        </p:nvSpPr>
        <p:spPr>
          <a:xfrm>
            <a:off x="6149179" y="3747853"/>
            <a:ext cx="3084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Deployment (app=frontend)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D4F8BC8E-5A03-E649-A931-1EFF99DE9F4D}"/>
              </a:ext>
            </a:extLst>
          </p:cNvPr>
          <p:cNvSpPr/>
          <p:nvPr/>
        </p:nvSpPr>
        <p:spPr>
          <a:xfrm>
            <a:off x="3960223" y="1044374"/>
            <a:ext cx="7412425" cy="42075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Frontend App – NodePort or LoadBalancer or Ingress Service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161A81CD-7230-0C48-9141-20450FF62907}"/>
              </a:ext>
            </a:extLst>
          </p:cNvPr>
          <p:cNvSpPr/>
          <p:nvPr/>
        </p:nvSpPr>
        <p:spPr>
          <a:xfrm>
            <a:off x="3979777" y="4967509"/>
            <a:ext cx="7392870" cy="239109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AB6549F7-C7BA-9C4F-BB9A-FA42032C75EF}"/>
              </a:ext>
            </a:extLst>
          </p:cNvPr>
          <p:cNvSpPr/>
          <p:nvPr/>
        </p:nvSpPr>
        <p:spPr>
          <a:xfrm>
            <a:off x="4205676" y="5172420"/>
            <a:ext cx="6889791" cy="186856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A6A62383-1950-E543-B7E6-46E142487E81}"/>
              </a:ext>
            </a:extLst>
          </p:cNvPr>
          <p:cNvSpPr/>
          <p:nvPr/>
        </p:nvSpPr>
        <p:spPr>
          <a:xfrm>
            <a:off x="4409063" y="5329173"/>
            <a:ext cx="1507579" cy="1418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E14431EB-8A42-0D4D-A082-19E87A603CCC}"/>
              </a:ext>
            </a:extLst>
          </p:cNvPr>
          <p:cNvSpPr txBox="1"/>
          <p:nvPr/>
        </p:nvSpPr>
        <p:spPr>
          <a:xfrm>
            <a:off x="4849149" y="6399236"/>
            <a:ext cx="62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POD</a:t>
            </a: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6210664B-6889-314B-AAC7-A5BAD662090E}"/>
              </a:ext>
            </a:extLst>
          </p:cNvPr>
          <p:cNvSpPr/>
          <p:nvPr/>
        </p:nvSpPr>
        <p:spPr>
          <a:xfrm>
            <a:off x="6794829" y="5317059"/>
            <a:ext cx="1507579" cy="1418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E5098A4E-DA1E-8B48-8813-A766EFCE7D74}"/>
              </a:ext>
            </a:extLst>
          </p:cNvPr>
          <p:cNvSpPr txBox="1"/>
          <p:nvPr/>
        </p:nvSpPr>
        <p:spPr>
          <a:xfrm>
            <a:off x="7263449" y="6396687"/>
            <a:ext cx="62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POD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95295B44-C6E8-E144-8424-F81617108F73}"/>
              </a:ext>
            </a:extLst>
          </p:cNvPr>
          <p:cNvSpPr txBox="1"/>
          <p:nvPr/>
        </p:nvSpPr>
        <p:spPr>
          <a:xfrm>
            <a:off x="6864065" y="6718837"/>
            <a:ext cx="1239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 err="1"/>
              <a:t>ReplicaSet</a:t>
            </a:r>
            <a:endParaRPr lang="en-IN" sz="1800" dirty="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00FDFFDF-93C8-FB40-9496-C5D3AB858673}"/>
              </a:ext>
            </a:extLst>
          </p:cNvPr>
          <p:cNvSpPr txBox="1"/>
          <p:nvPr/>
        </p:nvSpPr>
        <p:spPr>
          <a:xfrm>
            <a:off x="6071696" y="7012867"/>
            <a:ext cx="3084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Deployment (app=Backend)</a:t>
            </a: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A324D1B4-F075-0849-B8E6-9D492D292D07}"/>
              </a:ext>
            </a:extLst>
          </p:cNvPr>
          <p:cNvSpPr/>
          <p:nvPr/>
        </p:nvSpPr>
        <p:spPr>
          <a:xfrm>
            <a:off x="3979776" y="4298116"/>
            <a:ext cx="7392871" cy="42075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Backend App - ClusterIP Service</a:t>
            </a:r>
          </a:p>
        </p:txBody>
      </p: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E82AC940-FE83-9F41-BB74-C17C28E2919C}"/>
              </a:ext>
            </a:extLst>
          </p:cNvPr>
          <p:cNvGrpSpPr/>
          <p:nvPr/>
        </p:nvGrpSpPr>
        <p:grpSpPr>
          <a:xfrm>
            <a:off x="4639799" y="5522990"/>
            <a:ext cx="1006998" cy="827590"/>
            <a:chOff x="2217322" y="4152694"/>
            <a:chExt cx="1006998" cy="827590"/>
          </a:xfrm>
        </p:grpSpPr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2A8A2FCB-5968-DA46-9C2F-6D2421C511CE}"/>
                </a:ext>
              </a:extLst>
            </p:cNvPr>
            <p:cNvSpPr/>
            <p:nvPr/>
          </p:nvSpPr>
          <p:spPr>
            <a:xfrm>
              <a:off x="2217322" y="4152694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E01B1FFC-2DF5-7845-9E49-21714FA43EF1}"/>
                </a:ext>
              </a:extLst>
            </p:cNvPr>
            <p:cNvCxnSpPr>
              <a:cxnSpLocks/>
            </p:cNvCxnSpPr>
            <p:nvPr/>
          </p:nvCxnSpPr>
          <p:spPr>
            <a:xfrm>
              <a:off x="2414092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B584BE37-6DE9-3846-8A0C-9F6FD129D647}"/>
                </a:ext>
              </a:extLst>
            </p:cNvPr>
            <p:cNvCxnSpPr>
              <a:cxnSpLocks/>
            </p:cNvCxnSpPr>
            <p:nvPr/>
          </p:nvCxnSpPr>
          <p:spPr>
            <a:xfrm>
              <a:off x="25684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30CC1207-4215-3749-9604-19554D150123}"/>
                </a:ext>
              </a:extLst>
            </p:cNvPr>
            <p:cNvCxnSpPr>
              <a:cxnSpLocks/>
            </p:cNvCxnSpPr>
            <p:nvPr/>
          </p:nvCxnSpPr>
          <p:spPr>
            <a:xfrm>
              <a:off x="27208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42E50CA8-8D3B-2E45-829C-17886FA0BB9C}"/>
                </a:ext>
              </a:extLst>
            </p:cNvPr>
            <p:cNvCxnSpPr>
              <a:cxnSpLocks/>
            </p:cNvCxnSpPr>
            <p:nvPr/>
          </p:nvCxnSpPr>
          <p:spPr>
            <a:xfrm>
              <a:off x="28732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4193FA2D-BE11-7F42-BB24-F0B5DD8F9939}"/>
                </a:ext>
              </a:extLst>
            </p:cNvPr>
            <p:cNvCxnSpPr>
              <a:cxnSpLocks/>
            </p:cNvCxnSpPr>
            <p:nvPr/>
          </p:nvCxnSpPr>
          <p:spPr>
            <a:xfrm>
              <a:off x="30256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E3CA3D6F-E151-0D42-AB77-C29E80C1B206}"/>
                </a:ext>
              </a:extLst>
            </p:cNvPr>
            <p:cNvSpPr txBox="1"/>
            <p:nvPr/>
          </p:nvSpPr>
          <p:spPr>
            <a:xfrm>
              <a:off x="2552989" y="4366434"/>
              <a:ext cx="347240" cy="400110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B</a:t>
              </a:r>
            </a:p>
          </p:txBody>
        </p:sp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1D4F289E-7B3A-6D40-A06D-F64475ACDF27}"/>
              </a:ext>
            </a:extLst>
          </p:cNvPr>
          <p:cNvGrpSpPr/>
          <p:nvPr/>
        </p:nvGrpSpPr>
        <p:grpSpPr>
          <a:xfrm>
            <a:off x="7035776" y="5501837"/>
            <a:ext cx="1006998" cy="827590"/>
            <a:chOff x="2217322" y="4152694"/>
            <a:chExt cx="1006998" cy="827590"/>
          </a:xfrm>
        </p:grpSpPr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ED0F1BB3-1A0C-3144-B2FF-EB559DE5CB0A}"/>
                </a:ext>
              </a:extLst>
            </p:cNvPr>
            <p:cNvSpPr/>
            <p:nvPr/>
          </p:nvSpPr>
          <p:spPr>
            <a:xfrm>
              <a:off x="2217322" y="4152694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8E9945A0-F8BF-F941-810C-8566DA497F08}"/>
                </a:ext>
              </a:extLst>
            </p:cNvPr>
            <p:cNvCxnSpPr>
              <a:cxnSpLocks/>
            </p:cNvCxnSpPr>
            <p:nvPr/>
          </p:nvCxnSpPr>
          <p:spPr>
            <a:xfrm>
              <a:off x="2414092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03357B06-97CE-3946-A07D-D37A103E68A5}"/>
                </a:ext>
              </a:extLst>
            </p:cNvPr>
            <p:cNvCxnSpPr>
              <a:cxnSpLocks/>
            </p:cNvCxnSpPr>
            <p:nvPr/>
          </p:nvCxnSpPr>
          <p:spPr>
            <a:xfrm>
              <a:off x="25684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9AAE7EDF-AFCD-D244-9CF7-D2CEA85E254C}"/>
                </a:ext>
              </a:extLst>
            </p:cNvPr>
            <p:cNvCxnSpPr>
              <a:cxnSpLocks/>
            </p:cNvCxnSpPr>
            <p:nvPr/>
          </p:nvCxnSpPr>
          <p:spPr>
            <a:xfrm>
              <a:off x="27208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B074BDB0-D89A-F74E-B81A-F0E967B04C46}"/>
                </a:ext>
              </a:extLst>
            </p:cNvPr>
            <p:cNvCxnSpPr>
              <a:cxnSpLocks/>
            </p:cNvCxnSpPr>
            <p:nvPr/>
          </p:nvCxnSpPr>
          <p:spPr>
            <a:xfrm>
              <a:off x="28732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A8E940FF-674C-324B-92C1-6FF045AFD22C}"/>
                </a:ext>
              </a:extLst>
            </p:cNvPr>
            <p:cNvCxnSpPr>
              <a:cxnSpLocks/>
            </p:cNvCxnSpPr>
            <p:nvPr/>
          </p:nvCxnSpPr>
          <p:spPr>
            <a:xfrm>
              <a:off x="30256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795376C4-E8E6-E74D-8FFF-115B4570C245}"/>
                </a:ext>
              </a:extLst>
            </p:cNvPr>
            <p:cNvSpPr txBox="1"/>
            <p:nvPr/>
          </p:nvSpPr>
          <p:spPr>
            <a:xfrm>
              <a:off x="2552989" y="4366434"/>
              <a:ext cx="347240" cy="400110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B</a:t>
              </a:r>
            </a:p>
          </p:txBody>
        </p:sp>
      </p:grp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EE3A8ED8-3B11-3E4C-BAE3-4058495ACE9F}"/>
              </a:ext>
            </a:extLst>
          </p:cNvPr>
          <p:cNvGrpSpPr/>
          <p:nvPr/>
        </p:nvGrpSpPr>
        <p:grpSpPr>
          <a:xfrm>
            <a:off x="380904" y="932531"/>
            <a:ext cx="2061290" cy="644442"/>
            <a:chOff x="7124887" y="2666089"/>
            <a:chExt cx="2061290" cy="644442"/>
          </a:xfrm>
        </p:grpSpPr>
        <p:pic>
          <p:nvPicPr>
            <p:cNvPr id="175" name="Picture 2" descr="User icon">
              <a:extLst>
                <a:ext uri="{FF2B5EF4-FFF2-40B4-BE49-F238E27FC236}">
                  <a16:creationId xmlns:a16="http://schemas.microsoft.com/office/drawing/2014/main" id="{B1ABD17D-E7D4-A74D-A33E-F22D171460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4887" y="271734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6" name="Rectangle 175">
              <a:extLst>
                <a:ext uri="{FF2B5EF4-FFF2-40B4-BE49-F238E27FC236}">
                  <a16:creationId xmlns:a16="http://schemas.microsoft.com/office/drawing/2014/main" id="{D0EF17FB-E209-754F-957C-E64483CB4CB1}"/>
                </a:ext>
              </a:extLst>
            </p:cNvPr>
            <p:cNvSpPr/>
            <p:nvPr/>
          </p:nvSpPr>
          <p:spPr>
            <a:xfrm>
              <a:off x="7124888" y="2666089"/>
              <a:ext cx="2061289" cy="644442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78" name="Picture 2" descr="User icon">
              <a:extLst>
                <a:ext uri="{FF2B5EF4-FFF2-40B4-BE49-F238E27FC236}">
                  <a16:creationId xmlns:a16="http://schemas.microsoft.com/office/drawing/2014/main" id="{7EACD299-21AB-A24E-AFC4-917D77DC01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6221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0" name="Picture 2" descr="User icon">
              <a:extLst>
                <a:ext uri="{FF2B5EF4-FFF2-40B4-BE49-F238E27FC236}">
                  <a16:creationId xmlns:a16="http://schemas.microsoft.com/office/drawing/2014/main" id="{EC0D1071-D2BD-F045-99CB-94F53572CA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9651" y="2718254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2" name="Picture 2" descr="User icon">
              <a:extLst>
                <a:ext uri="{FF2B5EF4-FFF2-40B4-BE49-F238E27FC236}">
                  <a16:creationId xmlns:a16="http://schemas.microsoft.com/office/drawing/2014/main" id="{D18B369E-B387-F948-804A-026E14C0569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0985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85" name="Rectangle 184">
            <a:extLst>
              <a:ext uri="{FF2B5EF4-FFF2-40B4-BE49-F238E27FC236}">
                <a16:creationId xmlns:a16="http://schemas.microsoft.com/office/drawing/2014/main" id="{CD581A37-1DEF-1842-9768-3D019706EE09}"/>
              </a:ext>
            </a:extLst>
          </p:cNvPr>
          <p:cNvSpPr/>
          <p:nvPr/>
        </p:nvSpPr>
        <p:spPr>
          <a:xfrm>
            <a:off x="9223550" y="5334832"/>
            <a:ext cx="1507579" cy="1418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CCAA91F9-0D0C-D748-81E3-203DDA8EAE8D}"/>
              </a:ext>
            </a:extLst>
          </p:cNvPr>
          <p:cNvSpPr txBox="1"/>
          <p:nvPr/>
        </p:nvSpPr>
        <p:spPr>
          <a:xfrm>
            <a:off x="9692170" y="6414460"/>
            <a:ext cx="62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POD</a:t>
            </a:r>
          </a:p>
        </p:txBody>
      </p: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94087F22-F011-A843-B59C-CEB446F02344}"/>
              </a:ext>
            </a:extLst>
          </p:cNvPr>
          <p:cNvGrpSpPr/>
          <p:nvPr/>
        </p:nvGrpSpPr>
        <p:grpSpPr>
          <a:xfrm>
            <a:off x="9464497" y="5519610"/>
            <a:ext cx="1006998" cy="827590"/>
            <a:chOff x="2217322" y="4152694"/>
            <a:chExt cx="1006998" cy="827590"/>
          </a:xfrm>
        </p:grpSpPr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1E4A4FFB-D9FD-1341-BDB1-8646D52AEA2E}"/>
                </a:ext>
              </a:extLst>
            </p:cNvPr>
            <p:cNvSpPr/>
            <p:nvPr/>
          </p:nvSpPr>
          <p:spPr>
            <a:xfrm>
              <a:off x="2217322" y="4152694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F84A4F1C-55FF-2946-8CE4-6FB821CFCB59}"/>
                </a:ext>
              </a:extLst>
            </p:cNvPr>
            <p:cNvCxnSpPr>
              <a:cxnSpLocks/>
            </p:cNvCxnSpPr>
            <p:nvPr/>
          </p:nvCxnSpPr>
          <p:spPr>
            <a:xfrm>
              <a:off x="2414092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598A61D6-5173-C949-83E2-0836EA6387BC}"/>
                </a:ext>
              </a:extLst>
            </p:cNvPr>
            <p:cNvCxnSpPr>
              <a:cxnSpLocks/>
            </p:cNvCxnSpPr>
            <p:nvPr/>
          </p:nvCxnSpPr>
          <p:spPr>
            <a:xfrm>
              <a:off x="25684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5099B318-11F8-B44C-ABB4-55CF682A994D}"/>
                </a:ext>
              </a:extLst>
            </p:cNvPr>
            <p:cNvCxnSpPr>
              <a:cxnSpLocks/>
            </p:cNvCxnSpPr>
            <p:nvPr/>
          </p:nvCxnSpPr>
          <p:spPr>
            <a:xfrm>
              <a:off x="27208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A8532812-695D-1F4F-AF52-A54F434F7DDB}"/>
                </a:ext>
              </a:extLst>
            </p:cNvPr>
            <p:cNvCxnSpPr>
              <a:cxnSpLocks/>
            </p:cNvCxnSpPr>
            <p:nvPr/>
          </p:nvCxnSpPr>
          <p:spPr>
            <a:xfrm>
              <a:off x="28732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1784E9F9-4238-5F42-869E-37F12B95FB50}"/>
                </a:ext>
              </a:extLst>
            </p:cNvPr>
            <p:cNvCxnSpPr>
              <a:cxnSpLocks/>
            </p:cNvCxnSpPr>
            <p:nvPr/>
          </p:nvCxnSpPr>
          <p:spPr>
            <a:xfrm>
              <a:off x="30256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6" name="TextBox 195">
              <a:extLst>
                <a:ext uri="{FF2B5EF4-FFF2-40B4-BE49-F238E27FC236}">
                  <a16:creationId xmlns:a16="http://schemas.microsoft.com/office/drawing/2014/main" id="{70F019BE-823C-814F-B396-D3B34162BAB4}"/>
                </a:ext>
              </a:extLst>
            </p:cNvPr>
            <p:cNvSpPr txBox="1"/>
            <p:nvPr/>
          </p:nvSpPr>
          <p:spPr>
            <a:xfrm>
              <a:off x="2552989" y="4366434"/>
              <a:ext cx="347240" cy="400110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B</a:t>
              </a:r>
            </a:p>
          </p:txBody>
        </p:sp>
      </p:grpSp>
      <p:sp>
        <p:nvSpPr>
          <p:cNvPr id="197" name="Rectangle 196">
            <a:extLst>
              <a:ext uri="{FF2B5EF4-FFF2-40B4-BE49-F238E27FC236}">
                <a16:creationId xmlns:a16="http://schemas.microsoft.com/office/drawing/2014/main" id="{6E07B25A-5A13-A74A-94EF-CB59790B47DB}"/>
              </a:ext>
            </a:extLst>
          </p:cNvPr>
          <p:cNvSpPr/>
          <p:nvPr/>
        </p:nvSpPr>
        <p:spPr>
          <a:xfrm>
            <a:off x="9286298" y="2116872"/>
            <a:ext cx="1507579" cy="1418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060659C8-7D0D-FE4A-8501-95E4CFA5A3A0}"/>
              </a:ext>
            </a:extLst>
          </p:cNvPr>
          <p:cNvSpPr txBox="1"/>
          <p:nvPr/>
        </p:nvSpPr>
        <p:spPr>
          <a:xfrm>
            <a:off x="9754918" y="3196500"/>
            <a:ext cx="62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POD</a:t>
            </a:r>
          </a:p>
        </p:txBody>
      </p:sp>
      <p:grpSp>
        <p:nvGrpSpPr>
          <p:cNvPr id="199" name="Group 198">
            <a:extLst>
              <a:ext uri="{FF2B5EF4-FFF2-40B4-BE49-F238E27FC236}">
                <a16:creationId xmlns:a16="http://schemas.microsoft.com/office/drawing/2014/main" id="{EE105E5A-8537-9C4D-8BBC-5FFAC83A2929}"/>
              </a:ext>
            </a:extLst>
          </p:cNvPr>
          <p:cNvGrpSpPr/>
          <p:nvPr/>
        </p:nvGrpSpPr>
        <p:grpSpPr>
          <a:xfrm>
            <a:off x="9597684" y="2458507"/>
            <a:ext cx="914036" cy="704091"/>
            <a:chOff x="853440" y="4579716"/>
            <a:chExt cx="1006998" cy="827590"/>
          </a:xfrm>
        </p:grpSpPr>
        <p:sp>
          <p:nvSpPr>
            <p:cNvPr id="200" name="Rectangle 199">
              <a:extLst>
                <a:ext uri="{FF2B5EF4-FFF2-40B4-BE49-F238E27FC236}">
                  <a16:creationId xmlns:a16="http://schemas.microsoft.com/office/drawing/2014/main" id="{9B488E04-7414-0842-B577-93F37C59FD10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D9A791F7-4A7D-374A-896A-A3CC9B0A0A9C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14093AD4-5124-894C-A759-AE458A4EED99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B2C6D486-BE3F-3340-BD8F-7C8562C8FEE4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86D7E5D4-773F-C841-B3B6-016160782AB2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A4CC471A-F60F-A044-8EE2-062FCA5CEE18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FA67A66C-F99C-2040-9C7D-07A34AC41D20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6BEF79D6-A049-CB4D-A7A3-9E0FD1F23425}"/>
              </a:ext>
            </a:extLst>
          </p:cNvPr>
          <p:cNvSpPr txBox="1"/>
          <p:nvPr/>
        </p:nvSpPr>
        <p:spPr>
          <a:xfrm>
            <a:off x="9278751" y="356363"/>
            <a:ext cx="240104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Kubernetes Cluster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BF9C11B-4DF5-1C42-9052-9D4B1A2CF113}"/>
              </a:ext>
            </a:extLst>
          </p:cNvPr>
          <p:cNvCxnSpPr>
            <a:stCxn id="182" idx="3"/>
            <a:endCxn id="111" idx="1"/>
          </p:cNvCxnSpPr>
          <p:nvPr/>
        </p:nvCxnSpPr>
        <p:spPr>
          <a:xfrm>
            <a:off x="2418336" y="1248340"/>
            <a:ext cx="1541887" cy="6413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3C66099B-89CC-194D-B955-F7C8BB9CD367}"/>
              </a:ext>
            </a:extLst>
          </p:cNvPr>
          <p:cNvCxnSpPr>
            <a:stCxn id="111" idx="2"/>
            <a:endCxn id="77" idx="0"/>
          </p:cNvCxnSpPr>
          <p:nvPr/>
        </p:nvCxnSpPr>
        <p:spPr>
          <a:xfrm flipH="1">
            <a:off x="7656659" y="1465131"/>
            <a:ext cx="9777" cy="248636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Arrow Connector 206">
            <a:extLst>
              <a:ext uri="{FF2B5EF4-FFF2-40B4-BE49-F238E27FC236}">
                <a16:creationId xmlns:a16="http://schemas.microsoft.com/office/drawing/2014/main" id="{92390946-6875-7745-8D86-6FF7187844AF}"/>
              </a:ext>
            </a:extLst>
          </p:cNvPr>
          <p:cNvCxnSpPr/>
          <p:nvPr/>
        </p:nvCxnSpPr>
        <p:spPr>
          <a:xfrm flipH="1">
            <a:off x="7577058" y="4082289"/>
            <a:ext cx="9777" cy="248636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Arrow Connector 207">
            <a:extLst>
              <a:ext uri="{FF2B5EF4-FFF2-40B4-BE49-F238E27FC236}">
                <a16:creationId xmlns:a16="http://schemas.microsoft.com/office/drawing/2014/main" id="{A15D92BB-44A8-0441-B90A-BAE71C53FCC5}"/>
              </a:ext>
            </a:extLst>
          </p:cNvPr>
          <p:cNvCxnSpPr/>
          <p:nvPr/>
        </p:nvCxnSpPr>
        <p:spPr>
          <a:xfrm flipH="1">
            <a:off x="7561818" y="4714609"/>
            <a:ext cx="9777" cy="248636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0" name="Rectangle 209">
            <a:extLst>
              <a:ext uri="{FF2B5EF4-FFF2-40B4-BE49-F238E27FC236}">
                <a16:creationId xmlns:a16="http://schemas.microsoft.com/office/drawing/2014/main" id="{A18CA36F-CBCF-DB41-861D-EFB3AB540BCF}"/>
              </a:ext>
            </a:extLst>
          </p:cNvPr>
          <p:cNvSpPr/>
          <p:nvPr/>
        </p:nvSpPr>
        <p:spPr>
          <a:xfrm rot="16200000">
            <a:off x="10434116" y="5662977"/>
            <a:ext cx="3069968" cy="42075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/>
              <a:t>DB – </a:t>
            </a:r>
            <a:r>
              <a:rPr lang="en-IN" sz="2000" dirty="0" err="1"/>
              <a:t>ExternalName</a:t>
            </a:r>
            <a:r>
              <a:rPr lang="en-IN" sz="2000" dirty="0"/>
              <a:t>  Service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46149F45-E11D-1347-B9D9-BF010C3E4743}"/>
              </a:ext>
            </a:extLst>
          </p:cNvPr>
          <p:cNvSpPr/>
          <p:nvPr/>
        </p:nvSpPr>
        <p:spPr>
          <a:xfrm>
            <a:off x="12853137" y="5119264"/>
            <a:ext cx="1709185" cy="151147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100" dirty="0">
                <a:solidFill>
                  <a:sysClr val="windowText" lastClr="000000"/>
                </a:solidFill>
              </a:rPr>
              <a:t>AWS Cloud</a:t>
            </a:r>
          </a:p>
        </p:txBody>
      </p:sp>
      <p:pic>
        <p:nvPicPr>
          <p:cNvPr id="102" name="Graphic 101">
            <a:extLst>
              <a:ext uri="{FF2B5EF4-FFF2-40B4-BE49-F238E27FC236}">
                <a16:creationId xmlns:a16="http://schemas.microsoft.com/office/drawing/2014/main" id="{64B4B9C1-B880-4B49-AC48-05D73A28F9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853136" y="5119264"/>
            <a:ext cx="277535" cy="277535"/>
          </a:xfrm>
          <a:prstGeom prst="rect">
            <a:avLst/>
          </a:prstGeom>
        </p:spPr>
      </p:pic>
      <p:sp>
        <p:nvSpPr>
          <p:cNvPr id="103" name="TextBox 102">
            <a:extLst>
              <a:ext uri="{FF2B5EF4-FFF2-40B4-BE49-F238E27FC236}">
                <a16:creationId xmlns:a16="http://schemas.microsoft.com/office/drawing/2014/main" id="{C8C85A9E-B80F-D049-8D3E-A96A498ED4F4}"/>
              </a:ext>
            </a:extLst>
          </p:cNvPr>
          <p:cNvSpPr txBox="1"/>
          <p:nvPr/>
        </p:nvSpPr>
        <p:spPr>
          <a:xfrm>
            <a:off x="12866447" y="6265221"/>
            <a:ext cx="17578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AWS  RDS Database</a:t>
            </a:r>
          </a:p>
        </p:txBody>
      </p:sp>
      <p:pic>
        <p:nvPicPr>
          <p:cNvPr id="104" name="Graphic 103">
            <a:extLst>
              <a:ext uri="{FF2B5EF4-FFF2-40B4-BE49-F238E27FC236}">
                <a16:creationId xmlns:a16="http://schemas.microsoft.com/office/drawing/2014/main" id="{A064A23E-ED47-3742-8A93-4F67566097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349630" y="5495117"/>
            <a:ext cx="711200" cy="71120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F35BAB2-44A8-8C49-A321-61A7E4C0EFBD}"/>
              </a:ext>
            </a:extLst>
          </p:cNvPr>
          <p:cNvCxnSpPr>
            <a:cxnSpLocks/>
            <a:endCxn id="210" idx="0"/>
          </p:cNvCxnSpPr>
          <p:nvPr/>
        </p:nvCxnSpPr>
        <p:spPr>
          <a:xfrm>
            <a:off x="11432491" y="5873355"/>
            <a:ext cx="326231" cy="1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988A58EA-4ED9-084C-9240-D669C1087FAB}"/>
              </a:ext>
            </a:extLst>
          </p:cNvPr>
          <p:cNvCxnSpPr>
            <a:cxnSpLocks/>
            <a:stCxn id="210" idx="2"/>
            <a:endCxn id="93" idx="1"/>
          </p:cNvCxnSpPr>
          <p:nvPr/>
        </p:nvCxnSpPr>
        <p:spPr>
          <a:xfrm>
            <a:off x="12179479" y="5873356"/>
            <a:ext cx="673658" cy="1644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808C65B-A7D6-C943-A476-8DCB85854F5C}"/>
              </a:ext>
            </a:extLst>
          </p:cNvPr>
          <p:cNvSpPr txBox="1"/>
          <p:nvPr/>
        </p:nvSpPr>
        <p:spPr>
          <a:xfrm>
            <a:off x="895003" y="1506614"/>
            <a:ext cx="7654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Users</a:t>
            </a:r>
          </a:p>
        </p:txBody>
      </p:sp>
      <p:sp>
        <p:nvSpPr>
          <p:cNvPr id="129" name="Title 3">
            <a:extLst>
              <a:ext uri="{FF2B5EF4-FFF2-40B4-BE49-F238E27FC236}">
                <a16:creationId xmlns:a16="http://schemas.microsoft.com/office/drawing/2014/main" id="{B2DCD4D7-7CB9-214F-B60B-34B5DD81D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24285" y="6718837"/>
            <a:ext cx="2596802" cy="794985"/>
          </a:xfrm>
        </p:spPr>
        <p:txBody>
          <a:bodyPr>
            <a:normAutofit fontScale="90000"/>
          </a:bodyPr>
          <a:lstStyle/>
          <a:p>
            <a:r>
              <a:rPr lang="en-US" dirty="0"/>
              <a:t> </a:t>
            </a:r>
            <a:r>
              <a:rPr lang="en-US" dirty="0">
                <a:solidFill>
                  <a:srgbClr val="00B050"/>
                </a:solidFill>
              </a:rPr>
              <a:t>Services</a:t>
            </a:r>
          </a:p>
        </p:txBody>
      </p:sp>
    </p:spTree>
    <p:extLst>
      <p:ext uri="{BB962C8B-B14F-4D97-AF65-F5344CB8AC3E}">
        <p14:creationId xmlns:p14="http://schemas.microsoft.com/office/powerpoint/2010/main" val="566716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3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4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7" grpId="0" animBg="1"/>
      <p:bldP spid="78" grpId="0" animBg="1"/>
      <p:bldP spid="84" grpId="0" animBg="1"/>
      <p:bldP spid="85" grpId="0"/>
      <p:bldP spid="96" grpId="0" animBg="1"/>
      <p:bldP spid="97" grpId="0"/>
      <p:bldP spid="109" grpId="0"/>
      <p:bldP spid="110" grpId="0"/>
      <p:bldP spid="111" grpId="0" animBg="1"/>
      <p:bldP spid="112" grpId="0" animBg="1"/>
      <p:bldP spid="113" grpId="0" animBg="1"/>
      <p:bldP spid="114" grpId="0" animBg="1"/>
      <p:bldP spid="115" grpId="0"/>
      <p:bldP spid="116" grpId="0" animBg="1"/>
      <p:bldP spid="117" grpId="0"/>
      <p:bldP spid="118" grpId="0"/>
      <p:bldP spid="119" grpId="0"/>
      <p:bldP spid="120" grpId="0" animBg="1"/>
      <p:bldP spid="185" grpId="0" animBg="1"/>
      <p:bldP spid="186" grpId="0"/>
      <p:bldP spid="197" grpId="0" animBg="1"/>
      <p:bldP spid="198" grpId="0"/>
      <p:bldP spid="33" grpId="0"/>
      <p:bldP spid="210" grpId="0" animBg="1"/>
      <p:bldP spid="93" grpId="0" animBg="1"/>
      <p:bldP spid="103" grpId="0"/>
      <p:bldP spid="14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6757" y="1756402"/>
            <a:ext cx="4858736" cy="4716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2409" y="2389836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Kubernetes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Services 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70C0"/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83531749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9AB853-DECF-4CD4-ADE3-06A7DE164B2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E7A17ED-AF7D-7748-8CF6-01CA24C45A0F}"/>
              </a:ext>
            </a:extLst>
          </p:cNvPr>
          <p:cNvSpPr/>
          <p:nvPr/>
        </p:nvSpPr>
        <p:spPr>
          <a:xfrm>
            <a:off x="4404732" y="334538"/>
            <a:ext cx="5051501" cy="722599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635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1D2230DA-AFE0-3546-AB9B-5378C395E332}"/>
              </a:ext>
            </a:extLst>
          </p:cNvPr>
          <p:cNvSpPr/>
          <p:nvPr/>
        </p:nvSpPr>
        <p:spPr>
          <a:xfrm>
            <a:off x="4850780" y="1713767"/>
            <a:ext cx="4286354" cy="239109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A3D4F85E-9D2C-0940-BDC9-8F8E171FC14E}"/>
              </a:ext>
            </a:extLst>
          </p:cNvPr>
          <p:cNvSpPr/>
          <p:nvPr/>
        </p:nvSpPr>
        <p:spPr>
          <a:xfrm>
            <a:off x="4998056" y="1918678"/>
            <a:ext cx="3907934" cy="186856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DCF550DE-9B89-E046-ABCA-F701CED698ED}"/>
              </a:ext>
            </a:extLst>
          </p:cNvPr>
          <p:cNvSpPr/>
          <p:nvPr/>
        </p:nvSpPr>
        <p:spPr>
          <a:xfrm>
            <a:off x="6320912" y="2097451"/>
            <a:ext cx="1507579" cy="1418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CA7958B3-8B7C-2D4D-B384-F74A0DA28CE9}"/>
              </a:ext>
            </a:extLst>
          </p:cNvPr>
          <p:cNvSpPr txBox="1"/>
          <p:nvPr/>
        </p:nvSpPr>
        <p:spPr>
          <a:xfrm>
            <a:off x="6789532" y="3177079"/>
            <a:ext cx="62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POD</a:t>
            </a:r>
          </a:p>
        </p:txBody>
      </p:sp>
      <p:grpSp>
        <p:nvGrpSpPr>
          <p:cNvPr id="98" name="Group 97">
            <a:extLst>
              <a:ext uri="{FF2B5EF4-FFF2-40B4-BE49-F238E27FC236}">
                <a16:creationId xmlns:a16="http://schemas.microsoft.com/office/drawing/2014/main" id="{AF833091-C19A-A847-9014-7CF3246DB0A1}"/>
              </a:ext>
            </a:extLst>
          </p:cNvPr>
          <p:cNvGrpSpPr/>
          <p:nvPr/>
        </p:nvGrpSpPr>
        <p:grpSpPr>
          <a:xfrm>
            <a:off x="6632298" y="2439086"/>
            <a:ext cx="914036" cy="704091"/>
            <a:chOff x="853440" y="4579716"/>
            <a:chExt cx="1006998" cy="827590"/>
          </a:xfrm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6E8C4CBF-7C82-6846-B5F6-044CF8316B2A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B52A171A-403E-124E-9B3D-4DCB618444D1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37D5E6EB-1293-114A-9448-D65F47529474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6703BE3C-7D6C-5346-AB91-347A163E3CD5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17B290CA-1C4F-1B4A-A939-D812B7281F81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121E8F09-6831-8E42-94A0-42554BC35611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A0FA2AC8-6275-A04F-AED7-F435548B995E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109" name="TextBox 108">
            <a:extLst>
              <a:ext uri="{FF2B5EF4-FFF2-40B4-BE49-F238E27FC236}">
                <a16:creationId xmlns:a16="http://schemas.microsoft.com/office/drawing/2014/main" id="{7EA7495D-CE80-3043-923F-39531E2EE61A}"/>
              </a:ext>
            </a:extLst>
          </p:cNvPr>
          <p:cNvSpPr txBox="1"/>
          <p:nvPr/>
        </p:nvSpPr>
        <p:spPr>
          <a:xfrm>
            <a:off x="6370383" y="3451516"/>
            <a:ext cx="1239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 err="1"/>
              <a:t>ReplicaSet</a:t>
            </a:r>
            <a:endParaRPr lang="en-IN" sz="1800" dirty="0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884BEB6B-E8D7-9642-B219-FAB31F03BD56}"/>
              </a:ext>
            </a:extLst>
          </p:cNvPr>
          <p:cNvSpPr txBox="1"/>
          <p:nvPr/>
        </p:nvSpPr>
        <p:spPr>
          <a:xfrm>
            <a:off x="5714221" y="3770088"/>
            <a:ext cx="3084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Deployment (app=frontend)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D4F8BC8E-5A03-E649-A931-1EFF99DE9F4D}"/>
              </a:ext>
            </a:extLst>
          </p:cNvPr>
          <p:cNvSpPr/>
          <p:nvPr/>
        </p:nvSpPr>
        <p:spPr>
          <a:xfrm>
            <a:off x="4831275" y="1044374"/>
            <a:ext cx="4325411" cy="42075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Frontend App – </a:t>
            </a:r>
            <a:r>
              <a:rPr lang="en-IN" dirty="0" err="1"/>
              <a:t>LoadBalance</a:t>
            </a:r>
            <a:r>
              <a:rPr lang="en-IN" dirty="0"/>
              <a:t> Service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161A81CD-7230-0C48-9141-20450FF62907}"/>
              </a:ext>
            </a:extLst>
          </p:cNvPr>
          <p:cNvSpPr/>
          <p:nvPr/>
        </p:nvSpPr>
        <p:spPr>
          <a:xfrm>
            <a:off x="4870333" y="4967509"/>
            <a:ext cx="4286354" cy="239109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AB6549F7-C7BA-9C4F-BB9A-FA42032C75EF}"/>
              </a:ext>
            </a:extLst>
          </p:cNvPr>
          <p:cNvSpPr/>
          <p:nvPr/>
        </p:nvSpPr>
        <p:spPr>
          <a:xfrm>
            <a:off x="5015313" y="5172420"/>
            <a:ext cx="3896874" cy="186856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6210664B-6889-314B-AAC7-A5BAD662090E}"/>
              </a:ext>
            </a:extLst>
          </p:cNvPr>
          <p:cNvSpPr/>
          <p:nvPr/>
        </p:nvSpPr>
        <p:spPr>
          <a:xfrm>
            <a:off x="6306443" y="5353569"/>
            <a:ext cx="1507579" cy="1418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E5098A4E-DA1E-8B48-8813-A766EFCE7D74}"/>
              </a:ext>
            </a:extLst>
          </p:cNvPr>
          <p:cNvSpPr txBox="1"/>
          <p:nvPr/>
        </p:nvSpPr>
        <p:spPr>
          <a:xfrm>
            <a:off x="6775063" y="6433197"/>
            <a:ext cx="62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POD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95295B44-C6E8-E144-8424-F81617108F73}"/>
              </a:ext>
            </a:extLst>
          </p:cNvPr>
          <p:cNvSpPr txBox="1"/>
          <p:nvPr/>
        </p:nvSpPr>
        <p:spPr>
          <a:xfrm>
            <a:off x="6375679" y="6755347"/>
            <a:ext cx="1239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 err="1"/>
              <a:t>ReplicaSet</a:t>
            </a:r>
            <a:endParaRPr lang="en-IN" sz="1800" dirty="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00FDFFDF-93C8-FB40-9496-C5D3AB858673}"/>
              </a:ext>
            </a:extLst>
          </p:cNvPr>
          <p:cNvSpPr txBox="1"/>
          <p:nvPr/>
        </p:nvSpPr>
        <p:spPr>
          <a:xfrm>
            <a:off x="5660793" y="7000560"/>
            <a:ext cx="3084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Deployment (app=Backend)</a:t>
            </a: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A324D1B4-F075-0849-B8E6-9D492D292D07}"/>
              </a:ext>
            </a:extLst>
          </p:cNvPr>
          <p:cNvSpPr/>
          <p:nvPr/>
        </p:nvSpPr>
        <p:spPr>
          <a:xfrm>
            <a:off x="4848530" y="4298116"/>
            <a:ext cx="4308155" cy="42075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Backend App - ClusterIP Service</a:t>
            </a:r>
          </a:p>
        </p:txBody>
      </p: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1D4F289E-7B3A-6D40-A06D-F64475ACDF27}"/>
              </a:ext>
            </a:extLst>
          </p:cNvPr>
          <p:cNvGrpSpPr/>
          <p:nvPr/>
        </p:nvGrpSpPr>
        <p:grpSpPr>
          <a:xfrm>
            <a:off x="6547390" y="5538347"/>
            <a:ext cx="1006998" cy="827590"/>
            <a:chOff x="2217322" y="4152694"/>
            <a:chExt cx="1006998" cy="827590"/>
          </a:xfrm>
        </p:grpSpPr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ED0F1BB3-1A0C-3144-B2FF-EB559DE5CB0A}"/>
                </a:ext>
              </a:extLst>
            </p:cNvPr>
            <p:cNvSpPr/>
            <p:nvPr/>
          </p:nvSpPr>
          <p:spPr>
            <a:xfrm>
              <a:off x="2217322" y="4152694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8E9945A0-F8BF-F941-810C-8566DA497F08}"/>
                </a:ext>
              </a:extLst>
            </p:cNvPr>
            <p:cNvCxnSpPr>
              <a:cxnSpLocks/>
            </p:cNvCxnSpPr>
            <p:nvPr/>
          </p:nvCxnSpPr>
          <p:spPr>
            <a:xfrm>
              <a:off x="2414092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03357B06-97CE-3946-A07D-D37A103E68A5}"/>
                </a:ext>
              </a:extLst>
            </p:cNvPr>
            <p:cNvCxnSpPr>
              <a:cxnSpLocks/>
            </p:cNvCxnSpPr>
            <p:nvPr/>
          </p:nvCxnSpPr>
          <p:spPr>
            <a:xfrm>
              <a:off x="25684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9AAE7EDF-AFCD-D244-9CF7-D2CEA85E254C}"/>
                </a:ext>
              </a:extLst>
            </p:cNvPr>
            <p:cNvCxnSpPr>
              <a:cxnSpLocks/>
            </p:cNvCxnSpPr>
            <p:nvPr/>
          </p:nvCxnSpPr>
          <p:spPr>
            <a:xfrm>
              <a:off x="27208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B074BDB0-D89A-F74E-B81A-F0E967B04C46}"/>
                </a:ext>
              </a:extLst>
            </p:cNvPr>
            <p:cNvCxnSpPr>
              <a:cxnSpLocks/>
            </p:cNvCxnSpPr>
            <p:nvPr/>
          </p:nvCxnSpPr>
          <p:spPr>
            <a:xfrm>
              <a:off x="28732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A8E940FF-674C-324B-92C1-6FF045AFD22C}"/>
                </a:ext>
              </a:extLst>
            </p:cNvPr>
            <p:cNvCxnSpPr>
              <a:cxnSpLocks/>
            </p:cNvCxnSpPr>
            <p:nvPr/>
          </p:nvCxnSpPr>
          <p:spPr>
            <a:xfrm>
              <a:off x="30256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795376C4-E8E6-E74D-8FFF-115B4570C245}"/>
                </a:ext>
              </a:extLst>
            </p:cNvPr>
            <p:cNvSpPr txBox="1"/>
            <p:nvPr/>
          </p:nvSpPr>
          <p:spPr>
            <a:xfrm>
              <a:off x="2552989" y="4366434"/>
              <a:ext cx="347240" cy="400110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B</a:t>
              </a:r>
            </a:p>
          </p:txBody>
        </p:sp>
      </p:grp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EE3A8ED8-3B11-3E4C-BAE3-4058495ACE9F}"/>
              </a:ext>
            </a:extLst>
          </p:cNvPr>
          <p:cNvGrpSpPr/>
          <p:nvPr/>
        </p:nvGrpSpPr>
        <p:grpSpPr>
          <a:xfrm>
            <a:off x="380904" y="932531"/>
            <a:ext cx="2061290" cy="644442"/>
            <a:chOff x="7124887" y="2666089"/>
            <a:chExt cx="2061290" cy="644442"/>
          </a:xfrm>
        </p:grpSpPr>
        <p:pic>
          <p:nvPicPr>
            <p:cNvPr id="175" name="Picture 2" descr="User icon">
              <a:extLst>
                <a:ext uri="{FF2B5EF4-FFF2-40B4-BE49-F238E27FC236}">
                  <a16:creationId xmlns:a16="http://schemas.microsoft.com/office/drawing/2014/main" id="{B1ABD17D-E7D4-A74D-A33E-F22D171460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4887" y="271734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6" name="Rectangle 175">
              <a:extLst>
                <a:ext uri="{FF2B5EF4-FFF2-40B4-BE49-F238E27FC236}">
                  <a16:creationId xmlns:a16="http://schemas.microsoft.com/office/drawing/2014/main" id="{D0EF17FB-E209-754F-957C-E64483CB4CB1}"/>
                </a:ext>
              </a:extLst>
            </p:cNvPr>
            <p:cNvSpPr/>
            <p:nvPr/>
          </p:nvSpPr>
          <p:spPr>
            <a:xfrm>
              <a:off x="7124888" y="2666089"/>
              <a:ext cx="2061289" cy="644442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78" name="Picture 2" descr="User icon">
              <a:extLst>
                <a:ext uri="{FF2B5EF4-FFF2-40B4-BE49-F238E27FC236}">
                  <a16:creationId xmlns:a16="http://schemas.microsoft.com/office/drawing/2014/main" id="{7EACD299-21AB-A24E-AFC4-917D77DC01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6221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0" name="Picture 2" descr="User icon">
              <a:extLst>
                <a:ext uri="{FF2B5EF4-FFF2-40B4-BE49-F238E27FC236}">
                  <a16:creationId xmlns:a16="http://schemas.microsoft.com/office/drawing/2014/main" id="{EC0D1071-D2BD-F045-99CB-94F53572CA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9651" y="2718254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2" name="Picture 2" descr="User icon">
              <a:extLst>
                <a:ext uri="{FF2B5EF4-FFF2-40B4-BE49-F238E27FC236}">
                  <a16:creationId xmlns:a16="http://schemas.microsoft.com/office/drawing/2014/main" id="{D18B369E-B387-F948-804A-026E14C0569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0985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6BEF79D6-A049-CB4D-A7A3-9E0FD1F23425}"/>
              </a:ext>
            </a:extLst>
          </p:cNvPr>
          <p:cNvSpPr txBox="1"/>
          <p:nvPr/>
        </p:nvSpPr>
        <p:spPr>
          <a:xfrm>
            <a:off x="6926066" y="346430"/>
            <a:ext cx="240104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Kubernetes Cluster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BF9C11B-4DF5-1C42-9052-9D4B1A2CF113}"/>
              </a:ext>
            </a:extLst>
          </p:cNvPr>
          <p:cNvCxnSpPr>
            <a:cxnSpLocks/>
            <a:stCxn id="182" idx="3"/>
            <a:endCxn id="111" idx="1"/>
          </p:cNvCxnSpPr>
          <p:nvPr/>
        </p:nvCxnSpPr>
        <p:spPr>
          <a:xfrm>
            <a:off x="2418336" y="1248340"/>
            <a:ext cx="2412939" cy="6413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3C66099B-89CC-194D-B955-F7C8BB9CD367}"/>
              </a:ext>
            </a:extLst>
          </p:cNvPr>
          <p:cNvCxnSpPr>
            <a:cxnSpLocks/>
            <a:stCxn id="111" idx="2"/>
            <a:endCxn id="77" idx="0"/>
          </p:cNvCxnSpPr>
          <p:nvPr/>
        </p:nvCxnSpPr>
        <p:spPr>
          <a:xfrm flipH="1">
            <a:off x="6993957" y="1465131"/>
            <a:ext cx="24" cy="248636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Arrow Connector 206">
            <a:extLst>
              <a:ext uri="{FF2B5EF4-FFF2-40B4-BE49-F238E27FC236}">
                <a16:creationId xmlns:a16="http://schemas.microsoft.com/office/drawing/2014/main" id="{92390946-6875-7745-8D86-6FF7187844AF}"/>
              </a:ext>
            </a:extLst>
          </p:cNvPr>
          <p:cNvCxnSpPr/>
          <p:nvPr/>
        </p:nvCxnSpPr>
        <p:spPr>
          <a:xfrm flipH="1">
            <a:off x="6984180" y="4061141"/>
            <a:ext cx="9777" cy="248636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Arrow Connector 207">
            <a:extLst>
              <a:ext uri="{FF2B5EF4-FFF2-40B4-BE49-F238E27FC236}">
                <a16:creationId xmlns:a16="http://schemas.microsoft.com/office/drawing/2014/main" id="{A15D92BB-44A8-0441-B90A-BAE71C53FCC5}"/>
              </a:ext>
            </a:extLst>
          </p:cNvPr>
          <p:cNvCxnSpPr/>
          <p:nvPr/>
        </p:nvCxnSpPr>
        <p:spPr>
          <a:xfrm flipH="1">
            <a:off x="6968940" y="4693461"/>
            <a:ext cx="9777" cy="248636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808C65B-A7D6-C943-A476-8DCB85854F5C}"/>
              </a:ext>
            </a:extLst>
          </p:cNvPr>
          <p:cNvSpPr txBox="1"/>
          <p:nvPr/>
        </p:nvSpPr>
        <p:spPr>
          <a:xfrm>
            <a:off x="895003" y="1506614"/>
            <a:ext cx="7654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Users</a:t>
            </a:r>
          </a:p>
        </p:txBody>
      </p:sp>
      <p:sp>
        <p:nvSpPr>
          <p:cNvPr id="129" name="Title 3">
            <a:extLst>
              <a:ext uri="{FF2B5EF4-FFF2-40B4-BE49-F238E27FC236}">
                <a16:creationId xmlns:a16="http://schemas.microsoft.com/office/drawing/2014/main" id="{B2DCD4D7-7CB9-214F-B60B-34B5DD81D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02465" y="129203"/>
            <a:ext cx="4041433" cy="794985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 Services Demo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63DD047-E604-2940-9943-D066FFE43BBA}"/>
              </a:ext>
            </a:extLst>
          </p:cNvPr>
          <p:cNvSpPr txBox="1"/>
          <p:nvPr/>
        </p:nvSpPr>
        <p:spPr>
          <a:xfrm>
            <a:off x="0" y="1830001"/>
            <a:ext cx="25394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http://&lt;SVC-Public-IP&gt;/hello</a:t>
            </a:r>
          </a:p>
        </p:txBody>
      </p:sp>
    </p:spTree>
    <p:extLst>
      <p:ext uri="{BB962C8B-B14F-4D97-AF65-F5344CB8AC3E}">
        <p14:creationId xmlns:p14="http://schemas.microsoft.com/office/powerpoint/2010/main" val="3659417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7" grpId="0" animBg="1"/>
      <p:bldP spid="78" grpId="0" animBg="1"/>
      <p:bldP spid="96" grpId="0" animBg="1"/>
      <p:bldP spid="97" grpId="0"/>
      <p:bldP spid="109" grpId="0"/>
      <p:bldP spid="110" grpId="0"/>
      <p:bldP spid="111" grpId="0" animBg="1"/>
      <p:bldP spid="112" grpId="0" animBg="1"/>
      <p:bldP spid="113" grpId="0" animBg="1"/>
      <p:bldP spid="116" grpId="0" animBg="1"/>
      <p:bldP spid="117" grpId="0"/>
      <p:bldP spid="118" grpId="0"/>
      <p:bldP spid="119" grpId="0"/>
      <p:bldP spid="120" grpId="0" animBg="1"/>
      <p:bldP spid="33" grpId="0"/>
      <p:bldP spid="14" grpId="0"/>
      <p:bldP spid="12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6757" y="1756402"/>
            <a:ext cx="4858736" cy="4716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8273" y="2899123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Kubernetes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YAML Basics</a:t>
            </a:r>
          </a:p>
        </p:txBody>
      </p:sp>
    </p:spTree>
    <p:extLst>
      <p:ext uri="{BB962C8B-B14F-4D97-AF65-F5344CB8AC3E}">
        <p14:creationId xmlns:p14="http://schemas.microsoft.com/office/powerpoint/2010/main" val="12063417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DF20B13-8EAF-6440-8914-27FD415D16D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2D51CD-9F3D-7B42-A5CB-2264BA1065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YAML is </a:t>
            </a:r>
            <a:r>
              <a:rPr lang="en-US" dirty="0">
                <a:solidFill>
                  <a:srgbClr val="0070C0"/>
                </a:solidFill>
              </a:rPr>
              <a:t>not a </a:t>
            </a:r>
            <a:r>
              <a:rPr lang="en-US" dirty="0"/>
              <a:t>Markup Language</a:t>
            </a:r>
          </a:p>
          <a:p>
            <a:r>
              <a:rPr lang="en-US" dirty="0"/>
              <a:t>YAML is used to </a:t>
            </a:r>
            <a:r>
              <a:rPr lang="en-US" dirty="0">
                <a:solidFill>
                  <a:srgbClr val="0070C0"/>
                </a:solidFill>
              </a:rPr>
              <a:t>store information </a:t>
            </a:r>
            <a:r>
              <a:rPr lang="en-US" dirty="0"/>
              <a:t>about different things</a:t>
            </a:r>
          </a:p>
          <a:p>
            <a:r>
              <a:rPr lang="en-US" dirty="0"/>
              <a:t>We can use YAML  to </a:t>
            </a:r>
            <a:r>
              <a:rPr lang="en-US" dirty="0">
                <a:solidFill>
                  <a:srgbClr val="0070C0"/>
                </a:solidFill>
              </a:rPr>
              <a:t>define key, Value pairs </a:t>
            </a:r>
            <a:r>
              <a:rPr lang="en-US" dirty="0"/>
              <a:t>like variables, lists and objects</a:t>
            </a:r>
          </a:p>
          <a:p>
            <a:r>
              <a:rPr lang="en-US" dirty="0"/>
              <a:t>YAML is very similar to </a:t>
            </a:r>
            <a:r>
              <a:rPr lang="en-US" dirty="0">
                <a:solidFill>
                  <a:srgbClr val="0070C0"/>
                </a:solidFill>
              </a:rPr>
              <a:t>JSON</a:t>
            </a:r>
            <a:r>
              <a:rPr lang="en-US" dirty="0"/>
              <a:t> (</a:t>
            </a:r>
            <a:r>
              <a:rPr lang="en-US" dirty="0" err="1"/>
              <a:t>Javascript</a:t>
            </a:r>
            <a:r>
              <a:rPr lang="en-US" dirty="0"/>
              <a:t> Object Notation)</a:t>
            </a:r>
          </a:p>
          <a:p>
            <a:r>
              <a:rPr lang="en-US" dirty="0"/>
              <a:t>YAML primarily focuses on </a:t>
            </a:r>
            <a:r>
              <a:rPr lang="en-US" dirty="0">
                <a:solidFill>
                  <a:srgbClr val="0070C0"/>
                </a:solidFill>
              </a:rPr>
              <a:t>readability</a:t>
            </a:r>
            <a:r>
              <a:rPr lang="en-US" dirty="0"/>
              <a:t> and </a:t>
            </a:r>
            <a:r>
              <a:rPr lang="en-US" dirty="0">
                <a:solidFill>
                  <a:srgbClr val="0070C0"/>
                </a:solidFill>
              </a:rPr>
              <a:t>user friendliness</a:t>
            </a:r>
          </a:p>
          <a:p>
            <a:r>
              <a:rPr lang="en-US" dirty="0"/>
              <a:t>YAML is designed to be </a:t>
            </a:r>
            <a:r>
              <a:rPr lang="en-US" dirty="0">
                <a:solidFill>
                  <a:srgbClr val="0070C0"/>
                </a:solidFill>
              </a:rPr>
              <a:t>clean and easy to read</a:t>
            </a:r>
          </a:p>
          <a:p>
            <a:r>
              <a:rPr lang="en-US" dirty="0"/>
              <a:t>We can define YAML files with two different extensions</a:t>
            </a:r>
          </a:p>
          <a:p>
            <a:pPr lvl="1"/>
            <a:r>
              <a:rPr lang="en-US" dirty="0" err="1"/>
              <a:t>abc.</a:t>
            </a:r>
            <a:r>
              <a:rPr lang="en-US" dirty="0" err="1">
                <a:solidFill>
                  <a:srgbClr val="0070C0"/>
                </a:solidFill>
              </a:rPr>
              <a:t>yml</a:t>
            </a:r>
            <a:endParaRPr lang="en-US" dirty="0">
              <a:solidFill>
                <a:srgbClr val="0070C0"/>
              </a:solidFill>
            </a:endParaRPr>
          </a:p>
          <a:p>
            <a:pPr lvl="1"/>
            <a:r>
              <a:rPr lang="en-US" dirty="0" err="1"/>
              <a:t>abc.</a:t>
            </a:r>
            <a:r>
              <a:rPr lang="en-US" dirty="0" err="1">
                <a:solidFill>
                  <a:srgbClr val="0070C0"/>
                </a:solidFill>
              </a:rPr>
              <a:t>yaml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296E99A-7D02-7745-B595-8E887D94E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YAML Basics</a:t>
            </a:r>
          </a:p>
        </p:txBody>
      </p:sp>
    </p:spTree>
    <p:extLst>
      <p:ext uri="{BB962C8B-B14F-4D97-AF65-F5344CB8AC3E}">
        <p14:creationId xmlns:p14="http://schemas.microsoft.com/office/powerpoint/2010/main" val="3385950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B64E5C8-EE20-554A-AB87-8475B83C3E7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3D072D-354E-0A44-844E-CDD7588353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YAML Comments</a:t>
            </a:r>
          </a:p>
          <a:p>
            <a:r>
              <a:rPr lang="en-US" dirty="0"/>
              <a:t>YAML Key Value Pairs</a:t>
            </a:r>
          </a:p>
          <a:p>
            <a:r>
              <a:rPr lang="en-US" dirty="0"/>
              <a:t>YAML Dictionary or Map</a:t>
            </a:r>
          </a:p>
          <a:p>
            <a:r>
              <a:rPr lang="en-US" dirty="0"/>
              <a:t>YAML Array / Lists</a:t>
            </a:r>
          </a:p>
          <a:p>
            <a:r>
              <a:rPr lang="en-US" dirty="0"/>
              <a:t>YAML Spaces</a:t>
            </a:r>
          </a:p>
          <a:p>
            <a:r>
              <a:rPr lang="en-US" dirty="0"/>
              <a:t>YAML Document Separator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031DAA2-9028-9C40-8C05-CEBA58280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YAML Basics</a:t>
            </a:r>
          </a:p>
        </p:txBody>
      </p:sp>
    </p:spTree>
    <p:extLst>
      <p:ext uri="{BB962C8B-B14F-4D97-AF65-F5344CB8AC3E}">
        <p14:creationId xmlns:p14="http://schemas.microsoft.com/office/powerpoint/2010/main" val="3202862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050AE0-22AB-A44E-A8B8-9914899E3D4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Kalyan Reddy Daida</a:t>
            </a:r>
            <a:endParaRPr lang="en-GB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88A30AD-B593-7541-9C46-C827D850C798}"/>
              </a:ext>
            </a:extLst>
          </p:cNvPr>
          <p:cNvSpPr/>
          <p:nvPr/>
        </p:nvSpPr>
        <p:spPr>
          <a:xfrm>
            <a:off x="3892029" y="1658979"/>
            <a:ext cx="4206240" cy="297833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86248FF-1EE2-6248-9DA2-20AACA51E4CC}"/>
              </a:ext>
            </a:extLst>
          </p:cNvPr>
          <p:cNvSpPr/>
          <p:nvPr/>
        </p:nvSpPr>
        <p:spPr>
          <a:xfrm>
            <a:off x="4114098" y="2692893"/>
            <a:ext cx="1410789" cy="128631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277CD22-4E0E-E149-8AB0-CCA6EA9BAB43}"/>
              </a:ext>
            </a:extLst>
          </p:cNvPr>
          <p:cNvSpPr/>
          <p:nvPr/>
        </p:nvSpPr>
        <p:spPr>
          <a:xfrm>
            <a:off x="6395744" y="2692893"/>
            <a:ext cx="1410789" cy="138033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3F0C538-AD6D-3749-BECC-F2427A64C3D7}"/>
              </a:ext>
            </a:extLst>
          </p:cNvPr>
          <p:cNvSpPr txBox="1"/>
          <p:nvPr/>
        </p:nvSpPr>
        <p:spPr>
          <a:xfrm>
            <a:off x="5033141" y="4145304"/>
            <a:ext cx="157504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Docker Host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C4D1F20-0A74-7D42-999C-A4CBBF56FB15}"/>
              </a:ext>
            </a:extLst>
          </p:cNvPr>
          <p:cNvSpPr txBox="1"/>
          <p:nvPr/>
        </p:nvSpPr>
        <p:spPr>
          <a:xfrm>
            <a:off x="4282224" y="3642344"/>
            <a:ext cx="99822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CDD2233-4238-2040-99B5-64B944F974E3}"/>
              </a:ext>
            </a:extLst>
          </p:cNvPr>
          <p:cNvSpPr txBox="1"/>
          <p:nvPr/>
        </p:nvSpPr>
        <p:spPr>
          <a:xfrm>
            <a:off x="6356621" y="3688844"/>
            <a:ext cx="141128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Containers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4C26E6B-24A0-D347-B042-574888550A58}"/>
              </a:ext>
            </a:extLst>
          </p:cNvPr>
          <p:cNvSpPr/>
          <p:nvPr/>
        </p:nvSpPr>
        <p:spPr>
          <a:xfrm>
            <a:off x="4205538" y="3074433"/>
            <a:ext cx="1214846" cy="47026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 err="1"/>
              <a:t>nginxdemos</a:t>
            </a:r>
            <a:r>
              <a:rPr lang="en-IN" sz="1600" dirty="0"/>
              <a:t>/hello</a:t>
            </a:r>
            <a:endParaRPr lang="en-US" sz="16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B8F9173-2712-964B-9CD7-6664DA46303C}"/>
              </a:ext>
            </a:extLst>
          </p:cNvPr>
          <p:cNvSpPr/>
          <p:nvPr/>
        </p:nvSpPr>
        <p:spPr>
          <a:xfrm>
            <a:off x="6510777" y="3089859"/>
            <a:ext cx="1214846" cy="47026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Container-11</a:t>
            </a:r>
          </a:p>
        </p:txBody>
      </p:sp>
      <p:sp>
        <p:nvSpPr>
          <p:cNvPr id="51" name="Title 3">
            <a:extLst>
              <a:ext uri="{FF2B5EF4-FFF2-40B4-BE49-F238E27FC236}">
                <a16:creationId xmlns:a16="http://schemas.microsoft.com/office/drawing/2014/main" id="{37A14BEF-0B2A-EE47-87AB-EDA848A7F5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19082"/>
            <a:ext cx="12618720" cy="1188851"/>
          </a:xfrm>
        </p:spPr>
        <p:txBody>
          <a:bodyPr/>
          <a:lstStyle/>
          <a:p>
            <a:r>
              <a:rPr lang="en-US" dirty="0"/>
              <a:t>Docker - Fundamentals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525098B8-37FA-9240-9DE5-8864605A5C69}"/>
              </a:ext>
            </a:extLst>
          </p:cNvPr>
          <p:cNvSpPr/>
          <p:nvPr/>
        </p:nvSpPr>
        <p:spPr>
          <a:xfrm>
            <a:off x="4205538" y="1972634"/>
            <a:ext cx="3657387" cy="51103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Docker Daemon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845A712-CC80-7E40-920E-AE96B153DB46}"/>
              </a:ext>
            </a:extLst>
          </p:cNvPr>
          <p:cNvSpPr/>
          <p:nvPr/>
        </p:nvSpPr>
        <p:spPr>
          <a:xfrm>
            <a:off x="443801" y="1658979"/>
            <a:ext cx="2150992" cy="165058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293616F-ACE9-C841-9B34-1AFAF9A031E2}"/>
              </a:ext>
            </a:extLst>
          </p:cNvPr>
          <p:cNvSpPr/>
          <p:nvPr/>
        </p:nvSpPr>
        <p:spPr>
          <a:xfrm>
            <a:off x="809540" y="1870354"/>
            <a:ext cx="1214846" cy="47026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 err="1"/>
              <a:t>nginxdemos</a:t>
            </a:r>
            <a:r>
              <a:rPr lang="en-IN" sz="1600" dirty="0"/>
              <a:t>/hello</a:t>
            </a:r>
            <a:endParaRPr lang="en-US" sz="16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68980BB-00D3-8946-81B3-E8472CD3F0F2}"/>
              </a:ext>
            </a:extLst>
          </p:cNvPr>
          <p:cNvSpPr txBox="1"/>
          <p:nvPr/>
        </p:nvSpPr>
        <p:spPr>
          <a:xfrm>
            <a:off x="504688" y="2463283"/>
            <a:ext cx="196419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Docker Registry</a:t>
            </a:r>
          </a:p>
          <a:p>
            <a:pPr algn="ctr"/>
            <a:r>
              <a:rPr lang="en-US" sz="1800" dirty="0">
                <a:solidFill>
                  <a:srgbClr val="E4CF3D"/>
                </a:solidFill>
              </a:rPr>
              <a:t>(Docker Hub)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E25CEC5-C3E7-6745-AD31-1AC206D021FA}"/>
              </a:ext>
            </a:extLst>
          </p:cNvPr>
          <p:cNvSpPr/>
          <p:nvPr/>
        </p:nvSpPr>
        <p:spPr>
          <a:xfrm>
            <a:off x="9213567" y="4313561"/>
            <a:ext cx="5218619" cy="179703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2D3E7A3-5369-404A-B874-72F103E4873B}"/>
              </a:ext>
            </a:extLst>
          </p:cNvPr>
          <p:cNvSpPr txBox="1"/>
          <p:nvPr/>
        </p:nvSpPr>
        <p:spPr>
          <a:xfrm>
            <a:off x="9391220" y="5649995"/>
            <a:ext cx="508254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Docker Client (My Desktop or Docker Host)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A6CD58-1618-284E-912A-77A238A70C09}"/>
              </a:ext>
            </a:extLst>
          </p:cNvPr>
          <p:cNvSpPr txBox="1"/>
          <p:nvPr/>
        </p:nvSpPr>
        <p:spPr>
          <a:xfrm>
            <a:off x="9391220" y="4495414"/>
            <a:ext cx="3563604" cy="43088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docker pull </a:t>
            </a:r>
            <a:r>
              <a:rPr lang="en-US" dirty="0" err="1"/>
              <a:t>nginxdemos</a:t>
            </a:r>
            <a:r>
              <a:rPr lang="en-US" dirty="0"/>
              <a:t>/hello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855946C-DE6E-8748-ACAE-0EF522832B72}"/>
              </a:ext>
            </a:extLst>
          </p:cNvPr>
          <p:cNvSpPr txBox="1"/>
          <p:nvPr/>
        </p:nvSpPr>
        <p:spPr>
          <a:xfrm>
            <a:off x="9360824" y="5037255"/>
            <a:ext cx="4839595" cy="43088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IN" dirty="0"/>
              <a:t>docker run -p 82:80 -d </a:t>
            </a:r>
            <a:r>
              <a:rPr lang="en-IN" dirty="0" err="1"/>
              <a:t>nginxdemos</a:t>
            </a:r>
            <a:r>
              <a:rPr lang="en-IN" dirty="0"/>
              <a:t>/hello</a:t>
            </a:r>
            <a:endParaRPr lang="en-US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E305137-E0C3-2542-AAF6-A63DA1B3A748}"/>
              </a:ext>
            </a:extLst>
          </p:cNvPr>
          <p:cNvCxnSpPr>
            <a:cxnSpLocks/>
            <a:stCxn id="5" idx="0"/>
            <a:endCxn id="53" idx="3"/>
          </p:cNvCxnSpPr>
          <p:nvPr/>
        </p:nvCxnSpPr>
        <p:spPr>
          <a:xfrm flipH="1" flipV="1">
            <a:off x="7862925" y="2228151"/>
            <a:ext cx="3310097" cy="22672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E4D1AFE-4D00-1B45-BE9F-2932BD7FCF8A}"/>
              </a:ext>
            </a:extLst>
          </p:cNvPr>
          <p:cNvCxnSpPr>
            <a:cxnSpLocks/>
            <a:stCxn id="53" idx="1"/>
            <a:endCxn id="38" idx="3"/>
          </p:cNvCxnSpPr>
          <p:nvPr/>
        </p:nvCxnSpPr>
        <p:spPr>
          <a:xfrm flipH="1" flipV="1">
            <a:off x="2024386" y="2105486"/>
            <a:ext cx="2181152" cy="1226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9AC1030-9CA5-AE40-A8EF-18156FCC3B3B}"/>
              </a:ext>
            </a:extLst>
          </p:cNvPr>
          <p:cNvCxnSpPr>
            <a:cxnSpLocks/>
            <a:stCxn id="38" idx="3"/>
            <a:endCxn id="21" idx="1"/>
          </p:cNvCxnSpPr>
          <p:nvPr/>
        </p:nvCxnSpPr>
        <p:spPr>
          <a:xfrm>
            <a:off x="2024386" y="2105486"/>
            <a:ext cx="2089712" cy="12305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Freeform 62">
            <a:extLst>
              <a:ext uri="{FF2B5EF4-FFF2-40B4-BE49-F238E27FC236}">
                <a16:creationId xmlns:a16="http://schemas.microsoft.com/office/drawing/2014/main" id="{7D291375-A728-1C4F-B37C-8941FBA00A3F}"/>
              </a:ext>
            </a:extLst>
          </p:cNvPr>
          <p:cNvSpPr/>
          <p:nvPr/>
        </p:nvSpPr>
        <p:spPr>
          <a:xfrm>
            <a:off x="5485024" y="2156342"/>
            <a:ext cx="3867982" cy="3107985"/>
          </a:xfrm>
          <a:custGeom>
            <a:avLst/>
            <a:gdLst>
              <a:gd name="connsiteX0" fmla="*/ 3867982 w 3867982"/>
              <a:gd name="connsiteY0" fmla="*/ 3107985 h 3107985"/>
              <a:gd name="connsiteX1" fmla="*/ 2352690 w 3867982"/>
              <a:gd name="connsiteY1" fmla="*/ 64340 h 3107985"/>
              <a:gd name="connsiteX2" fmla="*/ 27502 w 3867982"/>
              <a:gd name="connsiteY2" fmla="*/ 1030991 h 3107985"/>
              <a:gd name="connsiteX3" fmla="*/ 1072530 w 3867982"/>
              <a:gd name="connsiteY3" fmla="*/ 1004865 h 3107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7982" h="3107985">
                <a:moveTo>
                  <a:pt x="3867982" y="3107985"/>
                </a:moveTo>
                <a:cubicBezTo>
                  <a:pt x="3430376" y="1759245"/>
                  <a:pt x="2992770" y="410506"/>
                  <a:pt x="2352690" y="64340"/>
                </a:cubicBezTo>
                <a:cubicBezTo>
                  <a:pt x="1712610" y="-281826"/>
                  <a:pt x="240862" y="874237"/>
                  <a:pt x="27502" y="1030991"/>
                </a:cubicBezTo>
                <a:cubicBezTo>
                  <a:pt x="-185858" y="1187745"/>
                  <a:pt x="907067" y="1011396"/>
                  <a:pt x="1072530" y="1004865"/>
                </a:cubicBezTo>
              </a:path>
            </a:pathLst>
          </a:cu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Content Placeholder 2">
            <a:extLst>
              <a:ext uri="{FF2B5EF4-FFF2-40B4-BE49-F238E27FC236}">
                <a16:creationId xmlns:a16="http://schemas.microsoft.com/office/drawing/2014/main" id="{FDE9785F-DFDE-9D4D-BB52-FF4BF37A67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786" y="4892380"/>
            <a:ext cx="7900055" cy="2720175"/>
          </a:xfrm>
        </p:spPr>
        <p:txBody>
          <a:bodyPr>
            <a:normAutofit fontScale="70000" lnSpcReduction="20000"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Docker Registry or Docker Hub</a:t>
            </a:r>
          </a:p>
          <a:p>
            <a:pPr lvl="1"/>
            <a:r>
              <a:rPr lang="en-IN" dirty="0"/>
              <a:t>A Docker </a:t>
            </a:r>
            <a:r>
              <a:rPr lang="en-IN" i="1" dirty="0"/>
              <a:t>registry</a:t>
            </a:r>
            <a:r>
              <a:rPr lang="en-IN" dirty="0"/>
              <a:t> </a:t>
            </a:r>
            <a:r>
              <a:rPr lang="en-IN" dirty="0">
                <a:solidFill>
                  <a:srgbClr val="0070C0"/>
                </a:solidFill>
              </a:rPr>
              <a:t>stores</a:t>
            </a:r>
            <a:r>
              <a:rPr lang="en-IN" dirty="0"/>
              <a:t> Docker images. </a:t>
            </a:r>
          </a:p>
          <a:p>
            <a:pPr lvl="1"/>
            <a:r>
              <a:rPr lang="en-IN" dirty="0">
                <a:solidFill>
                  <a:srgbClr val="0070C0"/>
                </a:solidFill>
              </a:rPr>
              <a:t>Docker Hub </a:t>
            </a:r>
            <a:r>
              <a:rPr lang="en-IN" dirty="0"/>
              <a:t>is a public registry that anyone can use, and Docker is configured to look for images on Docker Hub by default. </a:t>
            </a:r>
          </a:p>
          <a:p>
            <a:pPr lvl="1"/>
            <a:r>
              <a:rPr lang="en-IN" dirty="0"/>
              <a:t>We can even run our own </a:t>
            </a:r>
            <a:r>
              <a:rPr lang="en-IN" dirty="0">
                <a:solidFill>
                  <a:srgbClr val="0070C0"/>
                </a:solidFill>
              </a:rPr>
              <a:t>private registry</a:t>
            </a:r>
            <a:r>
              <a:rPr lang="en-IN" dirty="0"/>
              <a:t>. </a:t>
            </a:r>
          </a:p>
          <a:p>
            <a:pPr lvl="1"/>
            <a:r>
              <a:rPr lang="en-IN" dirty="0"/>
              <a:t>When we use the </a:t>
            </a:r>
            <a:r>
              <a:rPr lang="en-IN" dirty="0">
                <a:solidFill>
                  <a:srgbClr val="C00000"/>
                </a:solidFill>
              </a:rPr>
              <a:t>docker pull </a:t>
            </a:r>
            <a:r>
              <a:rPr lang="en-IN" dirty="0"/>
              <a:t>or </a:t>
            </a:r>
            <a:r>
              <a:rPr lang="en-IN" dirty="0">
                <a:solidFill>
                  <a:srgbClr val="C00000"/>
                </a:solidFill>
              </a:rPr>
              <a:t>docker run </a:t>
            </a:r>
            <a:r>
              <a:rPr lang="en-IN" dirty="0"/>
              <a:t>commands, the required images are pulled from our configured registry. </a:t>
            </a:r>
          </a:p>
          <a:p>
            <a:pPr lvl="1"/>
            <a:r>
              <a:rPr lang="en-IN" dirty="0"/>
              <a:t>When we use the </a:t>
            </a:r>
            <a:r>
              <a:rPr lang="en-IN" dirty="0">
                <a:solidFill>
                  <a:srgbClr val="C00000"/>
                </a:solidFill>
              </a:rPr>
              <a:t>docker push </a:t>
            </a:r>
            <a:r>
              <a:rPr lang="en-IN" dirty="0"/>
              <a:t>command, our image is pushed to our configured registry.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990289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3632" y="2193243"/>
            <a:ext cx="3675198" cy="35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6677" y="2397634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 Storage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70C0"/>
                </a:solidFill>
              </a:rPr>
              <a:t>with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Azure Disks &amp; Files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205A956-1A7D-F547-826E-6857A23251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1570" y="2392617"/>
            <a:ext cx="3368459" cy="3368459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DB2C5504-860B-A64E-9482-26C78BEB62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102100" y="5467318"/>
            <a:ext cx="1955800" cy="19558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3B1E7BC3-C0F8-7F4B-B624-403175B348D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947405" y="5606162"/>
            <a:ext cx="1678111" cy="1678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0845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1741C2A-F81E-D542-9DF3-13FEDA8CF65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CE900D4-5EAA-F840-B8B0-4FC645B9D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66467"/>
            <a:ext cx="12618720" cy="1188851"/>
          </a:xfrm>
        </p:spPr>
        <p:txBody>
          <a:bodyPr/>
          <a:lstStyle/>
          <a:p>
            <a:r>
              <a:rPr lang="en-US" dirty="0"/>
              <a:t>AKS Storage Concepts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E1959A8-8451-EC41-B549-845B8262B6AC}"/>
              </a:ext>
            </a:extLst>
          </p:cNvPr>
          <p:cNvSpPr/>
          <p:nvPr/>
        </p:nvSpPr>
        <p:spPr>
          <a:xfrm>
            <a:off x="6064250" y="1022384"/>
            <a:ext cx="2705100" cy="7747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Storage Concepts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2B16A86-A5EA-A04B-A646-854978496B73}"/>
              </a:ext>
            </a:extLst>
          </p:cNvPr>
          <p:cNvSpPr/>
          <p:nvPr/>
        </p:nvSpPr>
        <p:spPr>
          <a:xfrm>
            <a:off x="127000" y="3439382"/>
            <a:ext cx="3263900" cy="7747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Volumes (K8S)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248ABD7-D769-7444-BE7E-9F2914FDCE53}"/>
              </a:ext>
            </a:extLst>
          </p:cNvPr>
          <p:cNvSpPr/>
          <p:nvPr/>
        </p:nvSpPr>
        <p:spPr>
          <a:xfrm>
            <a:off x="3851275" y="3439382"/>
            <a:ext cx="3263900" cy="7747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Persistent Volumes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F6EE7BA-8BB4-2F42-AAE4-4594415D0779}"/>
              </a:ext>
            </a:extLst>
          </p:cNvPr>
          <p:cNvSpPr/>
          <p:nvPr/>
        </p:nvSpPr>
        <p:spPr>
          <a:xfrm>
            <a:off x="7575550" y="3439382"/>
            <a:ext cx="3263900" cy="7747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Storage Classes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2EBAD84-6D75-BA44-8EC8-20B1AE772297}"/>
              </a:ext>
            </a:extLst>
          </p:cNvPr>
          <p:cNvSpPr/>
          <p:nvPr/>
        </p:nvSpPr>
        <p:spPr>
          <a:xfrm>
            <a:off x="11239500" y="3439382"/>
            <a:ext cx="3263900" cy="7747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Persistent Volume Claims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A6009B0-03C0-6A42-8A0E-3DE3F460BD92}"/>
              </a:ext>
            </a:extLst>
          </p:cNvPr>
          <p:cNvSpPr/>
          <p:nvPr/>
        </p:nvSpPr>
        <p:spPr>
          <a:xfrm>
            <a:off x="127000" y="4581224"/>
            <a:ext cx="3263900" cy="53571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emptyDir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13D570B-FFEB-5A40-B2C6-391C9DCE8569}"/>
              </a:ext>
            </a:extLst>
          </p:cNvPr>
          <p:cNvSpPr/>
          <p:nvPr/>
        </p:nvSpPr>
        <p:spPr>
          <a:xfrm>
            <a:off x="127000" y="5392286"/>
            <a:ext cx="3263900" cy="53571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secret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02B1D4-34F0-D845-80D7-C67C99396127}"/>
              </a:ext>
            </a:extLst>
          </p:cNvPr>
          <p:cNvSpPr/>
          <p:nvPr/>
        </p:nvSpPr>
        <p:spPr>
          <a:xfrm>
            <a:off x="127000" y="6229037"/>
            <a:ext cx="3263900" cy="53571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configMap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5777B67-FA2B-2C44-AAEB-5CD7EE0DA407}"/>
              </a:ext>
            </a:extLst>
          </p:cNvPr>
          <p:cNvSpPr/>
          <p:nvPr/>
        </p:nvSpPr>
        <p:spPr>
          <a:xfrm>
            <a:off x="3851275" y="4581224"/>
            <a:ext cx="3263900" cy="535718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Azure Disks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52858BC-ED4F-C24D-AEBA-D89BDE57CF69}"/>
              </a:ext>
            </a:extLst>
          </p:cNvPr>
          <p:cNvSpPr/>
          <p:nvPr/>
        </p:nvSpPr>
        <p:spPr>
          <a:xfrm>
            <a:off x="3851275" y="5392286"/>
            <a:ext cx="3263900" cy="535718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Azure Files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3A99D89-A7DD-0C4C-8BC9-4E3231DDBB78}"/>
              </a:ext>
            </a:extLst>
          </p:cNvPr>
          <p:cNvSpPr/>
          <p:nvPr/>
        </p:nvSpPr>
        <p:spPr>
          <a:xfrm>
            <a:off x="7575550" y="4561293"/>
            <a:ext cx="3263900" cy="53571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default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3F43BC1-C7F0-F044-B4B0-B51CC6F2B69B}"/>
              </a:ext>
            </a:extLst>
          </p:cNvPr>
          <p:cNvSpPr/>
          <p:nvPr/>
        </p:nvSpPr>
        <p:spPr>
          <a:xfrm>
            <a:off x="7575550" y="5372355"/>
            <a:ext cx="3263900" cy="53571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managed-premium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282A74A-343F-764A-BB31-5C87004C825A}"/>
              </a:ext>
            </a:extLst>
          </p:cNvPr>
          <p:cNvSpPr/>
          <p:nvPr/>
        </p:nvSpPr>
        <p:spPr>
          <a:xfrm>
            <a:off x="7575550" y="6209106"/>
            <a:ext cx="3263900" cy="53571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azurefile</a:t>
            </a:r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9155F2E-A295-8E4C-965C-1966FCA7BF31}"/>
              </a:ext>
            </a:extLst>
          </p:cNvPr>
          <p:cNvSpPr/>
          <p:nvPr/>
        </p:nvSpPr>
        <p:spPr>
          <a:xfrm>
            <a:off x="7575550" y="7088871"/>
            <a:ext cx="3263900" cy="53571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azurefile</a:t>
            </a:r>
            <a:r>
              <a:rPr lang="en-US" dirty="0"/>
              <a:t>-premium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B40926F-36DF-3542-9C10-C3BDC89BC92B}"/>
              </a:ext>
            </a:extLst>
          </p:cNvPr>
          <p:cNvSpPr/>
          <p:nvPr/>
        </p:nvSpPr>
        <p:spPr>
          <a:xfrm>
            <a:off x="11239500" y="4561293"/>
            <a:ext cx="3263900" cy="129508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Dynamically provision the storage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D0FB851-0424-344C-B714-73D45AEBABC5}"/>
              </a:ext>
            </a:extLst>
          </p:cNvPr>
          <p:cNvCxnSpPr>
            <a:stCxn id="5" idx="2"/>
          </p:cNvCxnSpPr>
          <p:nvPr/>
        </p:nvCxnSpPr>
        <p:spPr>
          <a:xfrm flipH="1">
            <a:off x="1638300" y="1797084"/>
            <a:ext cx="5778500" cy="16422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3B2551F-3219-E645-BD99-B4B81000C5E8}"/>
              </a:ext>
            </a:extLst>
          </p:cNvPr>
          <p:cNvCxnSpPr>
            <a:stCxn id="5" idx="2"/>
            <a:endCxn id="7" idx="0"/>
          </p:cNvCxnSpPr>
          <p:nvPr/>
        </p:nvCxnSpPr>
        <p:spPr>
          <a:xfrm flipH="1">
            <a:off x="5483225" y="1797084"/>
            <a:ext cx="1933575" cy="16422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C2A1AC4-75FF-2244-9519-A5D64FB2C0E5}"/>
              </a:ext>
            </a:extLst>
          </p:cNvPr>
          <p:cNvCxnSpPr>
            <a:stCxn id="5" idx="2"/>
            <a:endCxn id="8" idx="0"/>
          </p:cNvCxnSpPr>
          <p:nvPr/>
        </p:nvCxnSpPr>
        <p:spPr>
          <a:xfrm>
            <a:off x="7416800" y="1797084"/>
            <a:ext cx="1790700" cy="16422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D2F0AC5-105A-0D48-9BE7-5F76ED4D7413}"/>
              </a:ext>
            </a:extLst>
          </p:cNvPr>
          <p:cNvCxnSpPr>
            <a:stCxn id="5" idx="2"/>
            <a:endCxn id="9" idx="0"/>
          </p:cNvCxnSpPr>
          <p:nvPr/>
        </p:nvCxnSpPr>
        <p:spPr>
          <a:xfrm>
            <a:off x="7416800" y="1797084"/>
            <a:ext cx="5454650" cy="16422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F548726-AC8A-C54E-8BC6-7DE6C2F270AC}"/>
              </a:ext>
            </a:extLst>
          </p:cNvPr>
          <p:cNvCxnSpPr>
            <a:stCxn id="13" idx="3"/>
            <a:endCxn id="15" idx="1"/>
          </p:cNvCxnSpPr>
          <p:nvPr/>
        </p:nvCxnSpPr>
        <p:spPr>
          <a:xfrm flipV="1">
            <a:off x="7115175" y="4829152"/>
            <a:ext cx="460375" cy="1993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7201C71-1122-814F-8C38-BDDFA7E7848E}"/>
              </a:ext>
            </a:extLst>
          </p:cNvPr>
          <p:cNvCxnSpPr>
            <a:stCxn id="13" idx="3"/>
            <a:endCxn id="16" idx="1"/>
          </p:cNvCxnSpPr>
          <p:nvPr/>
        </p:nvCxnSpPr>
        <p:spPr>
          <a:xfrm>
            <a:off x="7115175" y="4849083"/>
            <a:ext cx="460375" cy="79113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B4C60647-1A23-054F-A624-253D2F347C1B}"/>
              </a:ext>
            </a:extLst>
          </p:cNvPr>
          <p:cNvCxnSpPr>
            <a:stCxn id="14" idx="3"/>
            <a:endCxn id="17" idx="1"/>
          </p:cNvCxnSpPr>
          <p:nvPr/>
        </p:nvCxnSpPr>
        <p:spPr>
          <a:xfrm>
            <a:off x="7115175" y="5660145"/>
            <a:ext cx="460375" cy="8168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00EF9C9-5B63-584C-9D7B-B250412AD3D4}"/>
              </a:ext>
            </a:extLst>
          </p:cNvPr>
          <p:cNvCxnSpPr>
            <a:stCxn id="14" idx="3"/>
            <a:endCxn id="18" idx="1"/>
          </p:cNvCxnSpPr>
          <p:nvPr/>
        </p:nvCxnSpPr>
        <p:spPr>
          <a:xfrm>
            <a:off x="7115175" y="5660145"/>
            <a:ext cx="460375" cy="169658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827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B2D597F-F6F5-FE4F-A89A-7D179FB7016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F35C03-CB19-7F47-97CC-FAE8F2B6F8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9240" y="867232"/>
            <a:ext cx="8290560" cy="5590922"/>
          </a:xfrm>
        </p:spPr>
        <p:txBody>
          <a:bodyPr>
            <a:normAutofit fontScale="92500" lnSpcReduction="10000"/>
          </a:bodyPr>
          <a:lstStyle/>
          <a:p>
            <a:r>
              <a:rPr lang="en-IN" dirty="0"/>
              <a:t>Volumes that are defined and created as part of the </a:t>
            </a:r>
            <a:r>
              <a:rPr lang="en-IN" dirty="0">
                <a:solidFill>
                  <a:srgbClr val="0070C0"/>
                </a:solidFill>
              </a:rPr>
              <a:t>pod lifecycle </a:t>
            </a:r>
            <a:r>
              <a:rPr lang="en-IN" dirty="0"/>
              <a:t>only exist until the pod is </a:t>
            </a:r>
            <a:r>
              <a:rPr lang="en-IN" dirty="0">
                <a:solidFill>
                  <a:srgbClr val="0070C0"/>
                </a:solidFill>
              </a:rPr>
              <a:t>deleted</a:t>
            </a:r>
            <a:r>
              <a:rPr lang="en-IN" dirty="0"/>
              <a:t>. </a:t>
            </a:r>
          </a:p>
          <a:p>
            <a:r>
              <a:rPr lang="en-IN" dirty="0"/>
              <a:t>Pods often expect their storage to remain if a pod is </a:t>
            </a:r>
            <a:r>
              <a:rPr lang="en-IN" dirty="0">
                <a:solidFill>
                  <a:srgbClr val="C00000"/>
                </a:solidFill>
              </a:rPr>
              <a:t>rescheduled</a:t>
            </a:r>
            <a:r>
              <a:rPr lang="en-IN" dirty="0"/>
              <a:t> on a different host during a maintenance event, especially in </a:t>
            </a:r>
            <a:r>
              <a:rPr lang="en-IN" dirty="0" err="1"/>
              <a:t>StatefulSets</a:t>
            </a:r>
            <a:r>
              <a:rPr lang="en-IN" dirty="0"/>
              <a:t>. </a:t>
            </a:r>
          </a:p>
          <a:p>
            <a:r>
              <a:rPr lang="en-IN" dirty="0"/>
              <a:t>A </a:t>
            </a:r>
            <a:r>
              <a:rPr lang="en-IN" i="1" dirty="0">
                <a:solidFill>
                  <a:srgbClr val="0070C0"/>
                </a:solidFill>
              </a:rPr>
              <a:t>persistent volume</a:t>
            </a:r>
            <a:r>
              <a:rPr lang="en-IN" dirty="0">
                <a:solidFill>
                  <a:srgbClr val="0070C0"/>
                </a:solidFill>
              </a:rPr>
              <a:t> (PV) </a:t>
            </a:r>
            <a:r>
              <a:rPr lang="en-IN" dirty="0"/>
              <a:t>is a storage resource created and managed by the Kubernetes API that can exist beyond the lifetime of an individual pod.</a:t>
            </a:r>
          </a:p>
          <a:p>
            <a:r>
              <a:rPr lang="en-IN" dirty="0"/>
              <a:t>For AKS, </a:t>
            </a:r>
            <a:r>
              <a:rPr lang="en-IN" dirty="0">
                <a:solidFill>
                  <a:srgbClr val="0070C0"/>
                </a:solidFill>
              </a:rPr>
              <a:t>Azure Disks or Azure Files </a:t>
            </a:r>
            <a:r>
              <a:rPr lang="en-IN" dirty="0"/>
              <a:t>are used to provide the </a:t>
            </a:r>
            <a:r>
              <a:rPr lang="en-IN" dirty="0" err="1"/>
              <a:t>PersistentVolume</a:t>
            </a:r>
            <a:r>
              <a:rPr lang="en-IN" dirty="0"/>
              <a:t>. 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6673958-0098-C44A-98F3-8BAF436B72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640" y="-133593"/>
            <a:ext cx="13355320" cy="1188851"/>
          </a:xfrm>
        </p:spPr>
        <p:txBody>
          <a:bodyPr>
            <a:noAutofit/>
          </a:bodyPr>
          <a:lstStyle/>
          <a:p>
            <a:r>
              <a:rPr lang="en-US" sz="4300" dirty="0"/>
              <a:t>Why do we need Persistent Storage in Kubernetes?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8898064-F0B7-AD46-9D9F-29E4C05B2203}"/>
              </a:ext>
            </a:extLst>
          </p:cNvPr>
          <p:cNvSpPr/>
          <p:nvPr/>
        </p:nvSpPr>
        <p:spPr>
          <a:xfrm>
            <a:off x="9423400" y="1055258"/>
            <a:ext cx="4404360" cy="1931654"/>
          </a:xfrm>
          <a:prstGeom prst="rect">
            <a:avLst/>
          </a:prstGeom>
          <a:noFill/>
          <a:ln w="635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E44C23B5-A74E-7F47-B92D-A5EE3BD2E3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346623" y="4362654"/>
            <a:ext cx="1327150" cy="132715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010C3C27-EE45-714E-946F-27D51FF039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500610" y="5847192"/>
            <a:ext cx="1327150" cy="132715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48D7868D-944A-E14F-AB1B-7E029B68CF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822180" y="4334181"/>
            <a:ext cx="1327150" cy="132715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67B3495-BC41-E447-8C74-DCF3395801B4}"/>
              </a:ext>
            </a:extLst>
          </p:cNvPr>
          <p:cNvSpPr/>
          <p:nvPr/>
        </p:nvSpPr>
        <p:spPr>
          <a:xfrm>
            <a:off x="9512300" y="4362654"/>
            <a:ext cx="2006600" cy="1631746"/>
          </a:xfrm>
          <a:prstGeom prst="rect">
            <a:avLst/>
          </a:prstGeom>
          <a:noFill/>
          <a:ln w="635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3877D39-0720-124C-BF4E-B797CB021BD7}"/>
              </a:ext>
            </a:extLst>
          </p:cNvPr>
          <p:cNvSpPr/>
          <p:nvPr/>
        </p:nvSpPr>
        <p:spPr>
          <a:xfrm>
            <a:off x="12160885" y="4362654"/>
            <a:ext cx="2006600" cy="3041446"/>
          </a:xfrm>
          <a:prstGeom prst="rect">
            <a:avLst/>
          </a:prstGeom>
          <a:noFill/>
          <a:ln w="635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FB6A8D5-FAF4-FD4D-B196-D91A75A80417}"/>
              </a:ext>
            </a:extLst>
          </p:cNvPr>
          <p:cNvSpPr txBox="1"/>
          <p:nvPr/>
        </p:nvSpPr>
        <p:spPr>
          <a:xfrm>
            <a:off x="9471485" y="5589826"/>
            <a:ext cx="21898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Azure Managed Disks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BFBC120-DB74-D74C-B249-D7B436D8B77F}"/>
              </a:ext>
            </a:extLst>
          </p:cNvPr>
          <p:cNvSpPr txBox="1"/>
          <p:nvPr/>
        </p:nvSpPr>
        <p:spPr>
          <a:xfrm>
            <a:off x="12412244" y="5563513"/>
            <a:ext cx="141551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Files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84D1EDE-6A59-EE45-B6D3-20EB5DFFE5ED}"/>
              </a:ext>
            </a:extLst>
          </p:cNvPr>
          <p:cNvSpPr txBox="1"/>
          <p:nvPr/>
        </p:nvSpPr>
        <p:spPr>
          <a:xfrm>
            <a:off x="12128933" y="7065546"/>
            <a:ext cx="20705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Azure Storage Account</a:t>
            </a:r>
          </a:p>
        </p:txBody>
      </p:sp>
      <p:pic>
        <p:nvPicPr>
          <p:cNvPr id="16" name="Picture 2" descr="Kubernetes&#10;">
            <a:extLst>
              <a:ext uri="{FF2B5EF4-FFF2-40B4-BE49-F238E27FC236}">
                <a16:creationId xmlns:a16="http://schemas.microsoft.com/office/drawing/2014/main" id="{1552FC60-5A95-2947-82FD-0858AA04EC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89142" y="1122137"/>
            <a:ext cx="720472" cy="699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E4998B19-0B1D-8748-AC3C-9C2C8714114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511798" y="1119996"/>
            <a:ext cx="703707" cy="70370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F3CC44B-0AEF-7A4B-B0B8-1199851F9D17}"/>
              </a:ext>
            </a:extLst>
          </p:cNvPr>
          <p:cNvSpPr txBox="1"/>
          <p:nvPr/>
        </p:nvSpPr>
        <p:spPr>
          <a:xfrm>
            <a:off x="10566400" y="1055210"/>
            <a:ext cx="22067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AKS Cluster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912FD14-4ACE-6F4E-943D-A8AB26613B52}"/>
              </a:ext>
            </a:extLst>
          </p:cNvPr>
          <p:cNvCxnSpPr>
            <a:cxnSpLocks/>
            <a:stCxn id="30" idx="2"/>
            <a:endCxn id="10" idx="0"/>
          </p:cNvCxnSpPr>
          <p:nvPr/>
        </p:nvCxnSpPr>
        <p:spPr>
          <a:xfrm flipH="1">
            <a:off x="10485755" y="2726909"/>
            <a:ext cx="1328125" cy="1607272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F0ECED4-4867-C34C-ACD3-115975AEE092}"/>
              </a:ext>
            </a:extLst>
          </p:cNvPr>
          <p:cNvCxnSpPr>
            <a:cxnSpLocks/>
            <a:stCxn id="30" idx="2"/>
            <a:endCxn id="12" idx="0"/>
          </p:cNvCxnSpPr>
          <p:nvPr/>
        </p:nvCxnSpPr>
        <p:spPr>
          <a:xfrm>
            <a:off x="11813880" y="2726909"/>
            <a:ext cx="1350305" cy="1635745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ounded Rectangular Callout 27">
            <a:extLst>
              <a:ext uri="{FF2B5EF4-FFF2-40B4-BE49-F238E27FC236}">
                <a16:creationId xmlns:a16="http://schemas.microsoft.com/office/drawing/2014/main" id="{11A34F52-D69D-1740-88AF-E38350F0F118}"/>
              </a:ext>
            </a:extLst>
          </p:cNvPr>
          <p:cNvSpPr/>
          <p:nvPr/>
        </p:nvSpPr>
        <p:spPr>
          <a:xfrm>
            <a:off x="8216900" y="3149600"/>
            <a:ext cx="2268855" cy="850900"/>
          </a:xfrm>
          <a:prstGeom prst="wedgeRoundRectCallout">
            <a:avLst>
              <a:gd name="adj1" fmla="val 26186"/>
              <a:gd name="adj2" fmla="val 84888"/>
              <a:gd name="adj3" fmla="val 16667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Single Node / Pod Access</a:t>
            </a:r>
          </a:p>
        </p:txBody>
      </p:sp>
      <p:sp>
        <p:nvSpPr>
          <p:cNvPr id="29" name="Rounded Rectangular Callout 28">
            <a:extLst>
              <a:ext uri="{FF2B5EF4-FFF2-40B4-BE49-F238E27FC236}">
                <a16:creationId xmlns:a16="http://schemas.microsoft.com/office/drawing/2014/main" id="{2BC8D28F-3EBB-774A-BF80-604D26E3BD97}"/>
              </a:ext>
            </a:extLst>
          </p:cNvPr>
          <p:cNvSpPr/>
          <p:nvPr/>
        </p:nvSpPr>
        <p:spPr>
          <a:xfrm>
            <a:off x="8559801" y="6652293"/>
            <a:ext cx="3180540" cy="850900"/>
          </a:xfrm>
          <a:prstGeom prst="wedgeRoundRectCallout">
            <a:avLst>
              <a:gd name="adj1" fmla="val 70439"/>
              <a:gd name="adj2" fmla="val -201679"/>
              <a:gd name="adj3" fmla="val 16667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Multiple Concurrent Node / Pod Access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1D98229-7E47-E246-BB1D-7E11F5C47921}"/>
              </a:ext>
            </a:extLst>
          </p:cNvPr>
          <p:cNvSpPr/>
          <p:nvPr/>
        </p:nvSpPr>
        <p:spPr>
          <a:xfrm>
            <a:off x="10306823" y="2086498"/>
            <a:ext cx="3014113" cy="64041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Persistent Volume </a:t>
            </a:r>
          </a:p>
          <a:p>
            <a:pPr algn="ctr"/>
            <a:r>
              <a:rPr lang="en-US" dirty="0"/>
              <a:t>(Static / Dynamic)</a:t>
            </a:r>
          </a:p>
        </p:txBody>
      </p:sp>
    </p:spTree>
    <p:extLst>
      <p:ext uri="{BB962C8B-B14F-4D97-AF65-F5344CB8AC3E}">
        <p14:creationId xmlns:p14="http://schemas.microsoft.com/office/powerpoint/2010/main" val="1719963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 animBg="1"/>
      <p:bldP spid="12" grpId="0" animBg="1"/>
      <p:bldP spid="13" grpId="0"/>
      <p:bldP spid="14" grpId="0"/>
      <p:bldP spid="15" grpId="0"/>
      <p:bldP spid="18" grpId="0"/>
      <p:bldP spid="28" grpId="0" animBg="1"/>
      <p:bldP spid="29" grpId="0" animBg="1"/>
      <p:bldP spid="30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1757AF9-A790-4841-900D-66D0C93780F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56F756D-837E-C340-B270-CB33220F58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42777"/>
            <a:ext cx="12618720" cy="1188851"/>
          </a:xfrm>
        </p:spPr>
        <p:txBody>
          <a:bodyPr/>
          <a:lstStyle/>
          <a:p>
            <a:r>
              <a:rPr lang="en-US" dirty="0"/>
              <a:t>Persistent Volume Claims – How it works?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54AAD7A-7FAB-3B4E-98EB-46EF9533342C}"/>
              </a:ext>
            </a:extLst>
          </p:cNvPr>
          <p:cNvSpPr/>
          <p:nvPr/>
        </p:nvSpPr>
        <p:spPr>
          <a:xfrm>
            <a:off x="508000" y="3632383"/>
            <a:ext cx="6860540" cy="3083346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 descr="Kubernetes&#10;">
            <a:extLst>
              <a:ext uri="{FF2B5EF4-FFF2-40B4-BE49-F238E27FC236}">
                <a16:creationId xmlns:a16="http://schemas.microsoft.com/office/drawing/2014/main" id="{4BF3D32E-97BD-CE45-8A80-7BD8169BAB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9922" y="3699262"/>
            <a:ext cx="720472" cy="699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A1369F1E-8015-1E49-AF82-6051C03317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1551" y="3684265"/>
            <a:ext cx="703707" cy="70370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B2E7AFD-33E6-134A-941C-48AE5C2E2011}"/>
              </a:ext>
            </a:extLst>
          </p:cNvPr>
          <p:cNvSpPr txBox="1"/>
          <p:nvPr/>
        </p:nvSpPr>
        <p:spPr>
          <a:xfrm>
            <a:off x="2814174" y="3632335"/>
            <a:ext cx="22067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AKS Cluster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1A6AF2E-C228-6445-99D0-1E286568A7B7}"/>
              </a:ext>
            </a:extLst>
          </p:cNvPr>
          <p:cNvSpPr/>
          <p:nvPr/>
        </p:nvSpPr>
        <p:spPr>
          <a:xfrm>
            <a:off x="2865970" y="4979454"/>
            <a:ext cx="2097509" cy="64041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Persistent Volume Claim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5AE5D19-EE42-AD49-AC0C-E895E2638DA9}"/>
              </a:ext>
            </a:extLst>
          </p:cNvPr>
          <p:cNvSpPr/>
          <p:nvPr/>
        </p:nvSpPr>
        <p:spPr>
          <a:xfrm>
            <a:off x="5441861" y="4979454"/>
            <a:ext cx="1448297" cy="64041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Persistent Volume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8B70431-CBB7-C841-BCE4-05D054C95D98}"/>
              </a:ext>
            </a:extLst>
          </p:cNvPr>
          <p:cNvSpPr/>
          <p:nvPr/>
        </p:nvSpPr>
        <p:spPr>
          <a:xfrm>
            <a:off x="755975" y="4683611"/>
            <a:ext cx="1758575" cy="187608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B12C3DF-6C3E-C847-B541-5253F1391E63}"/>
              </a:ext>
            </a:extLst>
          </p:cNvPr>
          <p:cNvSpPr/>
          <p:nvPr/>
        </p:nvSpPr>
        <p:spPr>
          <a:xfrm>
            <a:off x="923405" y="4979454"/>
            <a:ext cx="1421569" cy="64041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DEBD60D-FEEA-1D43-AC99-E7A2E88D69A6}"/>
              </a:ext>
            </a:extLst>
          </p:cNvPr>
          <p:cNvSpPr txBox="1"/>
          <p:nvPr/>
        </p:nvSpPr>
        <p:spPr>
          <a:xfrm>
            <a:off x="800748" y="6167276"/>
            <a:ext cx="1713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Worker Node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7DAFABA4-F912-584D-9963-56B33BE3DF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198300" y="3028997"/>
            <a:ext cx="1327150" cy="132715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7D9E0446-06AA-4D40-8995-5BACD278FCFC}"/>
              </a:ext>
            </a:extLst>
          </p:cNvPr>
          <p:cNvSpPr/>
          <p:nvPr/>
        </p:nvSpPr>
        <p:spPr>
          <a:xfrm>
            <a:off x="10740439" y="2918022"/>
            <a:ext cx="2157878" cy="2278122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DCAE6B4-9F65-ED48-8C26-48FEF61BC3E6}"/>
              </a:ext>
            </a:extLst>
          </p:cNvPr>
          <p:cNvSpPr txBox="1"/>
          <p:nvPr/>
        </p:nvSpPr>
        <p:spPr>
          <a:xfrm>
            <a:off x="10737724" y="4236309"/>
            <a:ext cx="218983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Azure Managed Disks</a:t>
            </a:r>
          </a:p>
          <a:p>
            <a:pPr algn="ctr"/>
            <a:r>
              <a:rPr lang="en-US" sz="1800" dirty="0"/>
              <a:t>Premium / Standard</a:t>
            </a:r>
          </a:p>
          <a:p>
            <a:pPr algn="ctr"/>
            <a:r>
              <a:rPr lang="en-US" sz="1800" dirty="0"/>
              <a:t>Storage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DBB8D80D-45C0-4641-9AB1-1936B6B085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867828" y="5480465"/>
            <a:ext cx="1327150" cy="132715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60A52DF4-F6FC-C64D-971F-0A1B42985D3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2897801" y="5536505"/>
            <a:ext cx="1327150" cy="132715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979A7338-97C3-BA4B-9657-5285D61509F9}"/>
              </a:ext>
            </a:extLst>
          </p:cNvPr>
          <p:cNvSpPr/>
          <p:nvPr/>
        </p:nvSpPr>
        <p:spPr>
          <a:xfrm>
            <a:off x="10798320" y="5344264"/>
            <a:ext cx="3663170" cy="2052629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AA0AA59-5A81-E34B-8CA2-720055338E67}"/>
              </a:ext>
            </a:extLst>
          </p:cNvPr>
          <p:cNvSpPr txBox="1"/>
          <p:nvPr/>
        </p:nvSpPr>
        <p:spPr>
          <a:xfrm>
            <a:off x="10737724" y="6692601"/>
            <a:ext cx="19330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Azure Files</a:t>
            </a:r>
          </a:p>
          <a:p>
            <a:pPr algn="ctr"/>
            <a:r>
              <a:rPr lang="en-US" sz="1800" dirty="0"/>
              <a:t>(Standard Storage)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553E44F-76CC-FC4E-862A-7AF3D0B672B3}"/>
              </a:ext>
            </a:extLst>
          </p:cNvPr>
          <p:cNvSpPr txBox="1"/>
          <p:nvPr/>
        </p:nvSpPr>
        <p:spPr>
          <a:xfrm>
            <a:off x="12793538" y="6810841"/>
            <a:ext cx="15452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Storage Account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118DC2D-2FAA-3940-96CB-F02399D0EDA6}"/>
              </a:ext>
            </a:extLst>
          </p:cNvPr>
          <p:cNvCxnSpPr>
            <a:stCxn id="5" idx="3"/>
            <a:endCxn id="15" idx="1"/>
          </p:cNvCxnSpPr>
          <p:nvPr/>
        </p:nvCxnSpPr>
        <p:spPr>
          <a:xfrm flipV="1">
            <a:off x="7368540" y="4057083"/>
            <a:ext cx="3371899" cy="1116973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09A26E0-F1E0-AB45-A11F-3EA35A9D0055}"/>
              </a:ext>
            </a:extLst>
          </p:cNvPr>
          <p:cNvCxnSpPr>
            <a:cxnSpLocks/>
            <a:stCxn id="5" idx="3"/>
            <a:endCxn id="19" idx="1"/>
          </p:cNvCxnSpPr>
          <p:nvPr/>
        </p:nvCxnSpPr>
        <p:spPr>
          <a:xfrm>
            <a:off x="7368540" y="5174056"/>
            <a:ext cx="3429780" cy="1196523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EEE9C34E-A1E7-474E-B9D3-C26CB90914B2}"/>
              </a:ext>
            </a:extLst>
          </p:cNvPr>
          <p:cNvSpPr/>
          <p:nvPr/>
        </p:nvSpPr>
        <p:spPr>
          <a:xfrm>
            <a:off x="2861300" y="4063222"/>
            <a:ext cx="2097509" cy="64041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Storage Class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55E1001-77CB-AF47-A20B-764B51565675}"/>
              </a:ext>
            </a:extLst>
          </p:cNvPr>
          <p:cNvCxnSpPr>
            <a:endCxn id="9" idx="1"/>
          </p:cNvCxnSpPr>
          <p:nvPr/>
        </p:nvCxnSpPr>
        <p:spPr>
          <a:xfrm>
            <a:off x="2344974" y="5299659"/>
            <a:ext cx="520996" cy="1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13D4A06-794A-0647-8996-ABE863566136}"/>
              </a:ext>
            </a:extLst>
          </p:cNvPr>
          <p:cNvCxnSpPr/>
          <p:nvPr/>
        </p:nvCxnSpPr>
        <p:spPr>
          <a:xfrm>
            <a:off x="4912002" y="5299659"/>
            <a:ext cx="520996" cy="1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9EC795E-10DB-5B49-8323-211DD317E8B7}"/>
              </a:ext>
            </a:extLst>
          </p:cNvPr>
          <p:cNvCxnSpPr/>
          <p:nvPr/>
        </p:nvCxnSpPr>
        <p:spPr>
          <a:xfrm>
            <a:off x="6856407" y="5221603"/>
            <a:ext cx="520996" cy="1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DEC93E1-156C-6140-AD32-A23D72721027}"/>
              </a:ext>
            </a:extLst>
          </p:cNvPr>
          <p:cNvCxnSpPr>
            <a:cxnSpLocks/>
            <a:stCxn id="9" idx="0"/>
            <a:endCxn id="26" idx="2"/>
          </p:cNvCxnSpPr>
          <p:nvPr/>
        </p:nvCxnSpPr>
        <p:spPr>
          <a:xfrm flipH="1" flipV="1">
            <a:off x="3910055" y="4703633"/>
            <a:ext cx="4670" cy="275821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43BED595-2504-6A4C-8E34-37E4DC5CA2E9}"/>
              </a:ext>
            </a:extLst>
          </p:cNvPr>
          <p:cNvSpPr txBox="1"/>
          <p:nvPr/>
        </p:nvSpPr>
        <p:spPr>
          <a:xfrm>
            <a:off x="2620245" y="5724626"/>
            <a:ext cx="32187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Mount the Volume to Pod</a:t>
            </a:r>
          </a:p>
        </p:txBody>
      </p:sp>
      <p:sp>
        <p:nvSpPr>
          <p:cNvPr id="37" name="U-turn Arrow 36">
            <a:extLst>
              <a:ext uri="{FF2B5EF4-FFF2-40B4-BE49-F238E27FC236}">
                <a16:creationId xmlns:a16="http://schemas.microsoft.com/office/drawing/2014/main" id="{E1DD3CE0-8350-6443-9BCF-96E2A185D279}"/>
              </a:ext>
            </a:extLst>
          </p:cNvPr>
          <p:cNvSpPr/>
          <p:nvPr/>
        </p:nvSpPr>
        <p:spPr>
          <a:xfrm rot="10800000">
            <a:off x="1447799" y="5636364"/>
            <a:ext cx="4804752" cy="530911"/>
          </a:xfrm>
          <a:prstGeom prst="uturnArrow">
            <a:avLst>
              <a:gd name="adj1" fmla="val 19813"/>
              <a:gd name="adj2" fmla="val 25000"/>
              <a:gd name="adj3" fmla="val 25000"/>
              <a:gd name="adj4" fmla="val 3321"/>
              <a:gd name="adj5" fmla="val 10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2" name="object 12">
            <a:extLst>
              <a:ext uri="{FF2B5EF4-FFF2-40B4-BE49-F238E27FC236}">
                <a16:creationId xmlns:a16="http://schemas.microsoft.com/office/drawing/2014/main" id="{E70181CB-8D71-454C-A5EE-ED3F0A328231}"/>
              </a:ext>
            </a:extLst>
          </p:cNvPr>
          <p:cNvSpPr/>
          <p:nvPr/>
        </p:nvSpPr>
        <p:spPr>
          <a:xfrm>
            <a:off x="332718" y="1079834"/>
            <a:ext cx="3697604" cy="1480185"/>
          </a:xfrm>
          <a:custGeom>
            <a:avLst/>
            <a:gdLst/>
            <a:ahLst/>
            <a:cxnLst/>
            <a:rect l="l" t="t" r="r" b="b"/>
            <a:pathLst>
              <a:path w="3697604" h="1480185">
                <a:moveTo>
                  <a:pt x="0" y="0"/>
                </a:moveTo>
                <a:lnTo>
                  <a:pt x="2957322" y="0"/>
                </a:lnTo>
                <a:lnTo>
                  <a:pt x="3697224" y="739901"/>
                </a:lnTo>
                <a:lnTo>
                  <a:pt x="2957322" y="1479803"/>
                </a:lnTo>
                <a:lnTo>
                  <a:pt x="0" y="1479803"/>
                </a:lnTo>
                <a:lnTo>
                  <a:pt x="739902" y="7399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14">
            <a:extLst>
              <a:ext uri="{FF2B5EF4-FFF2-40B4-BE49-F238E27FC236}">
                <a16:creationId xmlns:a16="http://schemas.microsoft.com/office/drawing/2014/main" id="{307ACB1F-A427-0F46-A537-3BAE51B8C042}"/>
              </a:ext>
            </a:extLst>
          </p:cNvPr>
          <p:cNvSpPr txBox="1"/>
          <p:nvPr/>
        </p:nvSpPr>
        <p:spPr>
          <a:xfrm>
            <a:off x="1447799" y="1643916"/>
            <a:ext cx="2271052" cy="35201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r>
              <a:rPr lang="en-IN" dirty="0"/>
              <a:t>create a pod </a:t>
            </a:r>
          </a:p>
        </p:txBody>
      </p:sp>
      <p:sp>
        <p:nvSpPr>
          <p:cNvPr id="44" name="object 12">
            <a:extLst>
              <a:ext uri="{FF2B5EF4-FFF2-40B4-BE49-F238E27FC236}">
                <a16:creationId xmlns:a16="http://schemas.microsoft.com/office/drawing/2014/main" id="{035B4318-0C44-C447-A7ED-7264FCA222FF}"/>
              </a:ext>
            </a:extLst>
          </p:cNvPr>
          <p:cNvSpPr/>
          <p:nvPr/>
        </p:nvSpPr>
        <p:spPr>
          <a:xfrm>
            <a:off x="3768049" y="1067526"/>
            <a:ext cx="3697604" cy="1480185"/>
          </a:xfrm>
          <a:custGeom>
            <a:avLst/>
            <a:gdLst/>
            <a:ahLst/>
            <a:cxnLst/>
            <a:rect l="l" t="t" r="r" b="b"/>
            <a:pathLst>
              <a:path w="3697604" h="1480185">
                <a:moveTo>
                  <a:pt x="0" y="0"/>
                </a:moveTo>
                <a:lnTo>
                  <a:pt x="2957322" y="0"/>
                </a:lnTo>
                <a:lnTo>
                  <a:pt x="3697224" y="739901"/>
                </a:lnTo>
                <a:lnTo>
                  <a:pt x="2957322" y="1479803"/>
                </a:lnTo>
                <a:lnTo>
                  <a:pt x="0" y="1479803"/>
                </a:lnTo>
                <a:lnTo>
                  <a:pt x="739902" y="7399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14">
            <a:extLst>
              <a:ext uri="{FF2B5EF4-FFF2-40B4-BE49-F238E27FC236}">
                <a16:creationId xmlns:a16="http://schemas.microsoft.com/office/drawing/2014/main" id="{B37F78CC-650E-D647-9F41-63105386254F}"/>
              </a:ext>
            </a:extLst>
          </p:cNvPr>
          <p:cNvSpPr txBox="1"/>
          <p:nvPr/>
        </p:nvSpPr>
        <p:spPr>
          <a:xfrm>
            <a:off x="4527208" y="1118103"/>
            <a:ext cx="2564808" cy="136768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r>
              <a:rPr lang="en-IN" dirty="0"/>
              <a:t>PVC will request storage based on specifics from Storage class (Disk or File)</a:t>
            </a:r>
          </a:p>
        </p:txBody>
      </p:sp>
      <p:sp>
        <p:nvSpPr>
          <p:cNvPr id="46" name="object 12">
            <a:extLst>
              <a:ext uri="{FF2B5EF4-FFF2-40B4-BE49-F238E27FC236}">
                <a16:creationId xmlns:a16="http://schemas.microsoft.com/office/drawing/2014/main" id="{F3B83DD6-15BC-DE4C-A4AB-F64873710B65}"/>
              </a:ext>
            </a:extLst>
          </p:cNvPr>
          <p:cNvSpPr/>
          <p:nvPr/>
        </p:nvSpPr>
        <p:spPr>
          <a:xfrm>
            <a:off x="7203380" y="1053109"/>
            <a:ext cx="3697604" cy="1480185"/>
          </a:xfrm>
          <a:custGeom>
            <a:avLst/>
            <a:gdLst/>
            <a:ahLst/>
            <a:cxnLst/>
            <a:rect l="l" t="t" r="r" b="b"/>
            <a:pathLst>
              <a:path w="3697604" h="1480185">
                <a:moveTo>
                  <a:pt x="0" y="0"/>
                </a:moveTo>
                <a:lnTo>
                  <a:pt x="2957322" y="0"/>
                </a:lnTo>
                <a:lnTo>
                  <a:pt x="3697224" y="739901"/>
                </a:lnTo>
                <a:lnTo>
                  <a:pt x="2957322" y="1479803"/>
                </a:lnTo>
                <a:lnTo>
                  <a:pt x="0" y="1479803"/>
                </a:lnTo>
                <a:lnTo>
                  <a:pt x="739902" y="7399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14">
            <a:extLst>
              <a:ext uri="{FF2B5EF4-FFF2-40B4-BE49-F238E27FC236}">
                <a16:creationId xmlns:a16="http://schemas.microsoft.com/office/drawing/2014/main" id="{0DA7B315-3785-FC42-A587-0FD450439D4E}"/>
              </a:ext>
            </a:extLst>
          </p:cNvPr>
          <p:cNvSpPr txBox="1"/>
          <p:nvPr/>
        </p:nvSpPr>
        <p:spPr>
          <a:xfrm>
            <a:off x="7950174" y="1108993"/>
            <a:ext cx="2467166" cy="136768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r>
              <a:rPr lang="en-IN" dirty="0" err="1"/>
              <a:t>Kube</a:t>
            </a:r>
            <a:r>
              <a:rPr lang="en-IN" dirty="0"/>
              <a:t> API Server will dynamically provision the Persistent Volume PV requested</a:t>
            </a:r>
          </a:p>
        </p:txBody>
      </p:sp>
      <p:sp>
        <p:nvSpPr>
          <p:cNvPr id="48" name="object 12">
            <a:extLst>
              <a:ext uri="{FF2B5EF4-FFF2-40B4-BE49-F238E27FC236}">
                <a16:creationId xmlns:a16="http://schemas.microsoft.com/office/drawing/2014/main" id="{6F42CAA8-7C38-C24A-BC0F-7C05D0EBEFE2}"/>
              </a:ext>
            </a:extLst>
          </p:cNvPr>
          <p:cNvSpPr/>
          <p:nvPr/>
        </p:nvSpPr>
        <p:spPr>
          <a:xfrm>
            <a:off x="10527347" y="1048463"/>
            <a:ext cx="3697604" cy="1480185"/>
          </a:xfrm>
          <a:custGeom>
            <a:avLst/>
            <a:gdLst/>
            <a:ahLst/>
            <a:cxnLst/>
            <a:rect l="l" t="t" r="r" b="b"/>
            <a:pathLst>
              <a:path w="3697604" h="1480185">
                <a:moveTo>
                  <a:pt x="0" y="0"/>
                </a:moveTo>
                <a:lnTo>
                  <a:pt x="2957322" y="0"/>
                </a:lnTo>
                <a:lnTo>
                  <a:pt x="3697224" y="739901"/>
                </a:lnTo>
                <a:lnTo>
                  <a:pt x="2957322" y="1479803"/>
                </a:lnTo>
                <a:lnTo>
                  <a:pt x="0" y="1479803"/>
                </a:lnTo>
                <a:lnTo>
                  <a:pt x="739902" y="7399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14">
            <a:extLst>
              <a:ext uri="{FF2B5EF4-FFF2-40B4-BE49-F238E27FC236}">
                <a16:creationId xmlns:a16="http://schemas.microsoft.com/office/drawing/2014/main" id="{8F140BD5-3E43-C740-9C77-933A11A9E4F4}"/>
              </a:ext>
            </a:extLst>
          </p:cNvPr>
          <p:cNvSpPr txBox="1"/>
          <p:nvPr/>
        </p:nvSpPr>
        <p:spPr>
          <a:xfrm>
            <a:off x="11317681" y="1115569"/>
            <a:ext cx="2467166" cy="136768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r>
              <a:rPr lang="en-IN" dirty="0"/>
              <a:t>Once the PV is available it will get mounted to Pod for usage. </a:t>
            </a:r>
          </a:p>
        </p:txBody>
      </p:sp>
    </p:spTree>
    <p:extLst>
      <p:ext uri="{BB962C8B-B14F-4D97-AF65-F5344CB8AC3E}">
        <p14:creationId xmlns:p14="http://schemas.microsoft.com/office/powerpoint/2010/main" val="2109515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/>
      <p:bldP spid="9" grpId="0" animBg="1"/>
      <p:bldP spid="10" grpId="0" animBg="1"/>
      <p:bldP spid="11" grpId="0" animBg="1"/>
      <p:bldP spid="12" grpId="0" animBg="1"/>
      <p:bldP spid="13" grpId="0"/>
      <p:bldP spid="15" grpId="0" animBg="1"/>
      <p:bldP spid="16" grpId="0"/>
      <p:bldP spid="19" grpId="0" animBg="1"/>
      <p:bldP spid="20" grpId="0"/>
      <p:bldP spid="21" grpId="0"/>
      <p:bldP spid="26" grpId="0" animBg="1"/>
      <p:bldP spid="36" grpId="0"/>
      <p:bldP spid="37" grpId="0" animBg="1"/>
      <p:bldP spid="42" grpId="0" animBg="1"/>
      <p:bldP spid="43" grpId="0"/>
      <p:bldP spid="44" grpId="0" animBg="1"/>
      <p:bldP spid="45" grpId="0"/>
      <p:bldP spid="46" grpId="0" animBg="1"/>
      <p:bldP spid="47" grpId="0"/>
      <p:bldP spid="48" grpId="0" animBg="1"/>
      <p:bldP spid="49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3632" y="2193243"/>
            <a:ext cx="3675198" cy="35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6677" y="2397634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 Storage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70C0"/>
                </a:solidFill>
              </a:rPr>
              <a:t>with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Azure Disks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205A956-1A7D-F547-826E-6857A23251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1570" y="2392617"/>
            <a:ext cx="3368459" cy="3368459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DB2C5504-860B-A64E-9482-26C78BEB62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337300" y="5649928"/>
            <a:ext cx="1955800" cy="195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01428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3FE7240-EE05-304C-A2D8-C942DA75905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D7DBAD-50B3-7D4D-9083-065F77A4AA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IN" dirty="0"/>
              <a:t>Azure Disk Storage offers </a:t>
            </a:r>
            <a:r>
              <a:rPr lang="en-IN" dirty="0">
                <a:solidFill>
                  <a:srgbClr val="0070C0"/>
                </a:solidFill>
              </a:rPr>
              <a:t>high-performance, highly durable </a:t>
            </a:r>
            <a:r>
              <a:rPr lang="en-IN" dirty="0"/>
              <a:t>block storage for our mission- and business-critical workloads</a:t>
            </a:r>
          </a:p>
          <a:p>
            <a:r>
              <a:rPr lang="en-IN" dirty="0"/>
              <a:t>We can mount these </a:t>
            </a:r>
            <a:r>
              <a:rPr lang="en-IN" dirty="0">
                <a:solidFill>
                  <a:srgbClr val="0070C0"/>
                </a:solidFill>
              </a:rPr>
              <a:t>volumes as devices </a:t>
            </a:r>
            <a:r>
              <a:rPr lang="en-IN" dirty="0"/>
              <a:t>on our Virtual Machines &amp; Container instances. </a:t>
            </a:r>
          </a:p>
          <a:p>
            <a:r>
              <a:rPr lang="en-IN" b="1" dirty="0">
                <a:solidFill>
                  <a:schemeClr val="accent6">
                    <a:lumMod val="75000"/>
                  </a:schemeClr>
                </a:solidFill>
              </a:rPr>
              <a:t>Cost-effective storage</a:t>
            </a:r>
          </a:p>
          <a:p>
            <a:pPr lvl="1"/>
            <a:r>
              <a:rPr lang="en-IN" dirty="0"/>
              <a:t>Built-in bursting capabilities to handle unexpected traffic and process batch jobs cost-effectively</a:t>
            </a:r>
          </a:p>
          <a:p>
            <a:r>
              <a:rPr lang="en-IN" b="1" dirty="0">
                <a:solidFill>
                  <a:schemeClr val="accent6">
                    <a:lumMod val="75000"/>
                  </a:schemeClr>
                </a:solidFill>
              </a:rPr>
              <a:t>Unmatched resiliency</a:t>
            </a:r>
          </a:p>
          <a:p>
            <a:pPr lvl="1"/>
            <a:r>
              <a:rPr lang="en-IN" dirty="0"/>
              <a:t>0 percent annual failure rate for consistent enterprise-grade durability</a:t>
            </a:r>
          </a:p>
          <a:p>
            <a:r>
              <a:rPr lang="en-IN" b="1" dirty="0">
                <a:solidFill>
                  <a:schemeClr val="accent6">
                    <a:lumMod val="75000"/>
                  </a:schemeClr>
                </a:solidFill>
              </a:rPr>
              <a:t>Seamless scalability</a:t>
            </a:r>
          </a:p>
          <a:p>
            <a:pPr lvl="1"/>
            <a:r>
              <a:rPr lang="en-IN" dirty="0"/>
              <a:t>Dynamic scaling of disk performance on Ultra Disk Storage without disruption</a:t>
            </a:r>
          </a:p>
          <a:p>
            <a:r>
              <a:rPr lang="en-IN" b="1" dirty="0">
                <a:solidFill>
                  <a:schemeClr val="accent6">
                    <a:lumMod val="75000"/>
                  </a:schemeClr>
                </a:solidFill>
              </a:rPr>
              <a:t>Built-in security</a:t>
            </a:r>
          </a:p>
          <a:p>
            <a:pPr lvl="1"/>
            <a:r>
              <a:rPr lang="en-IN" dirty="0"/>
              <a:t>Automatic encryption to help protect your data using Microsoft-managed keys or your own</a:t>
            </a:r>
            <a:br>
              <a:rPr lang="en-IN" dirty="0"/>
            </a:br>
            <a:endParaRPr lang="en-IN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C7D3AB8-1DBF-A747-9D33-7E93272769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Disks - </a:t>
            </a:r>
            <a:r>
              <a:rPr lang="en-US" dirty="0">
                <a:solidFill>
                  <a:srgbClr val="00B050"/>
                </a:solidFill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2463632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37E7024-2812-EE46-B9D4-5AAE13FC167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C4C14B-7409-6A48-BC8C-B2AA665457EB}"/>
              </a:ext>
            </a:extLst>
          </p:cNvPr>
          <p:cNvSpPr/>
          <p:nvPr/>
        </p:nvSpPr>
        <p:spPr>
          <a:xfrm>
            <a:off x="3278455" y="334538"/>
            <a:ext cx="10872440" cy="722599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F35EABB-84F2-9346-87E4-7F12BE703BE6}"/>
              </a:ext>
            </a:extLst>
          </p:cNvPr>
          <p:cNvSpPr/>
          <p:nvPr/>
        </p:nvSpPr>
        <p:spPr>
          <a:xfrm>
            <a:off x="7238439" y="4967509"/>
            <a:ext cx="2977455" cy="239109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C85A41D-EDB3-E144-BD73-6712F7ED2D72}"/>
              </a:ext>
            </a:extLst>
          </p:cNvPr>
          <p:cNvSpPr/>
          <p:nvPr/>
        </p:nvSpPr>
        <p:spPr>
          <a:xfrm>
            <a:off x="7627431" y="5172420"/>
            <a:ext cx="2167855" cy="186856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263B606-6C94-3D4E-B785-DD2CB7120E75}"/>
              </a:ext>
            </a:extLst>
          </p:cNvPr>
          <p:cNvSpPr/>
          <p:nvPr/>
        </p:nvSpPr>
        <p:spPr>
          <a:xfrm>
            <a:off x="8001425" y="5353569"/>
            <a:ext cx="1507579" cy="1418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D6D5A5C-5424-634B-8842-56C0A4B75D46}"/>
              </a:ext>
            </a:extLst>
          </p:cNvPr>
          <p:cNvSpPr txBox="1"/>
          <p:nvPr/>
        </p:nvSpPr>
        <p:spPr>
          <a:xfrm>
            <a:off x="8470045" y="6433197"/>
            <a:ext cx="62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POD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18D06BC-0392-3441-A43B-FD739896FBB2}"/>
              </a:ext>
            </a:extLst>
          </p:cNvPr>
          <p:cNvSpPr txBox="1"/>
          <p:nvPr/>
        </p:nvSpPr>
        <p:spPr>
          <a:xfrm>
            <a:off x="8139428" y="6723741"/>
            <a:ext cx="1239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 err="1"/>
              <a:t>ReplicaSet</a:t>
            </a:r>
            <a:endParaRPr lang="en-IN" sz="18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E9BDE47-2EC2-5742-8883-27CBE2E1D3F4}"/>
              </a:ext>
            </a:extLst>
          </p:cNvPr>
          <p:cNvSpPr txBox="1"/>
          <p:nvPr/>
        </p:nvSpPr>
        <p:spPr>
          <a:xfrm>
            <a:off x="7685834" y="6989089"/>
            <a:ext cx="2167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Deployment (</a:t>
            </a:r>
            <a:r>
              <a:rPr lang="en-IN" sz="1800" dirty="0" err="1"/>
              <a:t>mysql</a:t>
            </a:r>
            <a:r>
              <a:rPr lang="en-IN" sz="1800" dirty="0"/>
              <a:t>)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4C1A43B-0C4B-5C4D-BEBE-CD36C5A54C37}"/>
              </a:ext>
            </a:extLst>
          </p:cNvPr>
          <p:cNvSpPr/>
          <p:nvPr/>
        </p:nvSpPr>
        <p:spPr>
          <a:xfrm>
            <a:off x="7238439" y="4298116"/>
            <a:ext cx="2977455" cy="42075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MySQL – ClusterIP Service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696D737-EBA2-A54C-9871-F29C433A0DD1}"/>
              </a:ext>
            </a:extLst>
          </p:cNvPr>
          <p:cNvGrpSpPr/>
          <p:nvPr/>
        </p:nvGrpSpPr>
        <p:grpSpPr>
          <a:xfrm>
            <a:off x="8242372" y="5538347"/>
            <a:ext cx="1006998" cy="827590"/>
            <a:chOff x="2217322" y="4152694"/>
            <a:chExt cx="1006998" cy="82759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4323C10F-199F-104F-841E-CEFB045FA42A}"/>
                </a:ext>
              </a:extLst>
            </p:cNvPr>
            <p:cNvSpPr/>
            <p:nvPr/>
          </p:nvSpPr>
          <p:spPr>
            <a:xfrm>
              <a:off x="2217322" y="4152694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6A9E8AB-E1CF-0042-B60B-9054F35CAA8C}"/>
                </a:ext>
              </a:extLst>
            </p:cNvPr>
            <p:cNvCxnSpPr>
              <a:cxnSpLocks/>
            </p:cNvCxnSpPr>
            <p:nvPr/>
          </p:nvCxnSpPr>
          <p:spPr>
            <a:xfrm>
              <a:off x="2414092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DA113DD5-138C-E348-86DB-7B43238BE82B}"/>
                </a:ext>
              </a:extLst>
            </p:cNvPr>
            <p:cNvCxnSpPr>
              <a:cxnSpLocks/>
            </p:cNvCxnSpPr>
            <p:nvPr/>
          </p:nvCxnSpPr>
          <p:spPr>
            <a:xfrm>
              <a:off x="25684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DDA8862E-5D97-9248-8C64-22660457BC21}"/>
                </a:ext>
              </a:extLst>
            </p:cNvPr>
            <p:cNvCxnSpPr>
              <a:cxnSpLocks/>
            </p:cNvCxnSpPr>
            <p:nvPr/>
          </p:nvCxnSpPr>
          <p:spPr>
            <a:xfrm>
              <a:off x="27208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0130593A-CEB9-EF4A-AD65-C7350F64690A}"/>
                </a:ext>
              </a:extLst>
            </p:cNvPr>
            <p:cNvCxnSpPr>
              <a:cxnSpLocks/>
            </p:cNvCxnSpPr>
            <p:nvPr/>
          </p:nvCxnSpPr>
          <p:spPr>
            <a:xfrm>
              <a:off x="28732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C81A2C9-8437-8942-BDBA-29FF64DAA8A1}"/>
                </a:ext>
              </a:extLst>
            </p:cNvPr>
            <p:cNvCxnSpPr>
              <a:cxnSpLocks/>
            </p:cNvCxnSpPr>
            <p:nvPr/>
          </p:nvCxnSpPr>
          <p:spPr>
            <a:xfrm>
              <a:off x="30256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088E803-08DC-6340-B03D-F2544CEF36BE}"/>
                </a:ext>
              </a:extLst>
            </p:cNvPr>
            <p:cNvSpPr txBox="1"/>
            <p:nvPr/>
          </p:nvSpPr>
          <p:spPr>
            <a:xfrm>
              <a:off x="2379345" y="4423838"/>
              <a:ext cx="682952" cy="276999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200" b="1" dirty="0" err="1">
                  <a:solidFill>
                    <a:schemeClr val="bg1"/>
                  </a:solidFill>
                  <a:latin typeface="+mj-lt"/>
                </a:rPr>
                <a:t>MySql</a:t>
              </a:r>
              <a:endParaRPr lang="en-IN" sz="1200" b="1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5C62C58E-25EF-EF4C-A548-BA4F8CABB0E2}"/>
              </a:ext>
            </a:extLst>
          </p:cNvPr>
          <p:cNvSpPr txBox="1"/>
          <p:nvPr/>
        </p:nvSpPr>
        <p:spPr>
          <a:xfrm>
            <a:off x="11013217" y="334538"/>
            <a:ext cx="225863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Azure AKS Cluster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E15F4FC-BB96-4246-905A-2BAD0460E9B9}"/>
              </a:ext>
            </a:extLst>
          </p:cNvPr>
          <p:cNvSpPr/>
          <p:nvPr/>
        </p:nvSpPr>
        <p:spPr>
          <a:xfrm>
            <a:off x="10456841" y="4973209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Environment Variables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99CCAAE-F7EC-5A4E-A3E8-21B55D66945C}"/>
              </a:ext>
            </a:extLst>
          </p:cNvPr>
          <p:cNvSpPr/>
          <p:nvPr/>
        </p:nvSpPr>
        <p:spPr>
          <a:xfrm>
            <a:off x="10456841" y="5610280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Volumes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3340378C-0F4C-FB40-AF33-9F2436643543}"/>
              </a:ext>
            </a:extLst>
          </p:cNvPr>
          <p:cNvSpPr/>
          <p:nvPr/>
        </p:nvSpPr>
        <p:spPr>
          <a:xfrm>
            <a:off x="10456841" y="6247854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Volume Mounts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BECA07D-B089-9B4D-8E65-20A9B9C57489}"/>
              </a:ext>
            </a:extLst>
          </p:cNvPr>
          <p:cNvSpPr/>
          <p:nvPr/>
        </p:nvSpPr>
        <p:spPr>
          <a:xfrm>
            <a:off x="10456841" y="6927290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ClusterIP</a:t>
            </a:r>
            <a:r>
              <a:rPr lang="en-US" dirty="0">
                <a:solidFill>
                  <a:schemeClr val="tx1"/>
                </a:solidFill>
              </a:rPr>
              <a:t> Service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1BBAE581-1ED5-D747-A48B-789E253B8BA9}"/>
              </a:ext>
            </a:extLst>
          </p:cNvPr>
          <p:cNvSpPr/>
          <p:nvPr/>
        </p:nvSpPr>
        <p:spPr>
          <a:xfrm>
            <a:off x="3573202" y="4967509"/>
            <a:ext cx="3503213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Storage Class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71F624C5-AC70-F444-B154-0DEC7DF6E05F}"/>
              </a:ext>
            </a:extLst>
          </p:cNvPr>
          <p:cNvSpPr/>
          <p:nvPr/>
        </p:nvSpPr>
        <p:spPr>
          <a:xfrm>
            <a:off x="3573202" y="5604580"/>
            <a:ext cx="3503213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Persistent Volume Claim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9CC86FF-0DB5-5D4A-8C6E-6A69E6AF68F0}"/>
              </a:ext>
            </a:extLst>
          </p:cNvPr>
          <p:cNvSpPr/>
          <p:nvPr/>
        </p:nvSpPr>
        <p:spPr>
          <a:xfrm>
            <a:off x="3573202" y="6242154"/>
            <a:ext cx="3503213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Persistent Volumes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2E96313-74B7-D34A-98B0-A616118163A3}"/>
              </a:ext>
            </a:extLst>
          </p:cNvPr>
          <p:cNvSpPr/>
          <p:nvPr/>
        </p:nvSpPr>
        <p:spPr>
          <a:xfrm>
            <a:off x="3573202" y="6921590"/>
            <a:ext cx="3503213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Deployment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362545A-D02B-FC4F-869F-E34EDA776E5E}"/>
              </a:ext>
            </a:extLst>
          </p:cNvPr>
          <p:cNvSpPr txBox="1"/>
          <p:nvPr/>
        </p:nvSpPr>
        <p:spPr>
          <a:xfrm>
            <a:off x="5248675" y="3716700"/>
            <a:ext cx="16077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Azure Disks</a:t>
            </a:r>
          </a:p>
        </p:txBody>
      </p:sp>
      <p:sp>
        <p:nvSpPr>
          <p:cNvPr id="52" name="Title 3">
            <a:extLst>
              <a:ext uri="{FF2B5EF4-FFF2-40B4-BE49-F238E27FC236}">
                <a16:creationId xmlns:a16="http://schemas.microsoft.com/office/drawing/2014/main" id="{01742101-2768-F744-9215-C16F4B0144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4711"/>
            <a:ext cx="3064355" cy="1188851"/>
          </a:xfrm>
        </p:spPr>
        <p:txBody>
          <a:bodyPr>
            <a:noAutofit/>
          </a:bodyPr>
          <a:lstStyle/>
          <a:p>
            <a:r>
              <a:rPr lang="en-US" sz="3800" b="1" dirty="0"/>
              <a:t>AKS Storage</a:t>
            </a:r>
            <a:br>
              <a:rPr lang="en-US" sz="3800" b="1" dirty="0">
                <a:solidFill>
                  <a:srgbClr val="00B050"/>
                </a:solidFill>
              </a:rPr>
            </a:br>
            <a:r>
              <a:rPr lang="en-US" sz="3800" b="1" dirty="0">
                <a:solidFill>
                  <a:srgbClr val="00B050"/>
                </a:solidFill>
              </a:rPr>
              <a:t>Azure Disks</a:t>
            </a:r>
          </a:p>
        </p:txBody>
      </p:sp>
      <p:pic>
        <p:nvPicPr>
          <p:cNvPr id="38" name="Graphic 37">
            <a:extLst>
              <a:ext uri="{FF2B5EF4-FFF2-40B4-BE49-F238E27FC236}">
                <a16:creationId xmlns:a16="http://schemas.microsoft.com/office/drawing/2014/main" id="{599993F8-E29C-164C-9FFB-332C76DAD6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265865" y="324475"/>
            <a:ext cx="869325" cy="869325"/>
          </a:xfrm>
          <a:prstGeom prst="rect">
            <a:avLst/>
          </a:prstGeom>
        </p:spPr>
      </p:pic>
      <p:pic>
        <p:nvPicPr>
          <p:cNvPr id="39" name="Graphic 38">
            <a:extLst>
              <a:ext uri="{FF2B5EF4-FFF2-40B4-BE49-F238E27FC236}">
                <a16:creationId xmlns:a16="http://schemas.microsoft.com/office/drawing/2014/main" id="{DA32E2A4-649A-9B49-8AAB-E52E60095F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73202" y="2969633"/>
            <a:ext cx="1955800" cy="1955800"/>
          </a:xfrm>
          <a:prstGeom prst="rect">
            <a:avLst/>
          </a:prstGeom>
        </p:spPr>
      </p:pic>
      <p:pic>
        <p:nvPicPr>
          <p:cNvPr id="40" name="Google Shape;55;p13">
            <a:extLst>
              <a:ext uri="{FF2B5EF4-FFF2-40B4-BE49-F238E27FC236}">
                <a16:creationId xmlns:a16="http://schemas.microsoft.com/office/drawing/2014/main" id="{07CDEE29-4B84-814A-8EE7-01C19B530D49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60525" y="4976233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55;p13">
            <a:extLst>
              <a:ext uri="{FF2B5EF4-FFF2-40B4-BE49-F238E27FC236}">
                <a16:creationId xmlns:a16="http://schemas.microsoft.com/office/drawing/2014/main" id="{3A6DB931-6F9E-6F41-9879-0E1E3B9F52FF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58371" y="5599082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5;p13">
            <a:extLst>
              <a:ext uri="{FF2B5EF4-FFF2-40B4-BE49-F238E27FC236}">
                <a16:creationId xmlns:a16="http://schemas.microsoft.com/office/drawing/2014/main" id="{464AA634-F833-8F4A-99E8-D9A378F4BBB8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57505" y="6247854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55;p13">
            <a:extLst>
              <a:ext uri="{FF2B5EF4-FFF2-40B4-BE49-F238E27FC236}">
                <a16:creationId xmlns:a16="http://schemas.microsoft.com/office/drawing/2014/main" id="{14656F50-777C-3B4D-BC36-87BCEE918A00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57505" y="6908407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55;p13">
            <a:extLst>
              <a:ext uri="{FF2B5EF4-FFF2-40B4-BE49-F238E27FC236}">
                <a16:creationId xmlns:a16="http://schemas.microsoft.com/office/drawing/2014/main" id="{8EA502EA-6C98-3A4F-8C0A-8225AB0C8834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540774" y="4974619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5;p13">
            <a:extLst>
              <a:ext uri="{FF2B5EF4-FFF2-40B4-BE49-F238E27FC236}">
                <a16:creationId xmlns:a16="http://schemas.microsoft.com/office/drawing/2014/main" id="{23F5F8EE-0BB3-A443-A697-A33673391EB4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563956" y="5611690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5;p13">
            <a:extLst>
              <a:ext uri="{FF2B5EF4-FFF2-40B4-BE49-F238E27FC236}">
                <a16:creationId xmlns:a16="http://schemas.microsoft.com/office/drawing/2014/main" id="{16432035-87E2-DA4B-AAA7-E4B5E275A445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584755" y="6247044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5;p13">
            <a:extLst>
              <a:ext uri="{FF2B5EF4-FFF2-40B4-BE49-F238E27FC236}">
                <a16:creationId xmlns:a16="http://schemas.microsoft.com/office/drawing/2014/main" id="{0A8061C2-8D78-724B-A11F-6EC2C2DCDAFB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584755" y="6907982"/>
            <a:ext cx="472443" cy="461665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Rectangle 59">
            <a:extLst>
              <a:ext uri="{FF2B5EF4-FFF2-40B4-BE49-F238E27FC236}">
                <a16:creationId xmlns:a16="http://schemas.microsoft.com/office/drawing/2014/main" id="{8C801548-DD6F-F944-95B8-606F05B82F74}"/>
              </a:ext>
            </a:extLst>
          </p:cNvPr>
          <p:cNvSpPr/>
          <p:nvPr/>
        </p:nvSpPr>
        <p:spPr>
          <a:xfrm>
            <a:off x="10431789" y="4278918"/>
            <a:ext cx="3392408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Config Map</a:t>
            </a:r>
          </a:p>
        </p:txBody>
      </p:sp>
      <p:pic>
        <p:nvPicPr>
          <p:cNvPr id="61" name="Google Shape;55;p13">
            <a:extLst>
              <a:ext uri="{FF2B5EF4-FFF2-40B4-BE49-F238E27FC236}">
                <a16:creationId xmlns:a16="http://schemas.microsoft.com/office/drawing/2014/main" id="{147D9F25-C63D-4547-84A8-7B306010AFAF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516092" y="4265735"/>
            <a:ext cx="457500" cy="4616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96735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2" grpId="0" animBg="1"/>
      <p:bldP spid="23" grpId="0" animBg="1"/>
      <p:bldP spid="24" grpId="0" animBg="1"/>
      <p:bldP spid="25" grpId="0"/>
      <p:bldP spid="26" grpId="0"/>
      <p:bldP spid="27" grpId="0"/>
      <p:bldP spid="28" grpId="0" animBg="1"/>
      <p:bldP spid="37" grpId="0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55" grpId="0"/>
      <p:bldP spid="60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37E7024-2812-EE46-B9D4-5AAE13FC167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C4C14B-7409-6A48-BC8C-B2AA665457EB}"/>
              </a:ext>
            </a:extLst>
          </p:cNvPr>
          <p:cNvSpPr/>
          <p:nvPr/>
        </p:nvSpPr>
        <p:spPr>
          <a:xfrm>
            <a:off x="3278455" y="334538"/>
            <a:ext cx="10872440" cy="722599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7B8E4EC-A8EB-5D42-A0CF-FCC4C9840928}"/>
              </a:ext>
            </a:extLst>
          </p:cNvPr>
          <p:cNvSpPr/>
          <p:nvPr/>
        </p:nvSpPr>
        <p:spPr>
          <a:xfrm>
            <a:off x="7238439" y="1713767"/>
            <a:ext cx="2977456" cy="239109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4AEF4A7-11CD-1744-B292-8712BA37F83A}"/>
              </a:ext>
            </a:extLst>
          </p:cNvPr>
          <p:cNvSpPr/>
          <p:nvPr/>
        </p:nvSpPr>
        <p:spPr>
          <a:xfrm>
            <a:off x="7627431" y="1918678"/>
            <a:ext cx="2167856" cy="186856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9CA48C0-DFD0-F749-A415-D4ACE0F79FFD}"/>
              </a:ext>
            </a:extLst>
          </p:cNvPr>
          <p:cNvSpPr/>
          <p:nvPr/>
        </p:nvSpPr>
        <p:spPr>
          <a:xfrm>
            <a:off x="8015894" y="2097451"/>
            <a:ext cx="1507579" cy="1418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051369-A8F3-4746-83D0-F5610F55BB6B}"/>
              </a:ext>
            </a:extLst>
          </p:cNvPr>
          <p:cNvSpPr txBox="1"/>
          <p:nvPr/>
        </p:nvSpPr>
        <p:spPr>
          <a:xfrm>
            <a:off x="8484514" y="3177079"/>
            <a:ext cx="62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POD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3266C2D-EB6C-184E-B123-3D5746096332}"/>
              </a:ext>
            </a:extLst>
          </p:cNvPr>
          <p:cNvGrpSpPr/>
          <p:nvPr/>
        </p:nvGrpSpPr>
        <p:grpSpPr>
          <a:xfrm>
            <a:off x="8314580" y="2439091"/>
            <a:ext cx="914036" cy="704092"/>
            <a:chOff x="853440" y="4579716"/>
            <a:chExt cx="1006998" cy="82759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393832F-2C26-874D-A5C6-D4AD35EE2266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0927758-1A58-A04D-A3F1-005BE18F0AFC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FEBB294-E703-9644-BAEA-819233BE49CB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599CD54-051A-E742-A655-4B752AEA415D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7175E2B-0D45-4C48-9273-D514565BE27B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A4C66BF0-A4BA-A846-B5B4-D76F2C7174FE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445BC47-A2D4-5A4F-AE53-41912A365C86}"/>
                </a:ext>
              </a:extLst>
            </p:cNvPr>
            <p:cNvSpPr txBox="1"/>
            <p:nvPr/>
          </p:nvSpPr>
          <p:spPr>
            <a:xfrm>
              <a:off x="1069564" y="4740206"/>
              <a:ext cx="542548" cy="542641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200" b="1" dirty="0">
                  <a:solidFill>
                    <a:schemeClr val="bg1"/>
                  </a:solidFill>
                  <a:latin typeface="+mj-lt"/>
                </a:rPr>
                <a:t>Web</a:t>
              </a:r>
            </a:p>
            <a:p>
              <a:pPr algn="ctr"/>
              <a:r>
                <a:rPr lang="en-IN" sz="1200" b="1" dirty="0">
                  <a:solidFill>
                    <a:schemeClr val="bg1"/>
                  </a:solidFill>
                  <a:latin typeface="+mj-lt"/>
                </a:rPr>
                <a:t>App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6E5650C3-93FD-344D-A60C-1EE88E8084F4}"/>
              </a:ext>
            </a:extLst>
          </p:cNvPr>
          <p:cNvSpPr txBox="1"/>
          <p:nvPr/>
        </p:nvSpPr>
        <p:spPr>
          <a:xfrm>
            <a:off x="8164141" y="3440150"/>
            <a:ext cx="1239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 err="1"/>
              <a:t>ReplicaSet</a:t>
            </a:r>
            <a:endParaRPr lang="en-IN" sz="18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6B67B35-779B-E84F-9038-16BD16849AB8}"/>
              </a:ext>
            </a:extLst>
          </p:cNvPr>
          <p:cNvSpPr txBox="1"/>
          <p:nvPr/>
        </p:nvSpPr>
        <p:spPr>
          <a:xfrm>
            <a:off x="7465816" y="3758435"/>
            <a:ext cx="2664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Deployment (</a:t>
            </a:r>
            <a:r>
              <a:rPr lang="en-IN" sz="1800" dirty="0" err="1"/>
              <a:t>UserMgmt</a:t>
            </a:r>
            <a:r>
              <a:rPr lang="en-IN" sz="1800" dirty="0"/>
              <a:t>)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71ED3F3-EF3B-A74C-8FE5-0D7248D61049}"/>
              </a:ext>
            </a:extLst>
          </p:cNvPr>
          <p:cNvSpPr/>
          <p:nvPr/>
        </p:nvSpPr>
        <p:spPr>
          <a:xfrm>
            <a:off x="7238439" y="957302"/>
            <a:ext cx="2977455" cy="507830"/>
          </a:xfrm>
          <a:prstGeom prst="rect">
            <a:avLst/>
          </a:prstGeom>
          <a:solidFill>
            <a:schemeClr val="tx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700" dirty="0" err="1"/>
              <a:t>UserMgmt</a:t>
            </a:r>
            <a:r>
              <a:rPr lang="en-IN" sz="1700" dirty="0"/>
              <a:t> – LoadBalancer Service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F35EABB-84F2-9346-87E4-7F12BE703BE6}"/>
              </a:ext>
            </a:extLst>
          </p:cNvPr>
          <p:cNvSpPr/>
          <p:nvPr/>
        </p:nvSpPr>
        <p:spPr>
          <a:xfrm>
            <a:off x="7238439" y="4967509"/>
            <a:ext cx="2977455" cy="239109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C85A41D-EDB3-E144-BD73-6712F7ED2D72}"/>
              </a:ext>
            </a:extLst>
          </p:cNvPr>
          <p:cNvSpPr/>
          <p:nvPr/>
        </p:nvSpPr>
        <p:spPr>
          <a:xfrm>
            <a:off x="7627431" y="5172420"/>
            <a:ext cx="2167855" cy="186856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263B606-6C94-3D4E-B785-DD2CB7120E75}"/>
              </a:ext>
            </a:extLst>
          </p:cNvPr>
          <p:cNvSpPr/>
          <p:nvPr/>
        </p:nvSpPr>
        <p:spPr>
          <a:xfrm>
            <a:off x="8001425" y="5353569"/>
            <a:ext cx="1507579" cy="1418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D6D5A5C-5424-634B-8842-56C0A4B75D46}"/>
              </a:ext>
            </a:extLst>
          </p:cNvPr>
          <p:cNvSpPr txBox="1"/>
          <p:nvPr/>
        </p:nvSpPr>
        <p:spPr>
          <a:xfrm>
            <a:off x="8470045" y="6433197"/>
            <a:ext cx="62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POD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18D06BC-0392-3441-A43B-FD739896FBB2}"/>
              </a:ext>
            </a:extLst>
          </p:cNvPr>
          <p:cNvSpPr txBox="1"/>
          <p:nvPr/>
        </p:nvSpPr>
        <p:spPr>
          <a:xfrm>
            <a:off x="8139428" y="6723741"/>
            <a:ext cx="1239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 err="1"/>
              <a:t>ReplicaSet</a:t>
            </a:r>
            <a:endParaRPr lang="en-IN" sz="18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E9BDE47-2EC2-5742-8883-27CBE2E1D3F4}"/>
              </a:ext>
            </a:extLst>
          </p:cNvPr>
          <p:cNvSpPr txBox="1"/>
          <p:nvPr/>
        </p:nvSpPr>
        <p:spPr>
          <a:xfrm>
            <a:off x="7685834" y="6989089"/>
            <a:ext cx="2167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Deployment (</a:t>
            </a:r>
            <a:r>
              <a:rPr lang="en-IN" sz="1800" dirty="0" err="1"/>
              <a:t>mysql</a:t>
            </a:r>
            <a:r>
              <a:rPr lang="en-IN" sz="1800" dirty="0"/>
              <a:t>)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4C1A43B-0C4B-5C4D-BEBE-CD36C5A54C37}"/>
              </a:ext>
            </a:extLst>
          </p:cNvPr>
          <p:cNvSpPr/>
          <p:nvPr/>
        </p:nvSpPr>
        <p:spPr>
          <a:xfrm>
            <a:off x="7238439" y="4298116"/>
            <a:ext cx="2977455" cy="420757"/>
          </a:xfrm>
          <a:prstGeom prst="rect">
            <a:avLst/>
          </a:prstGeom>
          <a:solidFill>
            <a:schemeClr val="tx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MySQL – ClusterIP Service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696D737-EBA2-A54C-9871-F29C433A0DD1}"/>
              </a:ext>
            </a:extLst>
          </p:cNvPr>
          <p:cNvGrpSpPr/>
          <p:nvPr/>
        </p:nvGrpSpPr>
        <p:grpSpPr>
          <a:xfrm>
            <a:off x="8242372" y="5538347"/>
            <a:ext cx="1006998" cy="827590"/>
            <a:chOff x="2217322" y="4152694"/>
            <a:chExt cx="1006998" cy="82759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4323C10F-199F-104F-841E-CEFB045FA42A}"/>
                </a:ext>
              </a:extLst>
            </p:cNvPr>
            <p:cNvSpPr/>
            <p:nvPr/>
          </p:nvSpPr>
          <p:spPr>
            <a:xfrm>
              <a:off x="2217322" y="4152694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6A9E8AB-E1CF-0042-B60B-9054F35CAA8C}"/>
                </a:ext>
              </a:extLst>
            </p:cNvPr>
            <p:cNvCxnSpPr>
              <a:cxnSpLocks/>
            </p:cNvCxnSpPr>
            <p:nvPr/>
          </p:nvCxnSpPr>
          <p:spPr>
            <a:xfrm>
              <a:off x="2414092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DA113DD5-138C-E348-86DB-7B43238BE82B}"/>
                </a:ext>
              </a:extLst>
            </p:cNvPr>
            <p:cNvCxnSpPr>
              <a:cxnSpLocks/>
            </p:cNvCxnSpPr>
            <p:nvPr/>
          </p:nvCxnSpPr>
          <p:spPr>
            <a:xfrm>
              <a:off x="25684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DDA8862E-5D97-9248-8C64-22660457BC21}"/>
                </a:ext>
              </a:extLst>
            </p:cNvPr>
            <p:cNvCxnSpPr>
              <a:cxnSpLocks/>
            </p:cNvCxnSpPr>
            <p:nvPr/>
          </p:nvCxnSpPr>
          <p:spPr>
            <a:xfrm>
              <a:off x="27208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0130593A-CEB9-EF4A-AD65-C7350F64690A}"/>
                </a:ext>
              </a:extLst>
            </p:cNvPr>
            <p:cNvCxnSpPr>
              <a:cxnSpLocks/>
            </p:cNvCxnSpPr>
            <p:nvPr/>
          </p:nvCxnSpPr>
          <p:spPr>
            <a:xfrm>
              <a:off x="28732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C81A2C9-8437-8942-BDBA-29FF64DAA8A1}"/>
                </a:ext>
              </a:extLst>
            </p:cNvPr>
            <p:cNvCxnSpPr>
              <a:cxnSpLocks/>
            </p:cNvCxnSpPr>
            <p:nvPr/>
          </p:nvCxnSpPr>
          <p:spPr>
            <a:xfrm>
              <a:off x="30256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088E803-08DC-6340-B03D-F2544CEF36BE}"/>
                </a:ext>
              </a:extLst>
            </p:cNvPr>
            <p:cNvSpPr txBox="1"/>
            <p:nvPr/>
          </p:nvSpPr>
          <p:spPr>
            <a:xfrm>
              <a:off x="2379345" y="4423838"/>
              <a:ext cx="682952" cy="276999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200" b="1" dirty="0" err="1">
                  <a:solidFill>
                    <a:schemeClr val="bg1"/>
                  </a:solidFill>
                  <a:latin typeface="+mj-lt"/>
                </a:rPr>
                <a:t>MySql</a:t>
              </a:r>
              <a:endParaRPr lang="en-IN" sz="1200" b="1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49" name="Rectangle 48">
            <a:extLst>
              <a:ext uri="{FF2B5EF4-FFF2-40B4-BE49-F238E27FC236}">
                <a16:creationId xmlns:a16="http://schemas.microsoft.com/office/drawing/2014/main" id="{0208A58A-B76D-9E48-88C2-6B804307CDAE}"/>
              </a:ext>
            </a:extLst>
          </p:cNvPr>
          <p:cNvSpPr/>
          <p:nvPr/>
        </p:nvSpPr>
        <p:spPr>
          <a:xfrm>
            <a:off x="10456841" y="1621564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Load Balancer Service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891F88B5-53A3-BA41-9B93-8D9401E8CB6E}"/>
              </a:ext>
            </a:extLst>
          </p:cNvPr>
          <p:cNvSpPr/>
          <p:nvPr/>
        </p:nvSpPr>
        <p:spPr>
          <a:xfrm>
            <a:off x="10456841" y="2258635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Deployment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1E9E44B-27B1-3745-B866-6B57E7FA26BD}"/>
              </a:ext>
            </a:extLst>
          </p:cNvPr>
          <p:cNvSpPr/>
          <p:nvPr/>
        </p:nvSpPr>
        <p:spPr>
          <a:xfrm>
            <a:off x="10456841" y="2896209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Environment Variables</a:t>
            </a:r>
          </a:p>
        </p:txBody>
      </p:sp>
      <p:sp>
        <p:nvSpPr>
          <p:cNvPr id="68" name="Title 3">
            <a:extLst>
              <a:ext uri="{FF2B5EF4-FFF2-40B4-BE49-F238E27FC236}">
                <a16:creationId xmlns:a16="http://schemas.microsoft.com/office/drawing/2014/main" id="{087FB075-255E-114B-AD3D-FC1090243533}"/>
              </a:ext>
            </a:extLst>
          </p:cNvPr>
          <p:cNvSpPr txBox="1">
            <a:spLocks/>
          </p:cNvSpPr>
          <p:nvPr/>
        </p:nvSpPr>
        <p:spPr>
          <a:xfrm>
            <a:off x="-138304" y="6354261"/>
            <a:ext cx="3064355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800" b="1" dirty="0"/>
              <a:t>AKS Storage</a:t>
            </a:r>
            <a:br>
              <a:rPr lang="en-US" sz="3800" b="1" dirty="0">
                <a:solidFill>
                  <a:srgbClr val="00B050"/>
                </a:solidFill>
              </a:rPr>
            </a:br>
            <a:r>
              <a:rPr lang="en-US" sz="3800" b="1" dirty="0">
                <a:solidFill>
                  <a:srgbClr val="00B050"/>
                </a:solidFill>
              </a:rPr>
              <a:t>Azure Disks</a:t>
            </a: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BCD7CB37-8565-AB4E-AAA6-38C360F380FC}"/>
              </a:ext>
            </a:extLst>
          </p:cNvPr>
          <p:cNvGrpSpPr/>
          <p:nvPr/>
        </p:nvGrpSpPr>
        <p:grpSpPr>
          <a:xfrm>
            <a:off x="380904" y="932531"/>
            <a:ext cx="2061290" cy="644442"/>
            <a:chOff x="7124887" y="2666089"/>
            <a:chExt cx="2061290" cy="644442"/>
          </a:xfrm>
        </p:grpSpPr>
        <p:pic>
          <p:nvPicPr>
            <p:cNvPr id="70" name="Picture 2" descr="User icon">
              <a:extLst>
                <a:ext uri="{FF2B5EF4-FFF2-40B4-BE49-F238E27FC236}">
                  <a16:creationId xmlns:a16="http://schemas.microsoft.com/office/drawing/2014/main" id="{4D5F9FFC-D73A-9749-BF19-8C3A26AD78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4887" y="271734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E4E99C18-430E-D94D-A952-E3AF76F6312D}"/>
                </a:ext>
              </a:extLst>
            </p:cNvPr>
            <p:cNvSpPr/>
            <p:nvPr/>
          </p:nvSpPr>
          <p:spPr>
            <a:xfrm>
              <a:off x="7124888" y="2666089"/>
              <a:ext cx="2061289" cy="644442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72" name="Picture 2" descr="User icon">
              <a:extLst>
                <a:ext uri="{FF2B5EF4-FFF2-40B4-BE49-F238E27FC236}">
                  <a16:creationId xmlns:a16="http://schemas.microsoft.com/office/drawing/2014/main" id="{EEA202E2-888A-024B-B42A-AD1640E4DB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6221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3" name="Picture 2" descr="User icon">
              <a:extLst>
                <a:ext uri="{FF2B5EF4-FFF2-40B4-BE49-F238E27FC236}">
                  <a16:creationId xmlns:a16="http://schemas.microsoft.com/office/drawing/2014/main" id="{008576E5-F319-FE4C-B85B-E4E8F3B9F9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9651" y="2718254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4" name="Picture 2" descr="User icon">
              <a:extLst>
                <a:ext uri="{FF2B5EF4-FFF2-40B4-BE49-F238E27FC236}">
                  <a16:creationId xmlns:a16="http://schemas.microsoft.com/office/drawing/2014/main" id="{C57AFC27-5295-B949-8CEA-2FD5557881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0985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B3A71AE3-6765-6F43-9256-D428D41C5BE0}"/>
              </a:ext>
            </a:extLst>
          </p:cNvPr>
          <p:cNvCxnSpPr>
            <a:cxnSpLocks/>
            <a:stCxn id="74" idx="3"/>
            <a:endCxn id="21" idx="1"/>
          </p:cNvCxnSpPr>
          <p:nvPr/>
        </p:nvCxnSpPr>
        <p:spPr>
          <a:xfrm flipV="1">
            <a:off x="2418336" y="1211217"/>
            <a:ext cx="4820103" cy="37123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06EF7090-82ED-EA48-A831-B79BD9B706F2}"/>
              </a:ext>
            </a:extLst>
          </p:cNvPr>
          <p:cNvSpPr txBox="1"/>
          <p:nvPr/>
        </p:nvSpPr>
        <p:spPr>
          <a:xfrm>
            <a:off x="895003" y="1506614"/>
            <a:ext cx="7654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Users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BF269F52-1D04-904E-BB1B-C4A4A13DF449}"/>
              </a:ext>
            </a:extLst>
          </p:cNvPr>
          <p:cNvSpPr txBox="1"/>
          <p:nvPr/>
        </p:nvSpPr>
        <p:spPr>
          <a:xfrm>
            <a:off x="2418336" y="658895"/>
            <a:ext cx="4910319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>
                <a:latin typeface="Menlo" panose="020B0609030804020204" pitchFamily="49" charset="0"/>
              </a:rPr>
              <a:t>http://&lt;External-IP-from-get-service-output&gt;</a:t>
            </a:r>
          </a:p>
          <a:p>
            <a:endParaRPr lang="en-US" sz="1300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ACF6B7C-0CC9-C244-A0C9-12D228B7C149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8727167" y="1485117"/>
            <a:ext cx="0" cy="228650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E1A44744-5655-D748-88A5-4D46083830FD}"/>
              </a:ext>
            </a:extLst>
          </p:cNvPr>
          <p:cNvCxnSpPr>
            <a:cxnSpLocks/>
          </p:cNvCxnSpPr>
          <p:nvPr/>
        </p:nvCxnSpPr>
        <p:spPr>
          <a:xfrm>
            <a:off x="8745871" y="4104866"/>
            <a:ext cx="0" cy="228650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90B059BF-73E0-4941-951F-EF3AEE8B0F32}"/>
              </a:ext>
            </a:extLst>
          </p:cNvPr>
          <p:cNvCxnSpPr>
            <a:cxnSpLocks/>
          </p:cNvCxnSpPr>
          <p:nvPr/>
        </p:nvCxnSpPr>
        <p:spPr>
          <a:xfrm>
            <a:off x="8745871" y="4718873"/>
            <a:ext cx="0" cy="228650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6465A249-623B-F44F-ABD0-A2A56A63A72C}"/>
              </a:ext>
            </a:extLst>
          </p:cNvPr>
          <p:cNvSpPr txBox="1"/>
          <p:nvPr/>
        </p:nvSpPr>
        <p:spPr>
          <a:xfrm>
            <a:off x="5248675" y="3716700"/>
            <a:ext cx="16077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Azure Disks</a:t>
            </a:r>
          </a:p>
        </p:txBody>
      </p:sp>
      <p:pic>
        <p:nvPicPr>
          <p:cNvPr id="65" name="Graphic 64">
            <a:extLst>
              <a:ext uri="{FF2B5EF4-FFF2-40B4-BE49-F238E27FC236}">
                <a16:creationId xmlns:a16="http://schemas.microsoft.com/office/drawing/2014/main" id="{82F88E00-2787-0545-80AC-0E07DE819F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73202" y="2969633"/>
            <a:ext cx="1955800" cy="1955800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35751F35-3B12-584B-A65D-115D3E62E1AD}"/>
              </a:ext>
            </a:extLst>
          </p:cNvPr>
          <p:cNvSpPr txBox="1"/>
          <p:nvPr/>
        </p:nvSpPr>
        <p:spPr>
          <a:xfrm>
            <a:off x="11013217" y="334538"/>
            <a:ext cx="225863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Azure AKS Cluster</a:t>
            </a:r>
          </a:p>
        </p:txBody>
      </p:sp>
      <p:pic>
        <p:nvPicPr>
          <p:cNvPr id="67" name="Graphic 66">
            <a:extLst>
              <a:ext uri="{FF2B5EF4-FFF2-40B4-BE49-F238E27FC236}">
                <a16:creationId xmlns:a16="http://schemas.microsoft.com/office/drawing/2014/main" id="{FE2503F2-E4D7-5647-81DF-747C3C0BF0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265865" y="324475"/>
            <a:ext cx="869325" cy="869325"/>
          </a:xfrm>
          <a:prstGeom prst="rect">
            <a:avLst/>
          </a:prstGeom>
        </p:spPr>
      </p:pic>
      <p:sp>
        <p:nvSpPr>
          <p:cNvPr id="80" name="Rectangle 79">
            <a:extLst>
              <a:ext uri="{FF2B5EF4-FFF2-40B4-BE49-F238E27FC236}">
                <a16:creationId xmlns:a16="http://schemas.microsoft.com/office/drawing/2014/main" id="{C7B3CCA3-1C59-314F-BB18-0E01876D6144}"/>
              </a:ext>
            </a:extLst>
          </p:cNvPr>
          <p:cNvSpPr/>
          <p:nvPr/>
        </p:nvSpPr>
        <p:spPr>
          <a:xfrm>
            <a:off x="10456841" y="3561108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Init Containers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787C8D25-AE57-5742-82E3-5F5C55FC9649}"/>
              </a:ext>
            </a:extLst>
          </p:cNvPr>
          <p:cNvSpPr/>
          <p:nvPr/>
        </p:nvSpPr>
        <p:spPr>
          <a:xfrm>
            <a:off x="10456841" y="4973209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Environment Variables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6C06BAA9-6424-8C45-9B8B-2D71B6FB8D69}"/>
              </a:ext>
            </a:extLst>
          </p:cNvPr>
          <p:cNvSpPr/>
          <p:nvPr/>
        </p:nvSpPr>
        <p:spPr>
          <a:xfrm>
            <a:off x="10456841" y="5610280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Volumes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8AE1ED3B-2849-644A-929A-CBC418A2A1BE}"/>
              </a:ext>
            </a:extLst>
          </p:cNvPr>
          <p:cNvSpPr/>
          <p:nvPr/>
        </p:nvSpPr>
        <p:spPr>
          <a:xfrm>
            <a:off x="10456841" y="6247854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Volume Mounts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E0FF6C00-F86F-964E-8B80-4F4F30C26D25}"/>
              </a:ext>
            </a:extLst>
          </p:cNvPr>
          <p:cNvSpPr/>
          <p:nvPr/>
        </p:nvSpPr>
        <p:spPr>
          <a:xfrm>
            <a:off x="10456841" y="6927290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ClusterIP</a:t>
            </a:r>
            <a:r>
              <a:rPr lang="en-US" dirty="0">
                <a:solidFill>
                  <a:schemeClr val="tx1"/>
                </a:solidFill>
              </a:rPr>
              <a:t> Service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049DFB1A-EFB9-3646-8A28-7976B1485046}"/>
              </a:ext>
            </a:extLst>
          </p:cNvPr>
          <p:cNvSpPr/>
          <p:nvPr/>
        </p:nvSpPr>
        <p:spPr>
          <a:xfrm>
            <a:off x="3573202" y="4967509"/>
            <a:ext cx="3503213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Storage Class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B15A328A-ECA0-C743-9EFE-1F97081EDDF9}"/>
              </a:ext>
            </a:extLst>
          </p:cNvPr>
          <p:cNvSpPr/>
          <p:nvPr/>
        </p:nvSpPr>
        <p:spPr>
          <a:xfrm>
            <a:off x="3573202" y="5604580"/>
            <a:ext cx="3503213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Persistent Volume Claim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DB23D56A-9C9F-0141-A694-014CCBA77C2C}"/>
              </a:ext>
            </a:extLst>
          </p:cNvPr>
          <p:cNvSpPr/>
          <p:nvPr/>
        </p:nvSpPr>
        <p:spPr>
          <a:xfrm>
            <a:off x="3573202" y="6242154"/>
            <a:ext cx="3503213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Persistent Volumes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C4A54D90-ED5B-3E46-9159-5A7CA19FDA85}"/>
              </a:ext>
            </a:extLst>
          </p:cNvPr>
          <p:cNvSpPr/>
          <p:nvPr/>
        </p:nvSpPr>
        <p:spPr>
          <a:xfrm>
            <a:off x="3573202" y="6921590"/>
            <a:ext cx="3503213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Deployment</a:t>
            </a:r>
          </a:p>
        </p:txBody>
      </p:sp>
      <p:pic>
        <p:nvPicPr>
          <p:cNvPr id="89" name="Google Shape;55;p13">
            <a:extLst>
              <a:ext uri="{FF2B5EF4-FFF2-40B4-BE49-F238E27FC236}">
                <a16:creationId xmlns:a16="http://schemas.microsoft.com/office/drawing/2014/main" id="{458F968C-97A2-754B-A8CE-4A4767345778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60525" y="4976233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55;p13">
            <a:extLst>
              <a:ext uri="{FF2B5EF4-FFF2-40B4-BE49-F238E27FC236}">
                <a16:creationId xmlns:a16="http://schemas.microsoft.com/office/drawing/2014/main" id="{75240C10-768A-064F-B441-E0FAB5DC32EC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58371" y="5599082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55;p13">
            <a:extLst>
              <a:ext uri="{FF2B5EF4-FFF2-40B4-BE49-F238E27FC236}">
                <a16:creationId xmlns:a16="http://schemas.microsoft.com/office/drawing/2014/main" id="{13847A98-FA41-3843-9736-D68384DB7231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57505" y="6247854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55;p13">
            <a:extLst>
              <a:ext uri="{FF2B5EF4-FFF2-40B4-BE49-F238E27FC236}">
                <a16:creationId xmlns:a16="http://schemas.microsoft.com/office/drawing/2014/main" id="{CE4D99ED-A25A-3846-B71E-BFB3AE7611F6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57505" y="6908407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55;p13">
            <a:extLst>
              <a:ext uri="{FF2B5EF4-FFF2-40B4-BE49-F238E27FC236}">
                <a16:creationId xmlns:a16="http://schemas.microsoft.com/office/drawing/2014/main" id="{59B96D1B-6BC3-AF4C-B6C4-7B647654402D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540774" y="4974619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55;p13">
            <a:extLst>
              <a:ext uri="{FF2B5EF4-FFF2-40B4-BE49-F238E27FC236}">
                <a16:creationId xmlns:a16="http://schemas.microsoft.com/office/drawing/2014/main" id="{400E609C-6EC0-6644-B3D5-67EE07458999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538556" y="5611690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55;p13">
            <a:extLst>
              <a:ext uri="{FF2B5EF4-FFF2-40B4-BE49-F238E27FC236}">
                <a16:creationId xmlns:a16="http://schemas.microsoft.com/office/drawing/2014/main" id="{2637D2F1-5833-D041-ABD5-C9FD25C8443A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521618" y="6261851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55;p13">
            <a:extLst>
              <a:ext uri="{FF2B5EF4-FFF2-40B4-BE49-F238E27FC236}">
                <a16:creationId xmlns:a16="http://schemas.microsoft.com/office/drawing/2014/main" id="{327A28F1-8721-9F44-A875-0D862AC4F1A1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546655" y="6907982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55;p13">
            <a:extLst>
              <a:ext uri="{FF2B5EF4-FFF2-40B4-BE49-F238E27FC236}">
                <a16:creationId xmlns:a16="http://schemas.microsoft.com/office/drawing/2014/main" id="{BFDB3510-E135-FB45-87DD-C54F83E0465A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456841" y="1635283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55;p13">
            <a:extLst>
              <a:ext uri="{FF2B5EF4-FFF2-40B4-BE49-F238E27FC236}">
                <a16:creationId xmlns:a16="http://schemas.microsoft.com/office/drawing/2014/main" id="{869666AA-D54E-A143-8F52-0EF7BA409AAF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456841" y="2258132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55;p13">
            <a:extLst>
              <a:ext uri="{FF2B5EF4-FFF2-40B4-BE49-F238E27FC236}">
                <a16:creationId xmlns:a16="http://schemas.microsoft.com/office/drawing/2014/main" id="{6F03F3F3-95AF-4A42-882A-30A244127EAC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442789" y="2905026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55;p13">
            <a:extLst>
              <a:ext uri="{FF2B5EF4-FFF2-40B4-BE49-F238E27FC236}">
                <a16:creationId xmlns:a16="http://schemas.microsoft.com/office/drawing/2014/main" id="{05D81FE3-EB74-784A-A81A-D85B11E95913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442789" y="3568218"/>
            <a:ext cx="472443" cy="461665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Rectangle 100">
            <a:extLst>
              <a:ext uri="{FF2B5EF4-FFF2-40B4-BE49-F238E27FC236}">
                <a16:creationId xmlns:a16="http://schemas.microsoft.com/office/drawing/2014/main" id="{4881E3C4-3829-CC47-A3A6-5DB50859FDC6}"/>
              </a:ext>
            </a:extLst>
          </p:cNvPr>
          <p:cNvSpPr/>
          <p:nvPr/>
        </p:nvSpPr>
        <p:spPr>
          <a:xfrm>
            <a:off x="10431789" y="4278918"/>
            <a:ext cx="3392408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Config Map</a:t>
            </a:r>
          </a:p>
        </p:txBody>
      </p:sp>
      <p:pic>
        <p:nvPicPr>
          <p:cNvPr id="102" name="Google Shape;55;p13">
            <a:extLst>
              <a:ext uri="{FF2B5EF4-FFF2-40B4-BE49-F238E27FC236}">
                <a16:creationId xmlns:a16="http://schemas.microsoft.com/office/drawing/2014/main" id="{DF352EF1-92E2-C04D-A892-7BB5A57C98E7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516092" y="4265735"/>
            <a:ext cx="457500" cy="4616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11233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/>
      <p:bldP spid="19" grpId="0"/>
      <p:bldP spid="20" grpId="0"/>
      <p:bldP spid="21" grpId="0" animBg="1"/>
      <p:bldP spid="49" grpId="0" animBg="1"/>
      <p:bldP spid="50" grpId="0" animBg="1"/>
      <p:bldP spid="51" grpId="0" animBg="1"/>
      <p:bldP spid="76" grpId="0"/>
      <p:bldP spid="77" grpId="0"/>
      <p:bldP spid="80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3632" y="2193243"/>
            <a:ext cx="3675198" cy="35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6677" y="2397634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 Storage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70C0"/>
                </a:solidFill>
              </a:rPr>
              <a:t>with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Azure MySQL Database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205A956-1A7D-F547-826E-6857A23251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1570" y="2392617"/>
            <a:ext cx="3368459" cy="3368459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2B8FEB2D-1FF6-0242-84A5-048161F0F4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273919" y="221896"/>
            <a:ext cx="1756215" cy="1756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05301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37E7024-2812-EE46-B9D4-5AAE13FC167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C4C14B-7409-6A48-BC8C-B2AA665457EB}"/>
              </a:ext>
            </a:extLst>
          </p:cNvPr>
          <p:cNvSpPr/>
          <p:nvPr/>
        </p:nvSpPr>
        <p:spPr>
          <a:xfrm>
            <a:off x="3634055" y="334538"/>
            <a:ext cx="10872440" cy="722599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7B8E4EC-A8EB-5D42-A0CF-FCC4C9840928}"/>
              </a:ext>
            </a:extLst>
          </p:cNvPr>
          <p:cNvSpPr/>
          <p:nvPr/>
        </p:nvSpPr>
        <p:spPr>
          <a:xfrm>
            <a:off x="7594039" y="1713767"/>
            <a:ext cx="2977456" cy="239109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4AEF4A7-11CD-1744-B292-8712BA37F83A}"/>
              </a:ext>
            </a:extLst>
          </p:cNvPr>
          <p:cNvSpPr/>
          <p:nvPr/>
        </p:nvSpPr>
        <p:spPr>
          <a:xfrm>
            <a:off x="7983031" y="1918678"/>
            <a:ext cx="2167856" cy="186856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9CA48C0-DFD0-F749-A415-D4ACE0F79FFD}"/>
              </a:ext>
            </a:extLst>
          </p:cNvPr>
          <p:cNvSpPr/>
          <p:nvPr/>
        </p:nvSpPr>
        <p:spPr>
          <a:xfrm>
            <a:off x="8371494" y="2097451"/>
            <a:ext cx="1507579" cy="1418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051369-A8F3-4746-83D0-F5610F55BB6B}"/>
              </a:ext>
            </a:extLst>
          </p:cNvPr>
          <p:cNvSpPr txBox="1"/>
          <p:nvPr/>
        </p:nvSpPr>
        <p:spPr>
          <a:xfrm>
            <a:off x="8840114" y="3177079"/>
            <a:ext cx="62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POD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3266C2D-EB6C-184E-B123-3D5746096332}"/>
              </a:ext>
            </a:extLst>
          </p:cNvPr>
          <p:cNvGrpSpPr/>
          <p:nvPr/>
        </p:nvGrpSpPr>
        <p:grpSpPr>
          <a:xfrm>
            <a:off x="8670180" y="2439091"/>
            <a:ext cx="914036" cy="704092"/>
            <a:chOff x="853440" y="4579716"/>
            <a:chExt cx="1006998" cy="82759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393832F-2C26-874D-A5C6-D4AD35EE2266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0927758-1A58-A04D-A3F1-005BE18F0AFC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FEBB294-E703-9644-BAEA-819233BE49CB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599CD54-051A-E742-A655-4B752AEA415D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7175E2B-0D45-4C48-9273-D514565BE27B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A4C66BF0-A4BA-A846-B5B4-D76F2C7174FE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445BC47-A2D4-5A4F-AE53-41912A365C86}"/>
                </a:ext>
              </a:extLst>
            </p:cNvPr>
            <p:cNvSpPr txBox="1"/>
            <p:nvPr/>
          </p:nvSpPr>
          <p:spPr>
            <a:xfrm>
              <a:off x="1069564" y="4740206"/>
              <a:ext cx="542548" cy="542641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200" b="1" dirty="0">
                  <a:solidFill>
                    <a:schemeClr val="bg1"/>
                  </a:solidFill>
                  <a:latin typeface="+mj-lt"/>
                </a:rPr>
                <a:t>Web</a:t>
              </a:r>
            </a:p>
            <a:p>
              <a:pPr algn="ctr"/>
              <a:r>
                <a:rPr lang="en-IN" sz="1200" b="1" dirty="0">
                  <a:solidFill>
                    <a:schemeClr val="bg1"/>
                  </a:solidFill>
                  <a:latin typeface="+mj-lt"/>
                </a:rPr>
                <a:t>App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6E5650C3-93FD-344D-A60C-1EE88E8084F4}"/>
              </a:ext>
            </a:extLst>
          </p:cNvPr>
          <p:cNvSpPr txBox="1"/>
          <p:nvPr/>
        </p:nvSpPr>
        <p:spPr>
          <a:xfrm>
            <a:off x="8519741" y="3440150"/>
            <a:ext cx="1239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 err="1"/>
              <a:t>ReplicaSet</a:t>
            </a:r>
            <a:endParaRPr lang="en-IN" sz="18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6B67B35-779B-E84F-9038-16BD16849AB8}"/>
              </a:ext>
            </a:extLst>
          </p:cNvPr>
          <p:cNvSpPr txBox="1"/>
          <p:nvPr/>
        </p:nvSpPr>
        <p:spPr>
          <a:xfrm>
            <a:off x="7821416" y="3758435"/>
            <a:ext cx="2664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Deployment (</a:t>
            </a:r>
            <a:r>
              <a:rPr lang="en-IN" sz="1800" dirty="0" err="1"/>
              <a:t>UserMgmt</a:t>
            </a:r>
            <a:r>
              <a:rPr lang="en-IN" sz="1800" dirty="0"/>
              <a:t>)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71ED3F3-EF3B-A74C-8FE5-0D7248D61049}"/>
              </a:ext>
            </a:extLst>
          </p:cNvPr>
          <p:cNvSpPr/>
          <p:nvPr/>
        </p:nvSpPr>
        <p:spPr>
          <a:xfrm>
            <a:off x="7594039" y="957302"/>
            <a:ext cx="2977455" cy="507830"/>
          </a:xfrm>
          <a:prstGeom prst="rect">
            <a:avLst/>
          </a:prstGeom>
          <a:solidFill>
            <a:schemeClr val="tx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700" dirty="0" err="1"/>
              <a:t>UserMgmt</a:t>
            </a:r>
            <a:r>
              <a:rPr lang="en-IN" sz="1700" dirty="0"/>
              <a:t> – LoadBalancer Service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F35EABB-84F2-9346-87E4-7F12BE703BE6}"/>
              </a:ext>
            </a:extLst>
          </p:cNvPr>
          <p:cNvSpPr/>
          <p:nvPr/>
        </p:nvSpPr>
        <p:spPr>
          <a:xfrm>
            <a:off x="7594039" y="4967509"/>
            <a:ext cx="2977455" cy="239109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C85A41D-EDB3-E144-BD73-6712F7ED2D72}"/>
              </a:ext>
            </a:extLst>
          </p:cNvPr>
          <p:cNvSpPr/>
          <p:nvPr/>
        </p:nvSpPr>
        <p:spPr>
          <a:xfrm>
            <a:off x="7983031" y="5172420"/>
            <a:ext cx="2167855" cy="186856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263B606-6C94-3D4E-B785-DD2CB7120E75}"/>
              </a:ext>
            </a:extLst>
          </p:cNvPr>
          <p:cNvSpPr/>
          <p:nvPr/>
        </p:nvSpPr>
        <p:spPr>
          <a:xfrm>
            <a:off x="8357025" y="5353569"/>
            <a:ext cx="1507579" cy="1418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D6D5A5C-5424-634B-8842-56C0A4B75D46}"/>
              </a:ext>
            </a:extLst>
          </p:cNvPr>
          <p:cNvSpPr txBox="1"/>
          <p:nvPr/>
        </p:nvSpPr>
        <p:spPr>
          <a:xfrm>
            <a:off x="8825645" y="6433197"/>
            <a:ext cx="62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POD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18D06BC-0392-3441-A43B-FD739896FBB2}"/>
              </a:ext>
            </a:extLst>
          </p:cNvPr>
          <p:cNvSpPr txBox="1"/>
          <p:nvPr/>
        </p:nvSpPr>
        <p:spPr>
          <a:xfrm>
            <a:off x="8495028" y="6723741"/>
            <a:ext cx="1239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 err="1"/>
              <a:t>ReplicaSet</a:t>
            </a:r>
            <a:endParaRPr lang="en-IN" sz="18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E9BDE47-2EC2-5742-8883-27CBE2E1D3F4}"/>
              </a:ext>
            </a:extLst>
          </p:cNvPr>
          <p:cNvSpPr txBox="1"/>
          <p:nvPr/>
        </p:nvSpPr>
        <p:spPr>
          <a:xfrm>
            <a:off x="8041434" y="6989089"/>
            <a:ext cx="2167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Deployment (</a:t>
            </a:r>
            <a:r>
              <a:rPr lang="en-IN" sz="1800" dirty="0" err="1"/>
              <a:t>mysql</a:t>
            </a:r>
            <a:r>
              <a:rPr lang="en-IN" sz="1800" dirty="0"/>
              <a:t>)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4C1A43B-0C4B-5C4D-BEBE-CD36C5A54C37}"/>
              </a:ext>
            </a:extLst>
          </p:cNvPr>
          <p:cNvSpPr/>
          <p:nvPr/>
        </p:nvSpPr>
        <p:spPr>
          <a:xfrm>
            <a:off x="7594039" y="4298116"/>
            <a:ext cx="2977455" cy="420757"/>
          </a:xfrm>
          <a:prstGeom prst="rect">
            <a:avLst/>
          </a:prstGeom>
          <a:solidFill>
            <a:schemeClr val="tx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MySQL – ClusterIP Service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696D737-EBA2-A54C-9871-F29C433A0DD1}"/>
              </a:ext>
            </a:extLst>
          </p:cNvPr>
          <p:cNvGrpSpPr/>
          <p:nvPr/>
        </p:nvGrpSpPr>
        <p:grpSpPr>
          <a:xfrm>
            <a:off x="8597972" y="5538347"/>
            <a:ext cx="1006998" cy="827590"/>
            <a:chOff x="2217322" y="4152694"/>
            <a:chExt cx="1006998" cy="82759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4323C10F-199F-104F-841E-CEFB045FA42A}"/>
                </a:ext>
              </a:extLst>
            </p:cNvPr>
            <p:cNvSpPr/>
            <p:nvPr/>
          </p:nvSpPr>
          <p:spPr>
            <a:xfrm>
              <a:off x="2217322" y="4152694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6A9E8AB-E1CF-0042-B60B-9054F35CAA8C}"/>
                </a:ext>
              </a:extLst>
            </p:cNvPr>
            <p:cNvCxnSpPr>
              <a:cxnSpLocks/>
            </p:cNvCxnSpPr>
            <p:nvPr/>
          </p:nvCxnSpPr>
          <p:spPr>
            <a:xfrm>
              <a:off x="2414092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DA113DD5-138C-E348-86DB-7B43238BE82B}"/>
                </a:ext>
              </a:extLst>
            </p:cNvPr>
            <p:cNvCxnSpPr>
              <a:cxnSpLocks/>
            </p:cNvCxnSpPr>
            <p:nvPr/>
          </p:nvCxnSpPr>
          <p:spPr>
            <a:xfrm>
              <a:off x="25684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DDA8862E-5D97-9248-8C64-22660457BC21}"/>
                </a:ext>
              </a:extLst>
            </p:cNvPr>
            <p:cNvCxnSpPr>
              <a:cxnSpLocks/>
            </p:cNvCxnSpPr>
            <p:nvPr/>
          </p:nvCxnSpPr>
          <p:spPr>
            <a:xfrm>
              <a:off x="27208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0130593A-CEB9-EF4A-AD65-C7350F64690A}"/>
                </a:ext>
              </a:extLst>
            </p:cNvPr>
            <p:cNvCxnSpPr>
              <a:cxnSpLocks/>
            </p:cNvCxnSpPr>
            <p:nvPr/>
          </p:nvCxnSpPr>
          <p:spPr>
            <a:xfrm>
              <a:off x="28732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C81A2C9-8437-8942-BDBA-29FF64DAA8A1}"/>
                </a:ext>
              </a:extLst>
            </p:cNvPr>
            <p:cNvCxnSpPr>
              <a:cxnSpLocks/>
            </p:cNvCxnSpPr>
            <p:nvPr/>
          </p:nvCxnSpPr>
          <p:spPr>
            <a:xfrm>
              <a:off x="30256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088E803-08DC-6340-B03D-F2544CEF36BE}"/>
                </a:ext>
              </a:extLst>
            </p:cNvPr>
            <p:cNvSpPr txBox="1"/>
            <p:nvPr/>
          </p:nvSpPr>
          <p:spPr>
            <a:xfrm>
              <a:off x="2379345" y="4423838"/>
              <a:ext cx="682952" cy="276999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200" b="1" dirty="0" err="1">
                  <a:solidFill>
                    <a:schemeClr val="bg1"/>
                  </a:solidFill>
                  <a:latin typeface="+mj-lt"/>
                </a:rPr>
                <a:t>MySql</a:t>
              </a:r>
              <a:endParaRPr lang="en-IN" sz="1200" b="1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49" name="Rectangle 48">
            <a:extLst>
              <a:ext uri="{FF2B5EF4-FFF2-40B4-BE49-F238E27FC236}">
                <a16:creationId xmlns:a16="http://schemas.microsoft.com/office/drawing/2014/main" id="{0208A58A-B76D-9E48-88C2-6B804307CDAE}"/>
              </a:ext>
            </a:extLst>
          </p:cNvPr>
          <p:cNvSpPr/>
          <p:nvPr/>
        </p:nvSpPr>
        <p:spPr>
          <a:xfrm>
            <a:off x="10812441" y="1621564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Load Balancer Service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891F88B5-53A3-BA41-9B93-8D9401E8CB6E}"/>
              </a:ext>
            </a:extLst>
          </p:cNvPr>
          <p:cNvSpPr/>
          <p:nvPr/>
        </p:nvSpPr>
        <p:spPr>
          <a:xfrm>
            <a:off x="10812441" y="2258635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Deployment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1E9E44B-27B1-3745-B866-6B57E7FA26BD}"/>
              </a:ext>
            </a:extLst>
          </p:cNvPr>
          <p:cNvSpPr/>
          <p:nvPr/>
        </p:nvSpPr>
        <p:spPr>
          <a:xfrm>
            <a:off x="10812441" y="2896209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Environment Variables</a:t>
            </a:r>
          </a:p>
        </p:txBody>
      </p:sp>
      <p:sp>
        <p:nvSpPr>
          <p:cNvPr id="68" name="Title 3">
            <a:extLst>
              <a:ext uri="{FF2B5EF4-FFF2-40B4-BE49-F238E27FC236}">
                <a16:creationId xmlns:a16="http://schemas.microsoft.com/office/drawing/2014/main" id="{087FB075-255E-114B-AD3D-FC1090243533}"/>
              </a:ext>
            </a:extLst>
          </p:cNvPr>
          <p:cNvSpPr txBox="1">
            <a:spLocks/>
          </p:cNvSpPr>
          <p:nvPr/>
        </p:nvSpPr>
        <p:spPr>
          <a:xfrm>
            <a:off x="149092" y="2021272"/>
            <a:ext cx="3064355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800" b="1" dirty="0"/>
              <a:t>AKS Storage</a:t>
            </a:r>
            <a:br>
              <a:rPr lang="en-US" sz="3800" b="1" dirty="0">
                <a:solidFill>
                  <a:srgbClr val="00B050"/>
                </a:solidFill>
              </a:rPr>
            </a:br>
            <a:r>
              <a:rPr lang="en-US" sz="3800" b="1" dirty="0">
                <a:solidFill>
                  <a:srgbClr val="00B050"/>
                </a:solidFill>
              </a:rPr>
              <a:t>Azure MySQL</a:t>
            </a:r>
          </a:p>
          <a:p>
            <a:r>
              <a:rPr lang="en-US" sz="3800" b="1" dirty="0">
                <a:solidFill>
                  <a:srgbClr val="00B050"/>
                </a:solidFill>
              </a:rPr>
              <a:t>Database</a:t>
            </a: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BCD7CB37-8565-AB4E-AAA6-38C360F380FC}"/>
              </a:ext>
            </a:extLst>
          </p:cNvPr>
          <p:cNvGrpSpPr/>
          <p:nvPr/>
        </p:nvGrpSpPr>
        <p:grpSpPr>
          <a:xfrm>
            <a:off x="380904" y="932531"/>
            <a:ext cx="2061290" cy="644442"/>
            <a:chOff x="7124887" y="2666089"/>
            <a:chExt cx="2061290" cy="644442"/>
          </a:xfrm>
        </p:grpSpPr>
        <p:pic>
          <p:nvPicPr>
            <p:cNvPr id="70" name="Picture 2" descr="User icon">
              <a:extLst>
                <a:ext uri="{FF2B5EF4-FFF2-40B4-BE49-F238E27FC236}">
                  <a16:creationId xmlns:a16="http://schemas.microsoft.com/office/drawing/2014/main" id="{4D5F9FFC-D73A-9749-BF19-8C3A26AD78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4887" y="271734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E4E99C18-430E-D94D-A952-E3AF76F6312D}"/>
                </a:ext>
              </a:extLst>
            </p:cNvPr>
            <p:cNvSpPr/>
            <p:nvPr/>
          </p:nvSpPr>
          <p:spPr>
            <a:xfrm>
              <a:off x="7124888" y="2666089"/>
              <a:ext cx="2061289" cy="644442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72" name="Picture 2" descr="User icon">
              <a:extLst>
                <a:ext uri="{FF2B5EF4-FFF2-40B4-BE49-F238E27FC236}">
                  <a16:creationId xmlns:a16="http://schemas.microsoft.com/office/drawing/2014/main" id="{EEA202E2-888A-024B-B42A-AD1640E4DB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6221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3" name="Picture 2" descr="User icon">
              <a:extLst>
                <a:ext uri="{FF2B5EF4-FFF2-40B4-BE49-F238E27FC236}">
                  <a16:creationId xmlns:a16="http://schemas.microsoft.com/office/drawing/2014/main" id="{008576E5-F319-FE4C-B85B-E4E8F3B9F9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9651" y="2718254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4" name="Picture 2" descr="User icon">
              <a:extLst>
                <a:ext uri="{FF2B5EF4-FFF2-40B4-BE49-F238E27FC236}">
                  <a16:creationId xmlns:a16="http://schemas.microsoft.com/office/drawing/2014/main" id="{C57AFC27-5295-B949-8CEA-2FD5557881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0985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B3A71AE3-6765-6F43-9256-D428D41C5BE0}"/>
              </a:ext>
            </a:extLst>
          </p:cNvPr>
          <p:cNvCxnSpPr>
            <a:cxnSpLocks/>
            <a:stCxn id="74" idx="3"/>
            <a:endCxn id="21" idx="1"/>
          </p:cNvCxnSpPr>
          <p:nvPr/>
        </p:nvCxnSpPr>
        <p:spPr>
          <a:xfrm flipV="1">
            <a:off x="2418336" y="1211217"/>
            <a:ext cx="5175703" cy="37123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06EF7090-82ED-EA48-A831-B79BD9B706F2}"/>
              </a:ext>
            </a:extLst>
          </p:cNvPr>
          <p:cNvSpPr txBox="1"/>
          <p:nvPr/>
        </p:nvSpPr>
        <p:spPr>
          <a:xfrm>
            <a:off x="895003" y="1506614"/>
            <a:ext cx="7654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Users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BF269F52-1D04-904E-BB1B-C4A4A13DF449}"/>
              </a:ext>
            </a:extLst>
          </p:cNvPr>
          <p:cNvSpPr txBox="1"/>
          <p:nvPr/>
        </p:nvSpPr>
        <p:spPr>
          <a:xfrm>
            <a:off x="2418336" y="658895"/>
            <a:ext cx="4910319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>
                <a:latin typeface="Menlo" panose="020B0609030804020204" pitchFamily="49" charset="0"/>
              </a:rPr>
              <a:t>http://&lt;External-IP-from-get-service-output&gt;</a:t>
            </a:r>
          </a:p>
          <a:p>
            <a:endParaRPr lang="en-US" sz="1300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ACF6B7C-0CC9-C244-A0C9-12D228B7C149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9082767" y="1485117"/>
            <a:ext cx="0" cy="228650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E1A44744-5655-D748-88A5-4D46083830FD}"/>
              </a:ext>
            </a:extLst>
          </p:cNvPr>
          <p:cNvCxnSpPr>
            <a:cxnSpLocks/>
          </p:cNvCxnSpPr>
          <p:nvPr/>
        </p:nvCxnSpPr>
        <p:spPr>
          <a:xfrm>
            <a:off x="9101471" y="4104866"/>
            <a:ext cx="0" cy="228650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90B059BF-73E0-4941-951F-EF3AEE8B0F32}"/>
              </a:ext>
            </a:extLst>
          </p:cNvPr>
          <p:cNvCxnSpPr>
            <a:cxnSpLocks/>
          </p:cNvCxnSpPr>
          <p:nvPr/>
        </p:nvCxnSpPr>
        <p:spPr>
          <a:xfrm>
            <a:off x="9101471" y="4718873"/>
            <a:ext cx="0" cy="228650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6465A249-623B-F44F-ABD0-A2A56A63A72C}"/>
              </a:ext>
            </a:extLst>
          </p:cNvPr>
          <p:cNvSpPr txBox="1"/>
          <p:nvPr/>
        </p:nvSpPr>
        <p:spPr>
          <a:xfrm>
            <a:off x="5604275" y="3716700"/>
            <a:ext cx="16077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Azure Disks</a:t>
            </a:r>
          </a:p>
        </p:txBody>
      </p:sp>
      <p:pic>
        <p:nvPicPr>
          <p:cNvPr id="65" name="Graphic 64">
            <a:extLst>
              <a:ext uri="{FF2B5EF4-FFF2-40B4-BE49-F238E27FC236}">
                <a16:creationId xmlns:a16="http://schemas.microsoft.com/office/drawing/2014/main" id="{82F88E00-2787-0545-80AC-0E07DE819F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28802" y="2969633"/>
            <a:ext cx="1955800" cy="1955800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35751F35-3B12-584B-A65D-115D3E62E1AD}"/>
              </a:ext>
            </a:extLst>
          </p:cNvPr>
          <p:cNvSpPr txBox="1"/>
          <p:nvPr/>
        </p:nvSpPr>
        <p:spPr>
          <a:xfrm>
            <a:off x="11368817" y="334538"/>
            <a:ext cx="225863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Azure AKS Cluster</a:t>
            </a:r>
          </a:p>
        </p:txBody>
      </p:sp>
      <p:pic>
        <p:nvPicPr>
          <p:cNvPr id="67" name="Graphic 66">
            <a:extLst>
              <a:ext uri="{FF2B5EF4-FFF2-40B4-BE49-F238E27FC236}">
                <a16:creationId xmlns:a16="http://schemas.microsoft.com/office/drawing/2014/main" id="{FE2503F2-E4D7-5647-81DF-747C3C0BF0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621465" y="324475"/>
            <a:ext cx="869325" cy="869325"/>
          </a:xfrm>
          <a:prstGeom prst="rect">
            <a:avLst/>
          </a:prstGeom>
        </p:spPr>
      </p:pic>
      <p:sp>
        <p:nvSpPr>
          <p:cNvPr id="80" name="Rectangle 79">
            <a:extLst>
              <a:ext uri="{FF2B5EF4-FFF2-40B4-BE49-F238E27FC236}">
                <a16:creationId xmlns:a16="http://schemas.microsoft.com/office/drawing/2014/main" id="{C7B3CCA3-1C59-314F-BB18-0E01876D6144}"/>
              </a:ext>
            </a:extLst>
          </p:cNvPr>
          <p:cNvSpPr/>
          <p:nvPr/>
        </p:nvSpPr>
        <p:spPr>
          <a:xfrm>
            <a:off x="10812441" y="3561108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Init Containers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787C8D25-AE57-5742-82E3-5F5C55FC9649}"/>
              </a:ext>
            </a:extLst>
          </p:cNvPr>
          <p:cNvSpPr/>
          <p:nvPr/>
        </p:nvSpPr>
        <p:spPr>
          <a:xfrm>
            <a:off x="10812441" y="4973209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Environment Variables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6C06BAA9-6424-8C45-9B8B-2D71B6FB8D69}"/>
              </a:ext>
            </a:extLst>
          </p:cNvPr>
          <p:cNvSpPr/>
          <p:nvPr/>
        </p:nvSpPr>
        <p:spPr>
          <a:xfrm>
            <a:off x="10812441" y="5610280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Volumes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8AE1ED3B-2849-644A-929A-CBC418A2A1BE}"/>
              </a:ext>
            </a:extLst>
          </p:cNvPr>
          <p:cNvSpPr/>
          <p:nvPr/>
        </p:nvSpPr>
        <p:spPr>
          <a:xfrm>
            <a:off x="10812441" y="6247854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Volume Mounts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E0FF6C00-F86F-964E-8B80-4F4F30C26D25}"/>
              </a:ext>
            </a:extLst>
          </p:cNvPr>
          <p:cNvSpPr/>
          <p:nvPr/>
        </p:nvSpPr>
        <p:spPr>
          <a:xfrm>
            <a:off x="10812441" y="6927290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ClusterIP</a:t>
            </a:r>
            <a:r>
              <a:rPr lang="en-US" dirty="0">
                <a:solidFill>
                  <a:schemeClr val="tx1"/>
                </a:solidFill>
              </a:rPr>
              <a:t> Service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049DFB1A-EFB9-3646-8A28-7976B1485046}"/>
              </a:ext>
            </a:extLst>
          </p:cNvPr>
          <p:cNvSpPr/>
          <p:nvPr/>
        </p:nvSpPr>
        <p:spPr>
          <a:xfrm>
            <a:off x="3928802" y="4967509"/>
            <a:ext cx="3503213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Storage Class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B15A328A-ECA0-C743-9EFE-1F97081EDDF9}"/>
              </a:ext>
            </a:extLst>
          </p:cNvPr>
          <p:cNvSpPr/>
          <p:nvPr/>
        </p:nvSpPr>
        <p:spPr>
          <a:xfrm>
            <a:off x="3928802" y="5604580"/>
            <a:ext cx="3503213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Persistent Volume Claim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DB23D56A-9C9F-0141-A694-014CCBA77C2C}"/>
              </a:ext>
            </a:extLst>
          </p:cNvPr>
          <p:cNvSpPr/>
          <p:nvPr/>
        </p:nvSpPr>
        <p:spPr>
          <a:xfrm>
            <a:off x="3928802" y="6242154"/>
            <a:ext cx="3503213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Persistent Volumes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C4A54D90-ED5B-3E46-9159-5A7CA19FDA85}"/>
              </a:ext>
            </a:extLst>
          </p:cNvPr>
          <p:cNvSpPr/>
          <p:nvPr/>
        </p:nvSpPr>
        <p:spPr>
          <a:xfrm>
            <a:off x="3928802" y="6921590"/>
            <a:ext cx="3503213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Deployment</a:t>
            </a:r>
          </a:p>
        </p:txBody>
      </p:sp>
      <p:pic>
        <p:nvPicPr>
          <p:cNvPr id="89" name="Google Shape;55;p13">
            <a:extLst>
              <a:ext uri="{FF2B5EF4-FFF2-40B4-BE49-F238E27FC236}">
                <a16:creationId xmlns:a16="http://schemas.microsoft.com/office/drawing/2014/main" id="{458F968C-97A2-754B-A8CE-4A4767345778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016125" y="4976233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55;p13">
            <a:extLst>
              <a:ext uri="{FF2B5EF4-FFF2-40B4-BE49-F238E27FC236}">
                <a16:creationId xmlns:a16="http://schemas.microsoft.com/office/drawing/2014/main" id="{75240C10-768A-064F-B441-E0FAB5DC32EC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013971" y="5599082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55;p13">
            <a:extLst>
              <a:ext uri="{FF2B5EF4-FFF2-40B4-BE49-F238E27FC236}">
                <a16:creationId xmlns:a16="http://schemas.microsoft.com/office/drawing/2014/main" id="{13847A98-FA41-3843-9736-D68384DB7231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013105" y="6247854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55;p13">
            <a:extLst>
              <a:ext uri="{FF2B5EF4-FFF2-40B4-BE49-F238E27FC236}">
                <a16:creationId xmlns:a16="http://schemas.microsoft.com/office/drawing/2014/main" id="{CE4D99ED-A25A-3846-B71E-BFB3AE7611F6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013105" y="6908407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55;p13">
            <a:extLst>
              <a:ext uri="{FF2B5EF4-FFF2-40B4-BE49-F238E27FC236}">
                <a16:creationId xmlns:a16="http://schemas.microsoft.com/office/drawing/2014/main" id="{59B96D1B-6BC3-AF4C-B6C4-7B647654402D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896374" y="4974619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55;p13">
            <a:extLst>
              <a:ext uri="{FF2B5EF4-FFF2-40B4-BE49-F238E27FC236}">
                <a16:creationId xmlns:a16="http://schemas.microsoft.com/office/drawing/2014/main" id="{400E609C-6EC0-6644-B3D5-67EE07458999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894156" y="5611690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55;p13">
            <a:extLst>
              <a:ext uri="{FF2B5EF4-FFF2-40B4-BE49-F238E27FC236}">
                <a16:creationId xmlns:a16="http://schemas.microsoft.com/office/drawing/2014/main" id="{2637D2F1-5833-D041-ABD5-C9FD25C8443A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877218" y="6261851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55;p13">
            <a:extLst>
              <a:ext uri="{FF2B5EF4-FFF2-40B4-BE49-F238E27FC236}">
                <a16:creationId xmlns:a16="http://schemas.microsoft.com/office/drawing/2014/main" id="{327A28F1-8721-9F44-A875-0D862AC4F1A1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902255" y="6907982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55;p13">
            <a:extLst>
              <a:ext uri="{FF2B5EF4-FFF2-40B4-BE49-F238E27FC236}">
                <a16:creationId xmlns:a16="http://schemas.microsoft.com/office/drawing/2014/main" id="{BFDB3510-E135-FB45-87DD-C54F83E0465A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812441" y="1635283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55;p13">
            <a:extLst>
              <a:ext uri="{FF2B5EF4-FFF2-40B4-BE49-F238E27FC236}">
                <a16:creationId xmlns:a16="http://schemas.microsoft.com/office/drawing/2014/main" id="{869666AA-D54E-A143-8F52-0EF7BA409AAF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812441" y="2258132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55;p13">
            <a:extLst>
              <a:ext uri="{FF2B5EF4-FFF2-40B4-BE49-F238E27FC236}">
                <a16:creationId xmlns:a16="http://schemas.microsoft.com/office/drawing/2014/main" id="{6F03F3F3-95AF-4A42-882A-30A244127EAC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798389" y="2905026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55;p13">
            <a:extLst>
              <a:ext uri="{FF2B5EF4-FFF2-40B4-BE49-F238E27FC236}">
                <a16:creationId xmlns:a16="http://schemas.microsoft.com/office/drawing/2014/main" id="{05D81FE3-EB74-784A-A81A-D85B11E95913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798389" y="3568218"/>
            <a:ext cx="472443" cy="461665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Rectangle 100">
            <a:extLst>
              <a:ext uri="{FF2B5EF4-FFF2-40B4-BE49-F238E27FC236}">
                <a16:creationId xmlns:a16="http://schemas.microsoft.com/office/drawing/2014/main" id="{4881E3C4-3829-CC47-A3A6-5DB50859FDC6}"/>
              </a:ext>
            </a:extLst>
          </p:cNvPr>
          <p:cNvSpPr/>
          <p:nvPr/>
        </p:nvSpPr>
        <p:spPr>
          <a:xfrm>
            <a:off x="10787389" y="4278918"/>
            <a:ext cx="3392408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Config Map</a:t>
            </a:r>
          </a:p>
        </p:txBody>
      </p:sp>
      <p:pic>
        <p:nvPicPr>
          <p:cNvPr id="102" name="Google Shape;55;p13">
            <a:extLst>
              <a:ext uri="{FF2B5EF4-FFF2-40B4-BE49-F238E27FC236}">
                <a16:creationId xmlns:a16="http://schemas.microsoft.com/office/drawing/2014/main" id="{DF352EF1-92E2-C04D-A892-7BB5A57C98E7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871692" y="4265735"/>
            <a:ext cx="457500" cy="461665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Rectangle 107">
            <a:extLst>
              <a:ext uri="{FF2B5EF4-FFF2-40B4-BE49-F238E27FC236}">
                <a16:creationId xmlns:a16="http://schemas.microsoft.com/office/drawing/2014/main" id="{08816F7C-6C09-144F-8759-07C6D40850A2}"/>
              </a:ext>
            </a:extLst>
          </p:cNvPr>
          <p:cNvSpPr/>
          <p:nvPr/>
        </p:nvSpPr>
        <p:spPr>
          <a:xfrm>
            <a:off x="31150" y="4303207"/>
            <a:ext cx="3459183" cy="41566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Complex setup to achieve  HA, </a:t>
            </a:r>
            <a:r>
              <a:rPr lang="en-US" sz="1600" dirty="0" err="1"/>
              <a:t>Statefulsets</a:t>
            </a:r>
            <a:endParaRPr lang="en-US" sz="1600" dirty="0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AFDFC788-89A8-CC47-976B-259B5606F502}"/>
              </a:ext>
            </a:extLst>
          </p:cNvPr>
          <p:cNvSpPr/>
          <p:nvPr/>
        </p:nvSpPr>
        <p:spPr>
          <a:xfrm>
            <a:off x="31151" y="4889859"/>
            <a:ext cx="3459182" cy="33925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Complex Master-Master MySQL setup 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2A9AF893-B000-F64F-8E04-C508C848DE57}"/>
              </a:ext>
            </a:extLst>
          </p:cNvPr>
          <p:cNvSpPr/>
          <p:nvPr/>
        </p:nvSpPr>
        <p:spPr>
          <a:xfrm>
            <a:off x="31151" y="5390523"/>
            <a:ext cx="3459182" cy="33925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Complex Master-Slave MySQL setup 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97618BC4-BE80-F344-B598-A3DEAB0AB8F6}"/>
              </a:ext>
            </a:extLst>
          </p:cNvPr>
          <p:cNvSpPr/>
          <p:nvPr/>
        </p:nvSpPr>
        <p:spPr>
          <a:xfrm>
            <a:off x="46819" y="5859856"/>
            <a:ext cx="3459182" cy="33925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No Automatic Backup &amp; Recovery</a:t>
            </a: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020E4ED0-CF90-1445-9E4D-5EA792638067}"/>
              </a:ext>
            </a:extLst>
          </p:cNvPr>
          <p:cNvSpPr/>
          <p:nvPr/>
        </p:nvSpPr>
        <p:spPr>
          <a:xfrm>
            <a:off x="46819" y="3809482"/>
            <a:ext cx="3459183" cy="3392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Drawbacks of Azure Disks</a:t>
            </a: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F543F7CB-FF63-F34F-816C-ECC1BC4772D8}"/>
              </a:ext>
            </a:extLst>
          </p:cNvPr>
          <p:cNvSpPr/>
          <p:nvPr/>
        </p:nvSpPr>
        <p:spPr>
          <a:xfrm>
            <a:off x="62455" y="6341756"/>
            <a:ext cx="3459182" cy="33925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No Auto-Upgrade MySQL</a:t>
            </a: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9F79F71F-354E-4B4C-B2D9-24F7B202F3F6}"/>
              </a:ext>
            </a:extLst>
          </p:cNvPr>
          <p:cNvSpPr/>
          <p:nvPr/>
        </p:nvSpPr>
        <p:spPr>
          <a:xfrm>
            <a:off x="62455" y="6819459"/>
            <a:ext cx="3459182" cy="47760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Logging, Monitoring needs custom </a:t>
            </a:r>
            <a:r>
              <a:rPr lang="en-US" sz="1600" dirty="0" err="1"/>
              <a:t>sctipts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621581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" grpId="0" animBg="1"/>
      <p:bldP spid="110" grpId="0" animBg="1"/>
      <p:bldP spid="111" grpId="0" animBg="1"/>
      <p:bldP spid="112" grpId="0" animBg="1"/>
      <p:bldP spid="113" grpId="0" animBg="1"/>
      <p:bldP spid="114" grpId="0" animBg="1"/>
      <p:bldP spid="11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16A9E88-D833-AA46-9BCE-83C16E3F1AF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5D85712-16C4-6D46-BE61-8928DE998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99233"/>
            <a:ext cx="12618720" cy="1188851"/>
          </a:xfrm>
        </p:spPr>
        <p:txBody>
          <a:bodyPr/>
          <a:lstStyle/>
          <a:p>
            <a:r>
              <a:rPr lang="en-US" dirty="0"/>
              <a:t>Kubernetes - Imperative &amp; Declarative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D4BF3AD-77BB-8043-BE42-273DF15E35E4}"/>
              </a:ext>
            </a:extLst>
          </p:cNvPr>
          <p:cNvSpPr/>
          <p:nvPr/>
        </p:nvSpPr>
        <p:spPr>
          <a:xfrm>
            <a:off x="7861611" y="3434573"/>
            <a:ext cx="2966224" cy="35989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44750BD-649F-5B44-9AF6-F9CA592B9406}"/>
              </a:ext>
            </a:extLst>
          </p:cNvPr>
          <p:cNvSpPr/>
          <p:nvPr/>
        </p:nvSpPr>
        <p:spPr>
          <a:xfrm>
            <a:off x="8109707" y="4432706"/>
            <a:ext cx="2480441" cy="384253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Pod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AD6854D-CCA2-E44F-9D46-7B750720EE8B}"/>
              </a:ext>
            </a:extLst>
          </p:cNvPr>
          <p:cNvSpPr/>
          <p:nvPr/>
        </p:nvSpPr>
        <p:spPr>
          <a:xfrm>
            <a:off x="8109705" y="5089384"/>
            <a:ext cx="2480441" cy="395675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/>
              <a:t>ReplicaSet</a:t>
            </a:r>
            <a:endParaRPr lang="en-IN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982C2BC-04E5-6F4D-9955-EFE955E7A67E}"/>
              </a:ext>
            </a:extLst>
          </p:cNvPr>
          <p:cNvSpPr/>
          <p:nvPr/>
        </p:nvSpPr>
        <p:spPr>
          <a:xfrm>
            <a:off x="8109707" y="5703653"/>
            <a:ext cx="2480441" cy="397216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Deployment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A5D16DE-F543-D440-A744-C106C98BE8A5}"/>
              </a:ext>
            </a:extLst>
          </p:cNvPr>
          <p:cNvSpPr/>
          <p:nvPr/>
        </p:nvSpPr>
        <p:spPr>
          <a:xfrm>
            <a:off x="8109706" y="6330337"/>
            <a:ext cx="2480441" cy="397216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Service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E7B4BA6-AB7F-6D4C-89A2-1A18E61FEC83}"/>
              </a:ext>
            </a:extLst>
          </p:cNvPr>
          <p:cNvSpPr/>
          <p:nvPr/>
        </p:nvSpPr>
        <p:spPr>
          <a:xfrm>
            <a:off x="8109705" y="3774180"/>
            <a:ext cx="2480441" cy="38425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YAML &amp; </a:t>
            </a:r>
            <a:r>
              <a:rPr lang="en-IN" dirty="0" err="1"/>
              <a:t>kubectl</a:t>
            </a:r>
            <a:endParaRPr lang="en-IN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5BB6960-A7F9-8C48-812C-A680ACB87AE3}"/>
              </a:ext>
            </a:extLst>
          </p:cNvPr>
          <p:cNvSpPr/>
          <p:nvPr/>
        </p:nvSpPr>
        <p:spPr>
          <a:xfrm>
            <a:off x="3288227" y="3434573"/>
            <a:ext cx="2966224" cy="35989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A55E6AA-5C8C-6B43-88F5-4E71682D16FB}"/>
              </a:ext>
            </a:extLst>
          </p:cNvPr>
          <p:cNvSpPr/>
          <p:nvPr/>
        </p:nvSpPr>
        <p:spPr>
          <a:xfrm>
            <a:off x="3536323" y="4432706"/>
            <a:ext cx="2480441" cy="384253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Pod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D651303-FFB7-E840-9CB9-989C04C2AB06}"/>
              </a:ext>
            </a:extLst>
          </p:cNvPr>
          <p:cNvSpPr/>
          <p:nvPr/>
        </p:nvSpPr>
        <p:spPr>
          <a:xfrm>
            <a:off x="3536321" y="5089384"/>
            <a:ext cx="2480441" cy="39567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/>
              <a:t>ReplicaSet</a:t>
            </a:r>
            <a:endParaRPr lang="en-IN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9A3F9D4-8B19-2E48-91D6-21C17583D5CD}"/>
              </a:ext>
            </a:extLst>
          </p:cNvPr>
          <p:cNvSpPr/>
          <p:nvPr/>
        </p:nvSpPr>
        <p:spPr>
          <a:xfrm>
            <a:off x="3536323" y="5703653"/>
            <a:ext cx="2480441" cy="397216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Deployment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51A15A6-B512-1849-B0CF-5A5E88D6B5EF}"/>
              </a:ext>
            </a:extLst>
          </p:cNvPr>
          <p:cNvSpPr/>
          <p:nvPr/>
        </p:nvSpPr>
        <p:spPr>
          <a:xfrm>
            <a:off x="3536322" y="6330337"/>
            <a:ext cx="2480441" cy="397216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Service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93A1455-C864-1843-B8D1-45D62B0F2C61}"/>
              </a:ext>
            </a:extLst>
          </p:cNvPr>
          <p:cNvSpPr/>
          <p:nvPr/>
        </p:nvSpPr>
        <p:spPr>
          <a:xfrm>
            <a:off x="3536321" y="3774180"/>
            <a:ext cx="2480441" cy="38425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/>
              <a:t>kubectl</a:t>
            </a:r>
            <a:endParaRPr lang="en-IN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85B08B3-E1A3-684B-8C8B-80FBD2DD515D}"/>
              </a:ext>
            </a:extLst>
          </p:cNvPr>
          <p:cNvSpPr/>
          <p:nvPr/>
        </p:nvSpPr>
        <p:spPr>
          <a:xfrm>
            <a:off x="3288227" y="1461301"/>
            <a:ext cx="7539608" cy="61246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Kubernetes Fundamentals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D187AD7-AB7B-C84A-AE02-5A291A666D39}"/>
              </a:ext>
            </a:extLst>
          </p:cNvPr>
          <p:cNvSpPr/>
          <p:nvPr/>
        </p:nvSpPr>
        <p:spPr>
          <a:xfrm>
            <a:off x="3288227" y="2340389"/>
            <a:ext cx="2966224" cy="612469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Imperative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C5E32CE-D155-9942-AEB3-3509F43F095A}"/>
              </a:ext>
            </a:extLst>
          </p:cNvPr>
          <p:cNvSpPr/>
          <p:nvPr/>
        </p:nvSpPr>
        <p:spPr>
          <a:xfrm>
            <a:off x="7861611" y="2337048"/>
            <a:ext cx="2966224" cy="612469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Declarative</a:t>
            </a:r>
          </a:p>
        </p:txBody>
      </p:sp>
    </p:spTree>
    <p:extLst>
      <p:ext uri="{BB962C8B-B14F-4D97-AF65-F5344CB8AC3E}">
        <p14:creationId xmlns:p14="http://schemas.microsoft.com/office/powerpoint/2010/main" val="973801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495ACB4-D22D-E145-8E12-ABF804DDC88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3E6EAC-C78C-DF42-92A4-C76A89CFD9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840" y="1805971"/>
            <a:ext cx="12618720" cy="5590922"/>
          </a:xfrm>
        </p:spPr>
        <p:txBody>
          <a:bodyPr/>
          <a:lstStyle/>
          <a:p>
            <a:r>
              <a:rPr lang="en-IN" b="1" dirty="0">
                <a:solidFill>
                  <a:schemeClr val="accent6">
                    <a:lumMod val="75000"/>
                  </a:schemeClr>
                </a:solidFill>
              </a:rPr>
              <a:t>Features</a:t>
            </a:r>
          </a:p>
          <a:p>
            <a:r>
              <a:rPr lang="en-IN" dirty="0"/>
              <a:t>Built-in </a:t>
            </a:r>
            <a:r>
              <a:rPr lang="en-IN" dirty="0">
                <a:solidFill>
                  <a:srgbClr val="0070C0"/>
                </a:solidFill>
              </a:rPr>
              <a:t>high availability </a:t>
            </a:r>
            <a:r>
              <a:rPr lang="en-IN" dirty="0"/>
              <a:t>with no additional cost.</a:t>
            </a:r>
          </a:p>
          <a:p>
            <a:r>
              <a:rPr lang="en-IN" dirty="0"/>
              <a:t>Predictable </a:t>
            </a:r>
            <a:r>
              <a:rPr lang="en-IN" dirty="0">
                <a:solidFill>
                  <a:srgbClr val="0070C0"/>
                </a:solidFill>
              </a:rPr>
              <a:t>performance</a:t>
            </a:r>
            <a:r>
              <a:rPr lang="en-IN" dirty="0"/>
              <a:t>, using inclusive pay-as-you-go pricing.</a:t>
            </a:r>
          </a:p>
          <a:p>
            <a:r>
              <a:rPr lang="en-IN" dirty="0">
                <a:solidFill>
                  <a:srgbClr val="0070C0"/>
                </a:solidFill>
              </a:rPr>
              <a:t>Scale</a:t>
            </a:r>
            <a:r>
              <a:rPr lang="en-IN" dirty="0"/>
              <a:t> as needed within seconds.</a:t>
            </a:r>
          </a:p>
          <a:p>
            <a:r>
              <a:rPr lang="en-IN" dirty="0"/>
              <a:t>Secured to protect sensitive </a:t>
            </a:r>
            <a:r>
              <a:rPr lang="en-IN" dirty="0">
                <a:solidFill>
                  <a:srgbClr val="0070C0"/>
                </a:solidFill>
              </a:rPr>
              <a:t>data at-rest and in-motion</a:t>
            </a:r>
            <a:r>
              <a:rPr lang="en-IN" dirty="0"/>
              <a:t>.</a:t>
            </a:r>
          </a:p>
          <a:p>
            <a:r>
              <a:rPr lang="en-IN" dirty="0"/>
              <a:t>Automatic </a:t>
            </a:r>
            <a:r>
              <a:rPr lang="en-IN" dirty="0">
                <a:solidFill>
                  <a:srgbClr val="0070C0"/>
                </a:solidFill>
              </a:rPr>
              <a:t>backups</a:t>
            </a:r>
            <a:r>
              <a:rPr lang="en-IN" dirty="0"/>
              <a:t> and point-in-time-restore for up to 35 days.</a:t>
            </a:r>
          </a:p>
          <a:p>
            <a:r>
              <a:rPr lang="en-IN" dirty="0"/>
              <a:t>Enterprise-grade </a:t>
            </a:r>
            <a:r>
              <a:rPr lang="en-IN" dirty="0">
                <a:solidFill>
                  <a:srgbClr val="0070C0"/>
                </a:solidFill>
              </a:rPr>
              <a:t>security</a:t>
            </a:r>
            <a:r>
              <a:rPr lang="en-IN" dirty="0"/>
              <a:t> and compliance.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8230321-7B55-FD4F-8A31-3AA21660B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MySQL Database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27F814D0-4CF3-A840-A58A-4FF0B9234B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22219" y="201940"/>
            <a:ext cx="2499241" cy="2499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93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37E7024-2812-EE46-B9D4-5AAE13FC167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C4C14B-7409-6A48-BC8C-B2AA665457EB}"/>
              </a:ext>
            </a:extLst>
          </p:cNvPr>
          <p:cNvSpPr/>
          <p:nvPr/>
        </p:nvSpPr>
        <p:spPr>
          <a:xfrm>
            <a:off x="3634055" y="80538"/>
            <a:ext cx="10872440" cy="452879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7B8E4EC-A8EB-5D42-A0CF-FCC4C9840928}"/>
              </a:ext>
            </a:extLst>
          </p:cNvPr>
          <p:cNvSpPr/>
          <p:nvPr/>
        </p:nvSpPr>
        <p:spPr>
          <a:xfrm>
            <a:off x="7594039" y="1459767"/>
            <a:ext cx="2977456" cy="239109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4AEF4A7-11CD-1744-B292-8712BA37F83A}"/>
              </a:ext>
            </a:extLst>
          </p:cNvPr>
          <p:cNvSpPr/>
          <p:nvPr/>
        </p:nvSpPr>
        <p:spPr>
          <a:xfrm>
            <a:off x="7983031" y="1664678"/>
            <a:ext cx="2167856" cy="186856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9CA48C0-DFD0-F749-A415-D4ACE0F79FFD}"/>
              </a:ext>
            </a:extLst>
          </p:cNvPr>
          <p:cNvSpPr/>
          <p:nvPr/>
        </p:nvSpPr>
        <p:spPr>
          <a:xfrm>
            <a:off x="8371494" y="1843451"/>
            <a:ext cx="1507579" cy="1418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051369-A8F3-4746-83D0-F5610F55BB6B}"/>
              </a:ext>
            </a:extLst>
          </p:cNvPr>
          <p:cNvSpPr txBox="1"/>
          <p:nvPr/>
        </p:nvSpPr>
        <p:spPr>
          <a:xfrm>
            <a:off x="8840114" y="2923079"/>
            <a:ext cx="62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POD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3266C2D-EB6C-184E-B123-3D5746096332}"/>
              </a:ext>
            </a:extLst>
          </p:cNvPr>
          <p:cNvGrpSpPr/>
          <p:nvPr/>
        </p:nvGrpSpPr>
        <p:grpSpPr>
          <a:xfrm>
            <a:off x="8670180" y="2185091"/>
            <a:ext cx="914036" cy="704092"/>
            <a:chOff x="853440" y="4579716"/>
            <a:chExt cx="1006998" cy="82759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393832F-2C26-874D-A5C6-D4AD35EE2266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0927758-1A58-A04D-A3F1-005BE18F0AFC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FEBB294-E703-9644-BAEA-819233BE49CB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599CD54-051A-E742-A655-4B752AEA415D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7175E2B-0D45-4C48-9273-D514565BE27B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A4C66BF0-A4BA-A846-B5B4-D76F2C7174FE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445BC47-A2D4-5A4F-AE53-41912A365C86}"/>
                </a:ext>
              </a:extLst>
            </p:cNvPr>
            <p:cNvSpPr txBox="1"/>
            <p:nvPr/>
          </p:nvSpPr>
          <p:spPr>
            <a:xfrm>
              <a:off x="1069564" y="4740206"/>
              <a:ext cx="542548" cy="542641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200" b="1" dirty="0">
                  <a:solidFill>
                    <a:schemeClr val="bg1"/>
                  </a:solidFill>
                  <a:latin typeface="+mj-lt"/>
                </a:rPr>
                <a:t>Web</a:t>
              </a:r>
            </a:p>
            <a:p>
              <a:pPr algn="ctr"/>
              <a:r>
                <a:rPr lang="en-IN" sz="1200" b="1" dirty="0">
                  <a:solidFill>
                    <a:schemeClr val="bg1"/>
                  </a:solidFill>
                  <a:latin typeface="+mj-lt"/>
                </a:rPr>
                <a:t>App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6E5650C3-93FD-344D-A60C-1EE88E8084F4}"/>
              </a:ext>
            </a:extLst>
          </p:cNvPr>
          <p:cNvSpPr txBox="1"/>
          <p:nvPr/>
        </p:nvSpPr>
        <p:spPr>
          <a:xfrm>
            <a:off x="8519741" y="3186150"/>
            <a:ext cx="1239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 err="1"/>
              <a:t>ReplicaSet</a:t>
            </a:r>
            <a:endParaRPr lang="en-IN" sz="18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6B67B35-779B-E84F-9038-16BD16849AB8}"/>
              </a:ext>
            </a:extLst>
          </p:cNvPr>
          <p:cNvSpPr txBox="1"/>
          <p:nvPr/>
        </p:nvSpPr>
        <p:spPr>
          <a:xfrm>
            <a:off x="7821416" y="3504435"/>
            <a:ext cx="2664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Deployment (</a:t>
            </a:r>
            <a:r>
              <a:rPr lang="en-IN" sz="1800" dirty="0" err="1"/>
              <a:t>UserMgmt</a:t>
            </a:r>
            <a:r>
              <a:rPr lang="en-IN" sz="1800" dirty="0"/>
              <a:t>)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71ED3F3-EF3B-A74C-8FE5-0D7248D61049}"/>
              </a:ext>
            </a:extLst>
          </p:cNvPr>
          <p:cNvSpPr/>
          <p:nvPr/>
        </p:nvSpPr>
        <p:spPr>
          <a:xfrm>
            <a:off x="7594039" y="703302"/>
            <a:ext cx="2977455" cy="507830"/>
          </a:xfrm>
          <a:prstGeom prst="rect">
            <a:avLst/>
          </a:prstGeom>
          <a:solidFill>
            <a:schemeClr val="tx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700" dirty="0" err="1"/>
              <a:t>UserMgmt</a:t>
            </a:r>
            <a:r>
              <a:rPr lang="en-IN" sz="1700" dirty="0"/>
              <a:t> – LoadBalancer Service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4C1A43B-0C4B-5C4D-BEBE-CD36C5A54C37}"/>
              </a:ext>
            </a:extLst>
          </p:cNvPr>
          <p:cNvSpPr/>
          <p:nvPr/>
        </p:nvSpPr>
        <p:spPr>
          <a:xfrm>
            <a:off x="7594039" y="4044116"/>
            <a:ext cx="2977455" cy="420757"/>
          </a:xfrm>
          <a:prstGeom prst="rect">
            <a:avLst/>
          </a:prstGeom>
          <a:solidFill>
            <a:schemeClr val="tx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MySQL – </a:t>
            </a:r>
            <a:r>
              <a:rPr lang="en-IN" sz="1800" dirty="0" err="1"/>
              <a:t>ExternalName</a:t>
            </a:r>
            <a:r>
              <a:rPr lang="en-IN" sz="1800" dirty="0"/>
              <a:t> Service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208A58A-B76D-9E48-88C2-6B804307CDAE}"/>
              </a:ext>
            </a:extLst>
          </p:cNvPr>
          <p:cNvSpPr/>
          <p:nvPr/>
        </p:nvSpPr>
        <p:spPr>
          <a:xfrm>
            <a:off x="10812441" y="1367564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Load Balancer Service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891F88B5-53A3-BA41-9B93-8D9401E8CB6E}"/>
              </a:ext>
            </a:extLst>
          </p:cNvPr>
          <p:cNvSpPr/>
          <p:nvPr/>
        </p:nvSpPr>
        <p:spPr>
          <a:xfrm>
            <a:off x="10812441" y="2004635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Deployment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1E9E44B-27B1-3745-B866-6B57E7FA26BD}"/>
              </a:ext>
            </a:extLst>
          </p:cNvPr>
          <p:cNvSpPr/>
          <p:nvPr/>
        </p:nvSpPr>
        <p:spPr>
          <a:xfrm>
            <a:off x="10812441" y="2642209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Environment Variables</a:t>
            </a:r>
          </a:p>
        </p:txBody>
      </p:sp>
      <p:sp>
        <p:nvSpPr>
          <p:cNvPr id="68" name="Title 3">
            <a:extLst>
              <a:ext uri="{FF2B5EF4-FFF2-40B4-BE49-F238E27FC236}">
                <a16:creationId xmlns:a16="http://schemas.microsoft.com/office/drawing/2014/main" id="{087FB075-255E-114B-AD3D-FC1090243533}"/>
              </a:ext>
            </a:extLst>
          </p:cNvPr>
          <p:cNvSpPr txBox="1">
            <a:spLocks/>
          </p:cNvSpPr>
          <p:nvPr/>
        </p:nvSpPr>
        <p:spPr>
          <a:xfrm>
            <a:off x="113469" y="5753674"/>
            <a:ext cx="3064355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800" b="1" dirty="0"/>
              <a:t>AKS Storage</a:t>
            </a:r>
            <a:br>
              <a:rPr lang="en-US" sz="3800" b="1" dirty="0">
                <a:solidFill>
                  <a:srgbClr val="00B050"/>
                </a:solidFill>
              </a:rPr>
            </a:br>
            <a:r>
              <a:rPr lang="en-US" sz="3800" b="1" dirty="0">
                <a:solidFill>
                  <a:srgbClr val="00B050"/>
                </a:solidFill>
              </a:rPr>
              <a:t>Azure MySQL Database</a:t>
            </a: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BCD7CB37-8565-AB4E-AAA6-38C360F380FC}"/>
              </a:ext>
            </a:extLst>
          </p:cNvPr>
          <p:cNvGrpSpPr/>
          <p:nvPr/>
        </p:nvGrpSpPr>
        <p:grpSpPr>
          <a:xfrm>
            <a:off x="380904" y="589631"/>
            <a:ext cx="2061290" cy="644442"/>
            <a:chOff x="7124887" y="2666089"/>
            <a:chExt cx="2061290" cy="644442"/>
          </a:xfrm>
        </p:grpSpPr>
        <p:pic>
          <p:nvPicPr>
            <p:cNvPr id="70" name="Picture 2" descr="User icon">
              <a:extLst>
                <a:ext uri="{FF2B5EF4-FFF2-40B4-BE49-F238E27FC236}">
                  <a16:creationId xmlns:a16="http://schemas.microsoft.com/office/drawing/2014/main" id="{4D5F9FFC-D73A-9749-BF19-8C3A26AD78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4887" y="271734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E4E99C18-430E-D94D-A952-E3AF76F6312D}"/>
                </a:ext>
              </a:extLst>
            </p:cNvPr>
            <p:cNvSpPr/>
            <p:nvPr/>
          </p:nvSpPr>
          <p:spPr>
            <a:xfrm>
              <a:off x="7124888" y="2666089"/>
              <a:ext cx="2061289" cy="644442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72" name="Picture 2" descr="User icon">
              <a:extLst>
                <a:ext uri="{FF2B5EF4-FFF2-40B4-BE49-F238E27FC236}">
                  <a16:creationId xmlns:a16="http://schemas.microsoft.com/office/drawing/2014/main" id="{EEA202E2-888A-024B-B42A-AD1640E4DB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6221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3" name="Picture 2" descr="User icon">
              <a:extLst>
                <a:ext uri="{FF2B5EF4-FFF2-40B4-BE49-F238E27FC236}">
                  <a16:creationId xmlns:a16="http://schemas.microsoft.com/office/drawing/2014/main" id="{008576E5-F319-FE4C-B85B-E4E8F3B9F9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9651" y="2718254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4" name="Picture 2" descr="User icon">
              <a:extLst>
                <a:ext uri="{FF2B5EF4-FFF2-40B4-BE49-F238E27FC236}">
                  <a16:creationId xmlns:a16="http://schemas.microsoft.com/office/drawing/2014/main" id="{C57AFC27-5295-B949-8CEA-2FD5557881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0985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B3A71AE3-6765-6F43-9256-D428D41C5BE0}"/>
              </a:ext>
            </a:extLst>
          </p:cNvPr>
          <p:cNvCxnSpPr>
            <a:cxnSpLocks/>
            <a:stCxn id="74" idx="3"/>
            <a:endCxn id="21" idx="1"/>
          </p:cNvCxnSpPr>
          <p:nvPr/>
        </p:nvCxnSpPr>
        <p:spPr>
          <a:xfrm>
            <a:off x="2418336" y="905440"/>
            <a:ext cx="5175703" cy="51777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06EF7090-82ED-EA48-A831-B79BD9B706F2}"/>
              </a:ext>
            </a:extLst>
          </p:cNvPr>
          <p:cNvSpPr txBox="1"/>
          <p:nvPr/>
        </p:nvSpPr>
        <p:spPr>
          <a:xfrm>
            <a:off x="895003" y="1163714"/>
            <a:ext cx="7654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Users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BF269F52-1D04-904E-BB1B-C4A4A13DF449}"/>
              </a:ext>
            </a:extLst>
          </p:cNvPr>
          <p:cNvSpPr txBox="1"/>
          <p:nvPr/>
        </p:nvSpPr>
        <p:spPr>
          <a:xfrm>
            <a:off x="2591117" y="332003"/>
            <a:ext cx="4910319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>
                <a:latin typeface="Menlo" panose="020B0609030804020204" pitchFamily="49" charset="0"/>
              </a:rPr>
              <a:t>http://&lt;External-IP-from-get-service-output&gt;</a:t>
            </a:r>
          </a:p>
          <a:p>
            <a:endParaRPr lang="en-US" sz="1300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ACF6B7C-0CC9-C244-A0C9-12D228B7C149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9082767" y="1231117"/>
            <a:ext cx="0" cy="228650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E1A44744-5655-D748-88A5-4D46083830FD}"/>
              </a:ext>
            </a:extLst>
          </p:cNvPr>
          <p:cNvCxnSpPr>
            <a:cxnSpLocks/>
          </p:cNvCxnSpPr>
          <p:nvPr/>
        </p:nvCxnSpPr>
        <p:spPr>
          <a:xfrm>
            <a:off x="9101471" y="3850866"/>
            <a:ext cx="0" cy="228650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35751F35-3B12-584B-A65D-115D3E62E1AD}"/>
              </a:ext>
            </a:extLst>
          </p:cNvPr>
          <p:cNvSpPr txBox="1"/>
          <p:nvPr/>
        </p:nvSpPr>
        <p:spPr>
          <a:xfrm>
            <a:off x="11368817" y="80538"/>
            <a:ext cx="225863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Azure AKS Cluster</a:t>
            </a:r>
          </a:p>
        </p:txBody>
      </p:sp>
      <p:pic>
        <p:nvPicPr>
          <p:cNvPr id="67" name="Graphic 66">
            <a:extLst>
              <a:ext uri="{FF2B5EF4-FFF2-40B4-BE49-F238E27FC236}">
                <a16:creationId xmlns:a16="http://schemas.microsoft.com/office/drawing/2014/main" id="{FE2503F2-E4D7-5647-81DF-747C3C0BF0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621465" y="70475"/>
            <a:ext cx="869325" cy="869325"/>
          </a:xfrm>
          <a:prstGeom prst="rect">
            <a:avLst/>
          </a:prstGeom>
        </p:spPr>
      </p:pic>
      <p:sp>
        <p:nvSpPr>
          <p:cNvPr id="80" name="Rectangle 79">
            <a:extLst>
              <a:ext uri="{FF2B5EF4-FFF2-40B4-BE49-F238E27FC236}">
                <a16:creationId xmlns:a16="http://schemas.microsoft.com/office/drawing/2014/main" id="{C7B3CCA3-1C59-314F-BB18-0E01876D6144}"/>
              </a:ext>
            </a:extLst>
          </p:cNvPr>
          <p:cNvSpPr/>
          <p:nvPr/>
        </p:nvSpPr>
        <p:spPr>
          <a:xfrm>
            <a:off x="10812441" y="3307108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Init Containers</a:t>
            </a:r>
          </a:p>
        </p:txBody>
      </p:sp>
      <p:pic>
        <p:nvPicPr>
          <p:cNvPr id="97" name="Google Shape;55;p13">
            <a:extLst>
              <a:ext uri="{FF2B5EF4-FFF2-40B4-BE49-F238E27FC236}">
                <a16:creationId xmlns:a16="http://schemas.microsoft.com/office/drawing/2014/main" id="{BFDB3510-E135-FB45-87DD-C54F83E0465A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812441" y="1381283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55;p13">
            <a:extLst>
              <a:ext uri="{FF2B5EF4-FFF2-40B4-BE49-F238E27FC236}">
                <a16:creationId xmlns:a16="http://schemas.microsoft.com/office/drawing/2014/main" id="{869666AA-D54E-A143-8F52-0EF7BA409AAF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812441" y="2004132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55;p13">
            <a:extLst>
              <a:ext uri="{FF2B5EF4-FFF2-40B4-BE49-F238E27FC236}">
                <a16:creationId xmlns:a16="http://schemas.microsoft.com/office/drawing/2014/main" id="{6F03F3F3-95AF-4A42-882A-30A244127EAC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798389" y="2651026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55;p13">
            <a:extLst>
              <a:ext uri="{FF2B5EF4-FFF2-40B4-BE49-F238E27FC236}">
                <a16:creationId xmlns:a16="http://schemas.microsoft.com/office/drawing/2014/main" id="{05D81FE3-EB74-784A-A81A-D85B11E95913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798389" y="3314218"/>
            <a:ext cx="472443" cy="461665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Rectangle 102">
            <a:extLst>
              <a:ext uri="{FF2B5EF4-FFF2-40B4-BE49-F238E27FC236}">
                <a16:creationId xmlns:a16="http://schemas.microsoft.com/office/drawing/2014/main" id="{B8E660CC-5772-864A-87B8-F006921E38AE}"/>
              </a:ext>
            </a:extLst>
          </p:cNvPr>
          <p:cNvSpPr/>
          <p:nvPr/>
        </p:nvSpPr>
        <p:spPr>
          <a:xfrm>
            <a:off x="4777768" y="5210210"/>
            <a:ext cx="8804953" cy="2085265"/>
          </a:xfrm>
          <a:prstGeom prst="rect">
            <a:avLst/>
          </a:prstGeom>
          <a:solidFill>
            <a:schemeClr val="bg1">
              <a:lumMod val="75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C14FB79E-6BDB-294D-85A8-F3284FE21DB2}"/>
              </a:ext>
            </a:extLst>
          </p:cNvPr>
          <p:cNvSpPr txBox="1"/>
          <p:nvPr/>
        </p:nvSpPr>
        <p:spPr>
          <a:xfrm>
            <a:off x="8345493" y="6688718"/>
            <a:ext cx="16435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Azure MySQL</a:t>
            </a:r>
          </a:p>
          <a:p>
            <a:pPr algn="ctr"/>
            <a:r>
              <a:rPr lang="en-US" sz="1800" dirty="0"/>
              <a:t>Database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1320282F-E466-BF42-B071-8C0B55F1B2FA}"/>
              </a:ext>
            </a:extLst>
          </p:cNvPr>
          <p:cNvSpPr/>
          <p:nvPr/>
        </p:nvSpPr>
        <p:spPr>
          <a:xfrm>
            <a:off x="5128538" y="5584045"/>
            <a:ext cx="2977454" cy="3392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High Availability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E9F8EBCB-7ED2-314B-BAD6-228EFEEFB054}"/>
              </a:ext>
            </a:extLst>
          </p:cNvPr>
          <p:cNvSpPr/>
          <p:nvPr/>
        </p:nvSpPr>
        <p:spPr>
          <a:xfrm>
            <a:off x="5128538" y="6077771"/>
            <a:ext cx="2977454" cy="3392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Backup &amp; Recovery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8F73B751-7E55-9445-924D-7E7CBF3B93C7}"/>
              </a:ext>
            </a:extLst>
          </p:cNvPr>
          <p:cNvSpPr/>
          <p:nvPr/>
        </p:nvSpPr>
        <p:spPr>
          <a:xfrm>
            <a:off x="5128538" y="6577096"/>
            <a:ext cx="2977454" cy="3392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Read Replicas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6C24DEF3-786A-B247-93D9-1C994C62D391}"/>
              </a:ext>
            </a:extLst>
          </p:cNvPr>
          <p:cNvSpPr/>
          <p:nvPr/>
        </p:nvSpPr>
        <p:spPr>
          <a:xfrm>
            <a:off x="10295018" y="5584045"/>
            <a:ext cx="2977454" cy="3392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Monitoring &amp; Alerting</a:t>
            </a: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A5AFF1C7-8BC1-B44A-B508-D4D88F3767E1}"/>
              </a:ext>
            </a:extLst>
          </p:cNvPr>
          <p:cNvSpPr/>
          <p:nvPr/>
        </p:nvSpPr>
        <p:spPr>
          <a:xfrm>
            <a:off x="10295018" y="6077771"/>
            <a:ext cx="2977454" cy="3392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Automatic Upgrades</a:t>
            </a: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82110855-3F60-ED4B-8652-E25F73E1EE29}"/>
              </a:ext>
            </a:extLst>
          </p:cNvPr>
          <p:cNvSpPr/>
          <p:nvPr/>
        </p:nvSpPr>
        <p:spPr>
          <a:xfrm>
            <a:off x="10295018" y="6577096"/>
            <a:ext cx="2977454" cy="3392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Secure Data at rest and motion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38F268AB-213A-A74B-A78D-0FE05CCB2ED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481027" y="5306148"/>
            <a:ext cx="1422788" cy="1422788"/>
          </a:xfrm>
          <a:prstGeom prst="rect">
            <a:avLst/>
          </a:prstGeom>
        </p:spPr>
      </p:pic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90561BF-8F1F-D345-B8A0-77B229D60862}"/>
              </a:ext>
            </a:extLst>
          </p:cNvPr>
          <p:cNvCxnSpPr>
            <a:stCxn id="28" idx="2"/>
            <a:endCxn id="5" idx="0"/>
          </p:cNvCxnSpPr>
          <p:nvPr/>
        </p:nvCxnSpPr>
        <p:spPr>
          <a:xfrm>
            <a:off x="9082767" y="4464873"/>
            <a:ext cx="109654" cy="841275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3137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/>
      <p:bldP spid="19" grpId="0"/>
      <p:bldP spid="20" grpId="0"/>
      <p:bldP spid="21" grpId="0" animBg="1"/>
      <p:bldP spid="28" grpId="0" animBg="1"/>
      <p:bldP spid="49" grpId="0" animBg="1"/>
      <p:bldP spid="50" grpId="0" animBg="1"/>
      <p:bldP spid="51" grpId="0" animBg="1"/>
      <p:bldP spid="76" grpId="0"/>
      <p:bldP spid="77" grpId="0"/>
      <p:bldP spid="66" grpId="0"/>
      <p:bldP spid="80" grpId="0" animBg="1"/>
      <p:bldP spid="103" grpId="0" animBg="1"/>
      <p:bldP spid="104" grpId="0"/>
      <p:bldP spid="105" grpId="0" animBg="1"/>
      <p:bldP spid="106" grpId="0" animBg="1"/>
      <p:bldP spid="107" grpId="0" animBg="1"/>
      <p:bldP spid="109" grpId="0" animBg="1"/>
      <p:bldP spid="115" grpId="0" animBg="1"/>
      <p:bldP spid="116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3632" y="2193243"/>
            <a:ext cx="3675198" cy="35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6677" y="2397634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 Storage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70C0"/>
                </a:solidFill>
              </a:rPr>
              <a:t>with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Azure Files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205A956-1A7D-F547-826E-6857A23251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1570" y="2392617"/>
            <a:ext cx="3368459" cy="3368459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4C0E27A9-0E40-1344-9637-FDC6CB45C0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315200" y="5761076"/>
            <a:ext cx="1854200" cy="185420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B6CF3215-1EB5-1C43-8464-AA11F9865FB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962965" y="5761076"/>
            <a:ext cx="1679772" cy="1679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78931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A32F259-1982-2842-82FE-1EABD7C4829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508B28-BB02-AD45-88F1-6FDD9D6334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940" y="1036451"/>
            <a:ext cx="12618720" cy="5590922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These are simple, secure and </a:t>
            </a:r>
            <a:r>
              <a:rPr lang="en-US" dirty="0">
                <a:solidFill>
                  <a:srgbClr val="0070C0"/>
                </a:solidFill>
              </a:rPr>
              <a:t>fully managed </a:t>
            </a:r>
            <a:r>
              <a:rPr lang="en-US" dirty="0"/>
              <a:t>cloud file shares</a:t>
            </a:r>
          </a:p>
          <a:p>
            <a:r>
              <a:rPr lang="en-US" dirty="0"/>
              <a:t>We can secure </a:t>
            </a:r>
            <a:r>
              <a:rPr lang="en-US" dirty="0">
                <a:solidFill>
                  <a:srgbClr val="0070C0"/>
                </a:solidFill>
              </a:rPr>
              <a:t>data at rest and in-transit </a:t>
            </a:r>
            <a:r>
              <a:rPr lang="en-US" dirty="0"/>
              <a:t>using SMB 3.0 and HTTPS</a:t>
            </a:r>
          </a:p>
          <a:p>
            <a:r>
              <a:rPr lang="en-IN" dirty="0"/>
              <a:t>We can create </a:t>
            </a:r>
            <a:r>
              <a:rPr lang="en-IN" dirty="0">
                <a:solidFill>
                  <a:srgbClr val="0070C0"/>
                </a:solidFill>
              </a:rPr>
              <a:t>high-performance file shares </a:t>
            </a:r>
            <a:r>
              <a:rPr lang="en-IN" dirty="0"/>
              <a:t>using the Premium Files storage tier</a:t>
            </a:r>
          </a:p>
          <a:p>
            <a:r>
              <a:rPr lang="en-US" dirty="0"/>
              <a:t>We can replace or supplement </a:t>
            </a:r>
            <a:r>
              <a:rPr lang="en-US" dirty="0">
                <a:solidFill>
                  <a:srgbClr val="0070C0"/>
                </a:solidFill>
              </a:rPr>
              <a:t>on-premises file servers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Scripting and tooling: </a:t>
            </a:r>
            <a:r>
              <a:rPr lang="en-US" dirty="0">
                <a:solidFill>
                  <a:srgbClr val="0070C0"/>
                </a:solidFill>
              </a:rPr>
              <a:t>PowerShell</a:t>
            </a:r>
            <a:r>
              <a:rPr lang="en-US" dirty="0"/>
              <a:t> cmdlets and </a:t>
            </a:r>
            <a:r>
              <a:rPr lang="en-US" dirty="0">
                <a:solidFill>
                  <a:srgbClr val="0070C0"/>
                </a:solidFill>
              </a:rPr>
              <a:t>Azure CLI </a:t>
            </a:r>
            <a:r>
              <a:rPr lang="en-US" dirty="0"/>
              <a:t>can be used to create, mount, and manage Azure file shares as part of the administration of Azure applications. </a:t>
            </a:r>
          </a:p>
          <a:p>
            <a:r>
              <a:rPr lang="en-US" dirty="0"/>
              <a:t>We can create and manage Azure file shares using </a:t>
            </a:r>
            <a:r>
              <a:rPr lang="en-US" dirty="0">
                <a:solidFill>
                  <a:srgbClr val="0070C0"/>
                </a:solidFill>
              </a:rPr>
              <a:t>Azure portal </a:t>
            </a:r>
            <a:r>
              <a:rPr lang="en-US" dirty="0"/>
              <a:t>and Azure </a:t>
            </a:r>
            <a:r>
              <a:rPr lang="en-US" dirty="0">
                <a:solidFill>
                  <a:srgbClr val="0070C0"/>
                </a:solidFill>
              </a:rPr>
              <a:t>Storage Explorer</a:t>
            </a:r>
            <a:r>
              <a:rPr lang="en-US" dirty="0"/>
              <a:t>.</a:t>
            </a:r>
          </a:p>
          <a:p>
            <a:r>
              <a:rPr lang="en-US" dirty="0"/>
              <a:t>For Application workloads we can use for use cases like </a:t>
            </a:r>
            <a:r>
              <a:rPr lang="en-US" dirty="0">
                <a:solidFill>
                  <a:srgbClr val="0070C0"/>
                </a:solidFill>
              </a:rPr>
              <a:t>Static Content storage</a:t>
            </a:r>
            <a:r>
              <a:rPr lang="en-US" dirty="0"/>
              <a:t>, shared </a:t>
            </a:r>
            <a:r>
              <a:rPr lang="en-US" dirty="0">
                <a:solidFill>
                  <a:srgbClr val="0070C0"/>
                </a:solidFill>
              </a:rPr>
              <a:t>configuration access</a:t>
            </a:r>
            <a:r>
              <a:rPr lang="en-US" dirty="0"/>
              <a:t> to multiple JVMs etc.</a:t>
            </a:r>
            <a:br>
              <a:rPr lang="en-US" dirty="0"/>
            </a:br>
            <a:endParaRPr lang="en-US" dirty="0"/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08C5153-EAB9-8547-8443-0CF41BF0F2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52400"/>
            <a:ext cx="12618720" cy="1188851"/>
          </a:xfrm>
        </p:spPr>
        <p:txBody>
          <a:bodyPr/>
          <a:lstStyle/>
          <a:p>
            <a:r>
              <a:rPr lang="en-US" dirty="0"/>
              <a:t>Azure Files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12303694-33B7-EA4E-9036-578BEDD057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039600" y="260"/>
            <a:ext cx="2377442" cy="2377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633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37E7024-2812-EE46-B9D4-5AAE13FC167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C4C14B-7409-6A48-BC8C-B2AA665457EB}"/>
              </a:ext>
            </a:extLst>
          </p:cNvPr>
          <p:cNvSpPr/>
          <p:nvPr/>
        </p:nvSpPr>
        <p:spPr>
          <a:xfrm>
            <a:off x="3682999" y="334538"/>
            <a:ext cx="8893095" cy="722599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7B8E4EC-A8EB-5D42-A0CF-FCC4C9840928}"/>
              </a:ext>
            </a:extLst>
          </p:cNvPr>
          <p:cNvSpPr/>
          <p:nvPr/>
        </p:nvSpPr>
        <p:spPr>
          <a:xfrm>
            <a:off x="3860800" y="1713768"/>
            <a:ext cx="4780295" cy="232086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4AEF4A7-11CD-1744-B292-8712BA37F83A}"/>
              </a:ext>
            </a:extLst>
          </p:cNvPr>
          <p:cNvSpPr/>
          <p:nvPr/>
        </p:nvSpPr>
        <p:spPr>
          <a:xfrm>
            <a:off x="4023866" y="1938305"/>
            <a:ext cx="4408934" cy="165668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4C97A5B0-EA9A-FF46-B594-EB5CCCD5EB66}"/>
              </a:ext>
            </a:extLst>
          </p:cNvPr>
          <p:cNvGrpSpPr/>
          <p:nvPr/>
        </p:nvGrpSpPr>
        <p:grpSpPr>
          <a:xfrm>
            <a:off x="4237807" y="2065879"/>
            <a:ext cx="1239212" cy="1159923"/>
            <a:chOff x="4237807" y="2065879"/>
            <a:chExt cx="1239212" cy="1159923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9CA48C0-DFD0-F749-A415-D4ACE0F79FFD}"/>
                </a:ext>
              </a:extLst>
            </p:cNvPr>
            <p:cNvSpPr/>
            <p:nvPr/>
          </p:nvSpPr>
          <p:spPr>
            <a:xfrm>
              <a:off x="4237807" y="2065879"/>
              <a:ext cx="1239212" cy="110817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2051369-A8F3-4746-83D0-F5610F55BB6B}"/>
                </a:ext>
              </a:extLst>
            </p:cNvPr>
            <p:cNvSpPr txBox="1"/>
            <p:nvPr/>
          </p:nvSpPr>
          <p:spPr>
            <a:xfrm>
              <a:off x="4536536" y="2918025"/>
              <a:ext cx="7073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400" dirty="0"/>
                <a:t>POD</a:t>
              </a: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E3266C2D-EB6C-184E-B123-3D5746096332}"/>
                </a:ext>
              </a:extLst>
            </p:cNvPr>
            <p:cNvGrpSpPr/>
            <p:nvPr/>
          </p:nvGrpSpPr>
          <p:grpSpPr>
            <a:xfrm>
              <a:off x="4388246" y="2246838"/>
              <a:ext cx="914036" cy="704092"/>
              <a:chOff x="853440" y="4579716"/>
              <a:chExt cx="1006998" cy="827590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8393832F-2C26-874D-A5C6-D4AD35EE2266}"/>
                  </a:ext>
                </a:extLst>
              </p:cNvPr>
              <p:cNvSpPr/>
              <p:nvPr/>
            </p:nvSpPr>
            <p:spPr>
              <a:xfrm>
                <a:off x="853440" y="4579716"/>
                <a:ext cx="1006998" cy="82759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30927758-1A58-A04D-A3F1-005BE18F0AF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0210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0FEBB294-E703-9644-BAEA-819233BE49C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45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9599CD54-051A-E742-A655-4B752AEA415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69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27175E2B-0D45-4C48-9273-D514565BE27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093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A4C66BF0-A4BA-A846-B5B4-D76F2C7174F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617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445BC47-A2D4-5A4F-AE53-41912A365C86}"/>
                  </a:ext>
                </a:extLst>
              </p:cNvPr>
              <p:cNvSpPr txBox="1"/>
              <p:nvPr/>
            </p:nvSpPr>
            <p:spPr>
              <a:xfrm>
                <a:off x="1069564" y="4814304"/>
                <a:ext cx="646368" cy="325585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1200" b="1" dirty="0">
                    <a:solidFill>
                      <a:schemeClr val="bg1"/>
                    </a:solidFill>
                    <a:latin typeface="+mj-lt"/>
                  </a:rPr>
                  <a:t>NGINX</a:t>
                </a:r>
              </a:p>
            </p:txBody>
          </p:sp>
        </p:grp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6E5650C3-93FD-344D-A60C-1EE88E8084F4}"/>
              </a:ext>
            </a:extLst>
          </p:cNvPr>
          <p:cNvSpPr txBox="1"/>
          <p:nvPr/>
        </p:nvSpPr>
        <p:spPr>
          <a:xfrm>
            <a:off x="5780007" y="3260133"/>
            <a:ext cx="12392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 err="1"/>
              <a:t>ReplicaSet</a:t>
            </a:r>
            <a:endParaRPr lang="en-IN" sz="16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6B67B35-779B-E84F-9038-16BD16849AB8}"/>
              </a:ext>
            </a:extLst>
          </p:cNvPr>
          <p:cNvSpPr txBox="1"/>
          <p:nvPr/>
        </p:nvSpPr>
        <p:spPr>
          <a:xfrm>
            <a:off x="5806914" y="3633867"/>
            <a:ext cx="1394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Deployment 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71ED3F3-EF3B-A74C-8FE5-0D7248D61049}"/>
              </a:ext>
            </a:extLst>
          </p:cNvPr>
          <p:cNvSpPr/>
          <p:nvPr/>
        </p:nvSpPr>
        <p:spPr>
          <a:xfrm>
            <a:off x="3857908" y="931168"/>
            <a:ext cx="4780295" cy="507830"/>
          </a:xfrm>
          <a:prstGeom prst="rect">
            <a:avLst/>
          </a:prstGeom>
          <a:solidFill>
            <a:schemeClr val="tx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LoadBalancer Service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208A58A-B76D-9E48-88C2-6B804307CDAE}"/>
              </a:ext>
            </a:extLst>
          </p:cNvPr>
          <p:cNvSpPr/>
          <p:nvPr/>
        </p:nvSpPr>
        <p:spPr>
          <a:xfrm>
            <a:off x="8882041" y="1621564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Load Balancer Service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891F88B5-53A3-BA41-9B93-8D9401E8CB6E}"/>
              </a:ext>
            </a:extLst>
          </p:cNvPr>
          <p:cNvSpPr/>
          <p:nvPr/>
        </p:nvSpPr>
        <p:spPr>
          <a:xfrm>
            <a:off x="8882041" y="2258635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Deployment</a:t>
            </a:r>
          </a:p>
        </p:txBody>
      </p:sp>
      <p:sp>
        <p:nvSpPr>
          <p:cNvPr id="68" name="Title 3">
            <a:extLst>
              <a:ext uri="{FF2B5EF4-FFF2-40B4-BE49-F238E27FC236}">
                <a16:creationId xmlns:a16="http://schemas.microsoft.com/office/drawing/2014/main" id="{087FB075-255E-114B-AD3D-FC1090243533}"/>
              </a:ext>
            </a:extLst>
          </p:cNvPr>
          <p:cNvSpPr txBox="1">
            <a:spLocks/>
          </p:cNvSpPr>
          <p:nvPr/>
        </p:nvSpPr>
        <p:spPr>
          <a:xfrm>
            <a:off x="164351" y="2287434"/>
            <a:ext cx="3064355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800" b="1" dirty="0"/>
              <a:t>AKS Storage</a:t>
            </a:r>
            <a:br>
              <a:rPr lang="en-US" sz="3800" b="1" dirty="0">
                <a:solidFill>
                  <a:srgbClr val="00B050"/>
                </a:solidFill>
              </a:rPr>
            </a:br>
            <a:r>
              <a:rPr lang="en-US" sz="3800" b="1" dirty="0">
                <a:solidFill>
                  <a:srgbClr val="00B050"/>
                </a:solidFill>
              </a:rPr>
              <a:t>Azure Files</a:t>
            </a: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BCD7CB37-8565-AB4E-AAA6-38C360F380FC}"/>
              </a:ext>
            </a:extLst>
          </p:cNvPr>
          <p:cNvGrpSpPr/>
          <p:nvPr/>
        </p:nvGrpSpPr>
        <p:grpSpPr>
          <a:xfrm>
            <a:off x="380904" y="869031"/>
            <a:ext cx="2061290" cy="644442"/>
            <a:chOff x="7124887" y="2666089"/>
            <a:chExt cx="2061290" cy="644442"/>
          </a:xfrm>
        </p:grpSpPr>
        <p:pic>
          <p:nvPicPr>
            <p:cNvPr id="70" name="Picture 2" descr="User icon">
              <a:extLst>
                <a:ext uri="{FF2B5EF4-FFF2-40B4-BE49-F238E27FC236}">
                  <a16:creationId xmlns:a16="http://schemas.microsoft.com/office/drawing/2014/main" id="{4D5F9FFC-D73A-9749-BF19-8C3A26AD78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4887" y="271734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E4E99C18-430E-D94D-A952-E3AF76F6312D}"/>
                </a:ext>
              </a:extLst>
            </p:cNvPr>
            <p:cNvSpPr/>
            <p:nvPr/>
          </p:nvSpPr>
          <p:spPr>
            <a:xfrm>
              <a:off x="7124888" y="2666089"/>
              <a:ext cx="2061289" cy="644442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72" name="Picture 2" descr="User icon">
              <a:extLst>
                <a:ext uri="{FF2B5EF4-FFF2-40B4-BE49-F238E27FC236}">
                  <a16:creationId xmlns:a16="http://schemas.microsoft.com/office/drawing/2014/main" id="{EEA202E2-888A-024B-B42A-AD1640E4DB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6221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3" name="Picture 2" descr="User icon">
              <a:extLst>
                <a:ext uri="{FF2B5EF4-FFF2-40B4-BE49-F238E27FC236}">
                  <a16:creationId xmlns:a16="http://schemas.microsoft.com/office/drawing/2014/main" id="{008576E5-F319-FE4C-B85B-E4E8F3B9F9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9651" y="2718254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4" name="Picture 2" descr="User icon">
              <a:extLst>
                <a:ext uri="{FF2B5EF4-FFF2-40B4-BE49-F238E27FC236}">
                  <a16:creationId xmlns:a16="http://schemas.microsoft.com/office/drawing/2014/main" id="{C57AFC27-5295-B949-8CEA-2FD5557881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0985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B3A71AE3-6765-6F43-9256-D428D41C5BE0}"/>
              </a:ext>
            </a:extLst>
          </p:cNvPr>
          <p:cNvCxnSpPr>
            <a:cxnSpLocks/>
            <a:stCxn id="74" idx="3"/>
            <a:endCxn id="21" idx="1"/>
          </p:cNvCxnSpPr>
          <p:nvPr/>
        </p:nvCxnSpPr>
        <p:spPr>
          <a:xfrm>
            <a:off x="2418336" y="1184840"/>
            <a:ext cx="1439572" cy="243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06EF7090-82ED-EA48-A831-B79BD9B706F2}"/>
              </a:ext>
            </a:extLst>
          </p:cNvPr>
          <p:cNvSpPr txBox="1"/>
          <p:nvPr/>
        </p:nvSpPr>
        <p:spPr>
          <a:xfrm>
            <a:off x="895003" y="1443114"/>
            <a:ext cx="7654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Users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BF269F52-1D04-904E-BB1B-C4A4A13DF449}"/>
              </a:ext>
            </a:extLst>
          </p:cNvPr>
          <p:cNvSpPr txBox="1"/>
          <p:nvPr/>
        </p:nvSpPr>
        <p:spPr>
          <a:xfrm>
            <a:off x="260797" y="49341"/>
            <a:ext cx="6628738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>
                <a:latin typeface="Menlo" panose="020B0609030804020204" pitchFamily="49" charset="0"/>
              </a:rPr>
              <a:t>http://&lt;External-IP-from-get-service-output&gt;/app1/file1.html</a:t>
            </a:r>
          </a:p>
          <a:p>
            <a:endParaRPr lang="en-US" sz="1300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ACF6B7C-0CC9-C244-A0C9-12D228B7C149}"/>
              </a:ext>
            </a:extLst>
          </p:cNvPr>
          <p:cNvCxnSpPr>
            <a:cxnSpLocks/>
            <a:stCxn id="21" idx="2"/>
            <a:endCxn id="7" idx="0"/>
          </p:cNvCxnSpPr>
          <p:nvPr/>
        </p:nvCxnSpPr>
        <p:spPr>
          <a:xfrm>
            <a:off x="6248056" y="1438998"/>
            <a:ext cx="2892" cy="274770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35751F35-3B12-584B-A65D-115D3E62E1AD}"/>
              </a:ext>
            </a:extLst>
          </p:cNvPr>
          <p:cNvSpPr txBox="1"/>
          <p:nvPr/>
        </p:nvSpPr>
        <p:spPr>
          <a:xfrm>
            <a:off x="9438417" y="334538"/>
            <a:ext cx="225863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Azure AKS Cluster</a:t>
            </a:r>
          </a:p>
        </p:txBody>
      </p:sp>
      <p:pic>
        <p:nvPicPr>
          <p:cNvPr id="67" name="Graphic 66">
            <a:extLst>
              <a:ext uri="{FF2B5EF4-FFF2-40B4-BE49-F238E27FC236}">
                <a16:creationId xmlns:a16="http://schemas.microsoft.com/office/drawing/2014/main" id="{FE2503F2-E4D7-5647-81DF-747C3C0BF0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691065" y="324475"/>
            <a:ext cx="869325" cy="869325"/>
          </a:xfrm>
          <a:prstGeom prst="rect">
            <a:avLst/>
          </a:prstGeom>
        </p:spPr>
      </p:pic>
      <p:sp>
        <p:nvSpPr>
          <p:cNvPr id="82" name="Rectangle 81">
            <a:extLst>
              <a:ext uri="{FF2B5EF4-FFF2-40B4-BE49-F238E27FC236}">
                <a16:creationId xmlns:a16="http://schemas.microsoft.com/office/drawing/2014/main" id="{6C06BAA9-6424-8C45-9B8B-2D71B6FB8D69}"/>
              </a:ext>
            </a:extLst>
          </p:cNvPr>
          <p:cNvSpPr/>
          <p:nvPr/>
        </p:nvSpPr>
        <p:spPr>
          <a:xfrm>
            <a:off x="8918812" y="2987288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Volumes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8AE1ED3B-2849-644A-929A-CBC418A2A1BE}"/>
              </a:ext>
            </a:extLst>
          </p:cNvPr>
          <p:cNvSpPr/>
          <p:nvPr/>
        </p:nvSpPr>
        <p:spPr>
          <a:xfrm>
            <a:off x="8918812" y="3624862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Volume Mounts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049DFB1A-EFB9-3646-8A28-7976B1485046}"/>
              </a:ext>
            </a:extLst>
          </p:cNvPr>
          <p:cNvSpPr/>
          <p:nvPr/>
        </p:nvSpPr>
        <p:spPr>
          <a:xfrm>
            <a:off x="8918812" y="4290539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Storage Class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B15A328A-ECA0-C743-9EFE-1F97081EDDF9}"/>
              </a:ext>
            </a:extLst>
          </p:cNvPr>
          <p:cNvSpPr/>
          <p:nvPr/>
        </p:nvSpPr>
        <p:spPr>
          <a:xfrm>
            <a:off x="8918812" y="4927610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Persistent Volume Claim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DB23D56A-9C9F-0141-A694-014CCBA77C2C}"/>
              </a:ext>
            </a:extLst>
          </p:cNvPr>
          <p:cNvSpPr/>
          <p:nvPr/>
        </p:nvSpPr>
        <p:spPr>
          <a:xfrm>
            <a:off x="8918812" y="5565184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Persistent Volumes</a:t>
            </a:r>
          </a:p>
        </p:txBody>
      </p:sp>
      <p:pic>
        <p:nvPicPr>
          <p:cNvPr id="89" name="Google Shape;55;p13">
            <a:extLst>
              <a:ext uri="{FF2B5EF4-FFF2-40B4-BE49-F238E27FC236}">
                <a16:creationId xmlns:a16="http://schemas.microsoft.com/office/drawing/2014/main" id="{458F968C-97A2-754B-A8CE-4A4767345778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006135" y="4299263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55;p13">
            <a:extLst>
              <a:ext uri="{FF2B5EF4-FFF2-40B4-BE49-F238E27FC236}">
                <a16:creationId xmlns:a16="http://schemas.microsoft.com/office/drawing/2014/main" id="{75240C10-768A-064F-B441-E0FAB5DC32EC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965881" y="4934812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55;p13">
            <a:extLst>
              <a:ext uri="{FF2B5EF4-FFF2-40B4-BE49-F238E27FC236}">
                <a16:creationId xmlns:a16="http://schemas.microsoft.com/office/drawing/2014/main" id="{13847A98-FA41-3843-9736-D68384DB7231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003115" y="5570884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55;p13">
            <a:extLst>
              <a:ext uri="{FF2B5EF4-FFF2-40B4-BE49-F238E27FC236}">
                <a16:creationId xmlns:a16="http://schemas.microsoft.com/office/drawing/2014/main" id="{400E609C-6EC0-6644-B3D5-67EE07458999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000527" y="2988698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55;p13">
            <a:extLst>
              <a:ext uri="{FF2B5EF4-FFF2-40B4-BE49-F238E27FC236}">
                <a16:creationId xmlns:a16="http://schemas.microsoft.com/office/drawing/2014/main" id="{2637D2F1-5833-D041-ABD5-C9FD25C8443A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983589" y="3638859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55;p13">
            <a:extLst>
              <a:ext uri="{FF2B5EF4-FFF2-40B4-BE49-F238E27FC236}">
                <a16:creationId xmlns:a16="http://schemas.microsoft.com/office/drawing/2014/main" id="{BFDB3510-E135-FB45-87DD-C54F83E0465A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882041" y="1635283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55;p13">
            <a:extLst>
              <a:ext uri="{FF2B5EF4-FFF2-40B4-BE49-F238E27FC236}">
                <a16:creationId xmlns:a16="http://schemas.microsoft.com/office/drawing/2014/main" id="{869666AA-D54E-A143-8F52-0EF7BA409AAF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882041" y="2258132"/>
            <a:ext cx="472443" cy="46166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0FC8D78-AE14-624A-92B4-8D356D739A1A}"/>
              </a:ext>
            </a:extLst>
          </p:cNvPr>
          <p:cNvSpPr/>
          <p:nvPr/>
        </p:nvSpPr>
        <p:spPr>
          <a:xfrm>
            <a:off x="4213204" y="4744430"/>
            <a:ext cx="4415680" cy="2547072"/>
          </a:xfrm>
          <a:prstGeom prst="rect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" name="Graphic 102">
            <a:extLst>
              <a:ext uri="{FF2B5EF4-FFF2-40B4-BE49-F238E27FC236}">
                <a16:creationId xmlns:a16="http://schemas.microsoft.com/office/drawing/2014/main" id="{B0263C10-C539-0E44-A842-3A5E07F32E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83768" y="5510878"/>
            <a:ext cx="1021346" cy="1021346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:a16="http://schemas.microsoft.com/office/drawing/2014/main" id="{1BF95421-DD8A-D744-8896-60530550483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239279" y="4714865"/>
            <a:ext cx="724556" cy="724556"/>
          </a:xfrm>
          <a:prstGeom prst="rect">
            <a:avLst/>
          </a:prstGeom>
        </p:spPr>
      </p:pic>
      <p:sp>
        <p:nvSpPr>
          <p:cNvPr id="105" name="Rectangle 104">
            <a:extLst>
              <a:ext uri="{FF2B5EF4-FFF2-40B4-BE49-F238E27FC236}">
                <a16:creationId xmlns:a16="http://schemas.microsoft.com/office/drawing/2014/main" id="{36693682-0ACE-344C-8306-330F748C61AE}"/>
              </a:ext>
            </a:extLst>
          </p:cNvPr>
          <p:cNvSpPr/>
          <p:nvPr/>
        </p:nvSpPr>
        <p:spPr>
          <a:xfrm>
            <a:off x="4489811" y="5409856"/>
            <a:ext cx="3840387" cy="1656687"/>
          </a:xfrm>
          <a:prstGeom prst="rect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361E890-6FB3-0F4C-AC45-50DBDEE3CCB8}"/>
              </a:ext>
            </a:extLst>
          </p:cNvPr>
          <p:cNvSpPr txBox="1"/>
          <p:nvPr/>
        </p:nvSpPr>
        <p:spPr>
          <a:xfrm>
            <a:off x="5127854" y="4755428"/>
            <a:ext cx="277338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Storage Account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31E68057-B0C4-8847-8644-46BB7B020D25}"/>
              </a:ext>
            </a:extLst>
          </p:cNvPr>
          <p:cNvSpPr txBox="1"/>
          <p:nvPr/>
        </p:nvSpPr>
        <p:spPr>
          <a:xfrm>
            <a:off x="5346636" y="6561817"/>
            <a:ext cx="212673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File Shares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D5A5EBD1-7EE9-CD42-9ABF-6D7300A6FCC7}"/>
              </a:ext>
            </a:extLst>
          </p:cNvPr>
          <p:cNvSpPr/>
          <p:nvPr/>
        </p:nvSpPr>
        <p:spPr>
          <a:xfrm>
            <a:off x="4601557" y="5818989"/>
            <a:ext cx="913662" cy="463006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&lt;/&gt;</a:t>
            </a:r>
          </a:p>
          <a:p>
            <a:pPr algn="ctr"/>
            <a:r>
              <a:rPr lang="en-US" sz="1600" dirty="0"/>
              <a:t>HTML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6DEC11A-2D40-AB48-B3FA-ADD4AAD42373}"/>
              </a:ext>
            </a:extLst>
          </p:cNvPr>
          <p:cNvSpPr txBox="1"/>
          <p:nvPr/>
        </p:nvSpPr>
        <p:spPr>
          <a:xfrm>
            <a:off x="4567067" y="5517512"/>
            <a:ext cx="9826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file1.html</a:t>
            </a:r>
          </a:p>
        </p:txBody>
      </p:sp>
      <p:sp>
        <p:nvSpPr>
          <p:cNvPr id="107" name="Rounded Rectangle 106">
            <a:extLst>
              <a:ext uri="{FF2B5EF4-FFF2-40B4-BE49-F238E27FC236}">
                <a16:creationId xmlns:a16="http://schemas.microsoft.com/office/drawing/2014/main" id="{CA442394-0D72-A24D-9877-6A401A8F4426}"/>
              </a:ext>
            </a:extLst>
          </p:cNvPr>
          <p:cNvSpPr/>
          <p:nvPr/>
        </p:nvSpPr>
        <p:spPr>
          <a:xfrm>
            <a:off x="7260212" y="5814939"/>
            <a:ext cx="913662" cy="463006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&lt;/&gt;</a:t>
            </a:r>
          </a:p>
          <a:p>
            <a:pPr algn="ctr"/>
            <a:r>
              <a:rPr lang="en-US" sz="1600" dirty="0"/>
              <a:t>HTML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8D61B6BE-94E6-B14A-BBE4-260CF6FEE578}"/>
              </a:ext>
            </a:extLst>
          </p:cNvPr>
          <p:cNvSpPr txBox="1"/>
          <p:nvPr/>
        </p:nvSpPr>
        <p:spPr>
          <a:xfrm>
            <a:off x="7225722" y="5513462"/>
            <a:ext cx="9826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file2.html</a:t>
            </a:r>
          </a:p>
        </p:txBody>
      </p: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2937F8CB-8920-A34C-9870-38799B6CFF4F}"/>
              </a:ext>
            </a:extLst>
          </p:cNvPr>
          <p:cNvGrpSpPr/>
          <p:nvPr/>
        </p:nvGrpSpPr>
        <p:grpSpPr>
          <a:xfrm>
            <a:off x="5698133" y="2065879"/>
            <a:ext cx="1239212" cy="1159923"/>
            <a:chOff x="4237807" y="2065879"/>
            <a:chExt cx="1239212" cy="1159923"/>
          </a:xfrm>
        </p:grpSpPr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D069AF65-91EC-EC42-8CC0-34B2DD8EB9AB}"/>
                </a:ext>
              </a:extLst>
            </p:cNvPr>
            <p:cNvSpPr/>
            <p:nvPr/>
          </p:nvSpPr>
          <p:spPr>
            <a:xfrm>
              <a:off x="4237807" y="2065879"/>
              <a:ext cx="1239212" cy="110817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34757B3F-1DA4-B546-8BC3-C39619377335}"/>
                </a:ext>
              </a:extLst>
            </p:cNvPr>
            <p:cNvSpPr txBox="1"/>
            <p:nvPr/>
          </p:nvSpPr>
          <p:spPr>
            <a:xfrm>
              <a:off x="4536536" y="2918025"/>
              <a:ext cx="7073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400" dirty="0"/>
                <a:t>POD</a:t>
              </a:r>
            </a:p>
          </p:txBody>
        </p:sp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558A2F55-150C-1B4E-88DD-14EFEF4AA0BD}"/>
                </a:ext>
              </a:extLst>
            </p:cNvPr>
            <p:cNvGrpSpPr/>
            <p:nvPr/>
          </p:nvGrpSpPr>
          <p:grpSpPr>
            <a:xfrm>
              <a:off x="4388246" y="2246838"/>
              <a:ext cx="914036" cy="704092"/>
              <a:chOff x="853440" y="4579716"/>
              <a:chExt cx="1006998" cy="827590"/>
            </a:xfrm>
          </p:grpSpPr>
          <p:sp>
            <p:nvSpPr>
              <p:cNvPr id="120" name="Rectangle 119">
                <a:extLst>
                  <a:ext uri="{FF2B5EF4-FFF2-40B4-BE49-F238E27FC236}">
                    <a16:creationId xmlns:a16="http://schemas.microsoft.com/office/drawing/2014/main" id="{E720973D-23A1-6E46-AFBD-945C4E7713B0}"/>
                  </a:ext>
                </a:extLst>
              </p:cNvPr>
              <p:cNvSpPr/>
              <p:nvPr/>
            </p:nvSpPr>
            <p:spPr>
              <a:xfrm>
                <a:off x="853440" y="4579716"/>
                <a:ext cx="1006998" cy="82759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121" name="Straight Connector 120">
                <a:extLst>
                  <a:ext uri="{FF2B5EF4-FFF2-40B4-BE49-F238E27FC236}">
                    <a16:creationId xmlns:a16="http://schemas.microsoft.com/office/drawing/2014/main" id="{4273BA74-92EE-6B41-A356-6BBFC732B11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0210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B8D403B8-D87C-1B4C-8C2D-09A3CBF342E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45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>
                <a:extLst>
                  <a:ext uri="{FF2B5EF4-FFF2-40B4-BE49-F238E27FC236}">
                    <a16:creationId xmlns:a16="http://schemas.microsoft.com/office/drawing/2014/main" id="{AC6840D6-5A27-1648-A628-6D5FBC9D5D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69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>
                <a:extLst>
                  <a:ext uri="{FF2B5EF4-FFF2-40B4-BE49-F238E27FC236}">
                    <a16:creationId xmlns:a16="http://schemas.microsoft.com/office/drawing/2014/main" id="{73A9D4DF-020B-3543-96FE-1627222ADA4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093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>
                <a:extLst>
                  <a:ext uri="{FF2B5EF4-FFF2-40B4-BE49-F238E27FC236}">
                    <a16:creationId xmlns:a16="http://schemas.microsoft.com/office/drawing/2014/main" id="{55140AD7-A665-614A-9EA8-FD91325D4F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617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EC6D1648-83C4-1742-8F58-9062409B5E84}"/>
                  </a:ext>
                </a:extLst>
              </p:cNvPr>
              <p:cNvSpPr txBox="1"/>
              <p:nvPr/>
            </p:nvSpPr>
            <p:spPr>
              <a:xfrm>
                <a:off x="1069564" y="4814304"/>
                <a:ext cx="646368" cy="325585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1200" b="1" dirty="0">
                    <a:solidFill>
                      <a:schemeClr val="bg1"/>
                    </a:solidFill>
                    <a:latin typeface="+mj-lt"/>
                  </a:rPr>
                  <a:t>NGINX</a:t>
                </a:r>
              </a:p>
            </p:txBody>
          </p:sp>
        </p:grpSp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574DB7DD-F16F-A340-93EB-0A7A278A01E3}"/>
              </a:ext>
            </a:extLst>
          </p:cNvPr>
          <p:cNvGrpSpPr/>
          <p:nvPr/>
        </p:nvGrpSpPr>
        <p:grpSpPr>
          <a:xfrm>
            <a:off x="7096371" y="2081795"/>
            <a:ext cx="1239212" cy="1159923"/>
            <a:chOff x="4237807" y="2065879"/>
            <a:chExt cx="1239212" cy="1159923"/>
          </a:xfrm>
        </p:grpSpPr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9A9904BD-7A2D-764A-A0ED-B64D0BE96D02}"/>
                </a:ext>
              </a:extLst>
            </p:cNvPr>
            <p:cNvSpPr/>
            <p:nvPr/>
          </p:nvSpPr>
          <p:spPr>
            <a:xfrm>
              <a:off x="4237807" y="2065879"/>
              <a:ext cx="1239212" cy="110817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4C268423-92AF-4A4D-A79B-FABBF775C3EB}"/>
                </a:ext>
              </a:extLst>
            </p:cNvPr>
            <p:cNvSpPr txBox="1"/>
            <p:nvPr/>
          </p:nvSpPr>
          <p:spPr>
            <a:xfrm>
              <a:off x="4536536" y="2918025"/>
              <a:ext cx="7073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400" dirty="0"/>
                <a:t>POD</a:t>
              </a:r>
            </a:p>
          </p:txBody>
        </p:sp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CEC627AD-9ED9-9641-A268-A5C5FA069CEA}"/>
                </a:ext>
              </a:extLst>
            </p:cNvPr>
            <p:cNvGrpSpPr/>
            <p:nvPr/>
          </p:nvGrpSpPr>
          <p:grpSpPr>
            <a:xfrm>
              <a:off x="4388246" y="2246838"/>
              <a:ext cx="914036" cy="704092"/>
              <a:chOff x="853440" y="4579716"/>
              <a:chExt cx="1006998" cy="827590"/>
            </a:xfrm>
          </p:grpSpPr>
          <p:sp>
            <p:nvSpPr>
              <p:cNvPr id="142" name="Rectangle 141">
                <a:extLst>
                  <a:ext uri="{FF2B5EF4-FFF2-40B4-BE49-F238E27FC236}">
                    <a16:creationId xmlns:a16="http://schemas.microsoft.com/office/drawing/2014/main" id="{3082449F-89F0-1E4D-ACAD-775654538590}"/>
                  </a:ext>
                </a:extLst>
              </p:cNvPr>
              <p:cNvSpPr/>
              <p:nvPr/>
            </p:nvSpPr>
            <p:spPr>
              <a:xfrm>
                <a:off x="853440" y="4579716"/>
                <a:ext cx="1006998" cy="82759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66AA478D-7C49-1243-9D6A-01A563A8FE6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0210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16181DB6-C15A-1547-82A5-B16607B0BF4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45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B3DCCBDF-8082-964E-BE0C-63B3C0E5192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69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E868CFD4-0583-064E-A337-ADFC9F12953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093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935A2BAD-9E6F-4443-BCFD-1EE5D4ED5EA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617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CF078FCF-80E2-5048-8628-0F7D7E0CC1C7}"/>
                  </a:ext>
                </a:extLst>
              </p:cNvPr>
              <p:cNvSpPr txBox="1"/>
              <p:nvPr/>
            </p:nvSpPr>
            <p:spPr>
              <a:xfrm>
                <a:off x="1069564" y="4814304"/>
                <a:ext cx="646368" cy="325585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1200" b="1" dirty="0">
                    <a:solidFill>
                      <a:schemeClr val="bg1"/>
                    </a:solidFill>
                    <a:latin typeface="+mj-lt"/>
                  </a:rPr>
                  <a:t>NGINX</a:t>
                </a:r>
              </a:p>
            </p:txBody>
          </p:sp>
        </p:grpSp>
      </p:grpSp>
      <p:sp>
        <p:nvSpPr>
          <p:cNvPr id="46" name="Rounded Rectangular Callout 45">
            <a:extLst>
              <a:ext uri="{FF2B5EF4-FFF2-40B4-BE49-F238E27FC236}">
                <a16:creationId xmlns:a16="http://schemas.microsoft.com/office/drawing/2014/main" id="{1B5ACF23-41FC-7041-BC28-DD25E8A4AD50}"/>
              </a:ext>
            </a:extLst>
          </p:cNvPr>
          <p:cNvSpPr/>
          <p:nvPr/>
        </p:nvSpPr>
        <p:spPr>
          <a:xfrm>
            <a:off x="380904" y="4714864"/>
            <a:ext cx="2847802" cy="1817359"/>
          </a:xfrm>
          <a:prstGeom prst="wedgeRoundRectCallout">
            <a:avLst>
              <a:gd name="adj1" fmla="val 94225"/>
              <a:gd name="adj2" fmla="val -129425"/>
              <a:gd name="adj3" fmla="val 16667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Key Advantage with Azure File Shares:</a:t>
            </a:r>
          </a:p>
          <a:p>
            <a:pPr algn="ctr"/>
            <a:r>
              <a:rPr lang="en-US" dirty="0"/>
              <a:t>Multiple pods can access the single file share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9E8A0331-F8AA-C441-A97C-8886A7B11788}"/>
              </a:ext>
            </a:extLst>
          </p:cNvPr>
          <p:cNvCxnSpPr>
            <a:stCxn id="10" idx="2"/>
            <a:endCxn id="5" idx="0"/>
          </p:cNvCxnSpPr>
          <p:nvPr/>
        </p:nvCxnSpPr>
        <p:spPr>
          <a:xfrm>
            <a:off x="4890188" y="3225802"/>
            <a:ext cx="1624360" cy="1529626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1806E1ED-303B-AA4D-B8E6-5A8F8B90A8B2}"/>
              </a:ext>
            </a:extLst>
          </p:cNvPr>
          <p:cNvCxnSpPr>
            <a:stCxn id="118" idx="2"/>
            <a:endCxn id="5" idx="0"/>
          </p:cNvCxnSpPr>
          <p:nvPr/>
        </p:nvCxnSpPr>
        <p:spPr>
          <a:xfrm>
            <a:off x="6350514" y="3225802"/>
            <a:ext cx="164034" cy="1529626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DA435FA0-137B-EA42-A03E-66887DFAEC07}"/>
              </a:ext>
            </a:extLst>
          </p:cNvPr>
          <p:cNvCxnSpPr>
            <a:stCxn id="140" idx="2"/>
            <a:endCxn id="5" idx="0"/>
          </p:cNvCxnSpPr>
          <p:nvPr/>
        </p:nvCxnSpPr>
        <p:spPr>
          <a:xfrm flipH="1">
            <a:off x="6514548" y="3241718"/>
            <a:ext cx="1234204" cy="1513710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0393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1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4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9" grpId="0"/>
      <p:bldP spid="20" grpId="0"/>
      <p:bldP spid="21" grpId="0" animBg="1"/>
      <p:bldP spid="49" grpId="0" animBg="1"/>
      <p:bldP spid="50" grpId="0" animBg="1"/>
      <p:bldP spid="76" grpId="0"/>
      <p:bldP spid="77" grpId="0"/>
      <p:bldP spid="66" grpId="0"/>
      <p:bldP spid="82" grpId="0" animBg="1"/>
      <p:bldP spid="83" grpId="0" animBg="1"/>
      <p:bldP spid="85" grpId="0" animBg="1"/>
      <p:bldP spid="86" grpId="0" animBg="1"/>
      <p:bldP spid="87" grpId="0" animBg="1"/>
      <p:bldP spid="3" grpId="0" animBg="1"/>
      <p:bldP spid="105" grpId="0" animBg="1"/>
      <p:bldP spid="5" grpId="0"/>
      <p:bldP spid="106" grpId="0"/>
      <p:bldP spid="37" grpId="0" animBg="1"/>
      <p:bldP spid="38" grpId="0"/>
      <p:bldP spid="107" grpId="0" animBg="1"/>
      <p:bldP spid="109" grpId="0"/>
      <p:bldP spid="46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3632" y="2193243"/>
            <a:ext cx="3675198" cy="35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66480" y="2496743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B050"/>
                </a:solidFill>
              </a:rPr>
              <a:t>Ingress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205A956-1A7D-F547-826E-6857A23251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1570" y="2392617"/>
            <a:ext cx="3368459" cy="3368459"/>
          </a:xfrm>
          <a:prstGeom prst="rect">
            <a:avLst/>
          </a:prstGeom>
        </p:spPr>
      </p:pic>
      <p:pic>
        <p:nvPicPr>
          <p:cNvPr id="10" name="Google Shape;128;p17">
            <a:extLst>
              <a:ext uri="{FF2B5EF4-FFF2-40B4-BE49-F238E27FC236}">
                <a16:creationId xmlns:a16="http://schemas.microsoft.com/office/drawing/2014/main" id="{6562B9AE-480A-EC45-9AB2-4874836FAA97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09949" y="0"/>
            <a:ext cx="2210502" cy="19956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781910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4DD2C8B-A552-0D45-B065-09488E13558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F66098E-5847-8842-AF0B-21C9AA805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4740" y="-159857"/>
            <a:ext cx="12618720" cy="1188851"/>
          </a:xfrm>
        </p:spPr>
        <p:txBody>
          <a:bodyPr/>
          <a:lstStyle/>
          <a:p>
            <a:r>
              <a:rPr lang="en-US" dirty="0"/>
              <a:t>Why do we need Ingress?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513C2E6-20AE-454D-8425-75B336775CBD}"/>
              </a:ext>
            </a:extLst>
          </p:cNvPr>
          <p:cNvSpPr/>
          <p:nvPr/>
        </p:nvSpPr>
        <p:spPr>
          <a:xfrm>
            <a:off x="11135360" y="2033505"/>
            <a:ext cx="2489200" cy="126363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Google Shape;637;p35">
            <a:extLst>
              <a:ext uri="{FF2B5EF4-FFF2-40B4-BE49-F238E27FC236}">
                <a16:creationId xmlns:a16="http://schemas.microsoft.com/office/drawing/2014/main" id="{136CF509-BDFA-1749-A7ED-F38821E9A79C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263477" y="2071669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638;p35">
            <a:extLst>
              <a:ext uri="{FF2B5EF4-FFF2-40B4-BE49-F238E27FC236}">
                <a16:creationId xmlns:a16="http://schemas.microsoft.com/office/drawing/2014/main" id="{B19E95D6-0E1F-9545-856C-31CC52251E6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91410" y="2033505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2E8996C-433D-C14F-A0B0-EC35C00F20CE}"/>
              </a:ext>
            </a:extLst>
          </p:cNvPr>
          <p:cNvCxnSpPr>
            <a:cxnSpLocks/>
          </p:cNvCxnSpPr>
          <p:nvPr/>
        </p:nvCxnSpPr>
        <p:spPr>
          <a:xfrm flipH="1">
            <a:off x="12167964" y="2707066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9679B60-E295-754F-A0CA-9DD6E1C0AE3F}"/>
              </a:ext>
            </a:extLst>
          </p:cNvPr>
          <p:cNvSpPr txBox="1"/>
          <p:nvPr/>
        </p:nvSpPr>
        <p:spPr>
          <a:xfrm>
            <a:off x="11968012" y="2866249"/>
            <a:ext cx="7857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App1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B2398CE-C25E-EB4D-AF80-3DF5F454E65B}"/>
              </a:ext>
            </a:extLst>
          </p:cNvPr>
          <p:cNvSpPr/>
          <p:nvPr/>
        </p:nvSpPr>
        <p:spPr>
          <a:xfrm>
            <a:off x="11131330" y="3592171"/>
            <a:ext cx="2489200" cy="126363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Google Shape;637;p35">
            <a:extLst>
              <a:ext uri="{FF2B5EF4-FFF2-40B4-BE49-F238E27FC236}">
                <a16:creationId xmlns:a16="http://schemas.microsoft.com/office/drawing/2014/main" id="{45C498A1-B787-534E-99C3-2B95AF4CC36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259447" y="3630335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638;p35">
            <a:extLst>
              <a:ext uri="{FF2B5EF4-FFF2-40B4-BE49-F238E27FC236}">
                <a16:creationId xmlns:a16="http://schemas.microsoft.com/office/drawing/2014/main" id="{C4AA64E0-7C67-0A4F-9116-437EE5ADD8E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87380" y="3592171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065AD38-8E3B-824A-9C28-E951233F36CE}"/>
              </a:ext>
            </a:extLst>
          </p:cNvPr>
          <p:cNvCxnSpPr>
            <a:cxnSpLocks/>
          </p:cNvCxnSpPr>
          <p:nvPr/>
        </p:nvCxnSpPr>
        <p:spPr>
          <a:xfrm flipH="1">
            <a:off x="12163934" y="4265732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39AA51B1-5A33-0D48-B58A-D7B40E481E66}"/>
              </a:ext>
            </a:extLst>
          </p:cNvPr>
          <p:cNvSpPr txBox="1"/>
          <p:nvPr/>
        </p:nvSpPr>
        <p:spPr>
          <a:xfrm>
            <a:off x="11963982" y="4424915"/>
            <a:ext cx="7857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App2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E28803B-E355-AA40-8C27-4D5DF20AE118}"/>
              </a:ext>
            </a:extLst>
          </p:cNvPr>
          <p:cNvSpPr/>
          <p:nvPr/>
        </p:nvSpPr>
        <p:spPr>
          <a:xfrm>
            <a:off x="11131330" y="5234182"/>
            <a:ext cx="2489200" cy="126363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Google Shape;637;p35">
            <a:extLst>
              <a:ext uri="{FF2B5EF4-FFF2-40B4-BE49-F238E27FC236}">
                <a16:creationId xmlns:a16="http://schemas.microsoft.com/office/drawing/2014/main" id="{0B802DA6-6CC2-664C-BA15-D6F00BFB6677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259447" y="5272346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638;p35">
            <a:extLst>
              <a:ext uri="{FF2B5EF4-FFF2-40B4-BE49-F238E27FC236}">
                <a16:creationId xmlns:a16="http://schemas.microsoft.com/office/drawing/2014/main" id="{DEBC4B0B-A425-914F-BE36-4695911C9C5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87380" y="5234182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8D6CDFF-5720-4F42-8ACF-90906CD38AEB}"/>
              </a:ext>
            </a:extLst>
          </p:cNvPr>
          <p:cNvCxnSpPr>
            <a:cxnSpLocks/>
          </p:cNvCxnSpPr>
          <p:nvPr/>
        </p:nvCxnSpPr>
        <p:spPr>
          <a:xfrm flipH="1">
            <a:off x="12163934" y="5907743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0A7C875D-54D3-9649-B15E-F78FD78EA4DB}"/>
              </a:ext>
            </a:extLst>
          </p:cNvPr>
          <p:cNvSpPr txBox="1"/>
          <p:nvPr/>
        </p:nvSpPr>
        <p:spPr>
          <a:xfrm>
            <a:off x="11963982" y="6066926"/>
            <a:ext cx="7857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App3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8BEA00A-1165-C243-8167-EDDF3FBB405C}"/>
              </a:ext>
            </a:extLst>
          </p:cNvPr>
          <p:cNvSpPr/>
          <p:nvPr/>
        </p:nvSpPr>
        <p:spPr>
          <a:xfrm>
            <a:off x="6851652" y="2084305"/>
            <a:ext cx="2489200" cy="126363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Google Shape;660;p35">
            <a:extLst>
              <a:ext uri="{FF2B5EF4-FFF2-40B4-BE49-F238E27FC236}">
                <a16:creationId xmlns:a16="http://schemas.microsoft.com/office/drawing/2014/main" id="{32246DA5-00AB-964F-ABD1-E2612069C63F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17987" y="2085461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E908ECCB-DAA2-B545-96A0-297FEE2C42D4}"/>
              </a:ext>
            </a:extLst>
          </p:cNvPr>
          <p:cNvSpPr/>
          <p:nvPr/>
        </p:nvSpPr>
        <p:spPr>
          <a:xfrm>
            <a:off x="6851652" y="3642971"/>
            <a:ext cx="2489200" cy="126363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Google Shape;660;p35">
            <a:extLst>
              <a:ext uri="{FF2B5EF4-FFF2-40B4-BE49-F238E27FC236}">
                <a16:creationId xmlns:a16="http://schemas.microsoft.com/office/drawing/2014/main" id="{DEE2A5C7-BD3A-444F-BAA3-01A80EFF64C6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17987" y="3644127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82475E42-084F-5843-8BDD-2153D879F162}"/>
              </a:ext>
            </a:extLst>
          </p:cNvPr>
          <p:cNvSpPr/>
          <p:nvPr/>
        </p:nvSpPr>
        <p:spPr>
          <a:xfrm>
            <a:off x="6851652" y="5201637"/>
            <a:ext cx="2489200" cy="126363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Google Shape;660;p35">
            <a:extLst>
              <a:ext uri="{FF2B5EF4-FFF2-40B4-BE49-F238E27FC236}">
                <a16:creationId xmlns:a16="http://schemas.microsoft.com/office/drawing/2014/main" id="{BCCFBAF8-D77E-9643-AF26-F4E8577AB717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17987" y="5202793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30BA559A-9A6D-BE4C-B80C-BC2E92892885}"/>
              </a:ext>
            </a:extLst>
          </p:cNvPr>
          <p:cNvSpPr/>
          <p:nvPr/>
        </p:nvSpPr>
        <p:spPr>
          <a:xfrm>
            <a:off x="6861637" y="1571097"/>
            <a:ext cx="27174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type: </a:t>
            </a:r>
            <a:r>
              <a:rPr lang="en-US" sz="2400" dirty="0" err="1">
                <a:solidFill>
                  <a:srgbClr val="0070C0"/>
                </a:solidFill>
              </a:rPr>
              <a:t>LoadBalancer</a:t>
            </a:r>
            <a:r>
              <a:rPr lang="en-US" sz="2400" dirty="0">
                <a:solidFill>
                  <a:srgbClr val="0070C0"/>
                </a:solidFill>
              </a:rPr>
              <a:t> </a:t>
            </a: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41" name="Graphic 40">
            <a:extLst>
              <a:ext uri="{FF2B5EF4-FFF2-40B4-BE49-F238E27FC236}">
                <a16:creationId xmlns:a16="http://schemas.microsoft.com/office/drawing/2014/main" id="{2236EEEF-D5B8-3A44-B8CA-1AB592AE73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45753" y="3728402"/>
            <a:ext cx="1036009" cy="1036009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EF895BB8-AF1D-4741-9626-9D08F74156C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728456" y="3677637"/>
            <a:ext cx="1036009" cy="1036009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0E66F036-C4AF-A142-A443-1D8F872508EA}"/>
              </a:ext>
            </a:extLst>
          </p:cNvPr>
          <p:cNvSpPr txBox="1"/>
          <p:nvPr/>
        </p:nvSpPr>
        <p:spPr>
          <a:xfrm>
            <a:off x="1665368" y="4654533"/>
            <a:ext cx="11604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Public IP-2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AD3E765-EE2C-B049-A625-869AEB58C07B}"/>
              </a:ext>
            </a:extLst>
          </p:cNvPr>
          <p:cNvSpPr txBox="1"/>
          <p:nvPr/>
        </p:nvSpPr>
        <p:spPr>
          <a:xfrm>
            <a:off x="3456548" y="4843831"/>
            <a:ext cx="15039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AKS </a:t>
            </a:r>
          </a:p>
          <a:p>
            <a:pPr algn="ctr"/>
            <a:r>
              <a:rPr lang="en-US" sz="1800" dirty="0"/>
              <a:t>Load Balancer</a:t>
            </a:r>
          </a:p>
        </p:txBody>
      </p:sp>
      <p:pic>
        <p:nvPicPr>
          <p:cNvPr id="45" name="Graphic 44">
            <a:extLst>
              <a:ext uri="{FF2B5EF4-FFF2-40B4-BE49-F238E27FC236}">
                <a16:creationId xmlns:a16="http://schemas.microsoft.com/office/drawing/2014/main" id="{79AB1BAD-351C-B040-9143-FDB7E925CC4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750805" y="1989558"/>
            <a:ext cx="1036009" cy="1036009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D7749FAE-4A4B-0F41-901C-85335CE52299}"/>
              </a:ext>
            </a:extLst>
          </p:cNvPr>
          <p:cNvSpPr txBox="1"/>
          <p:nvPr/>
        </p:nvSpPr>
        <p:spPr>
          <a:xfrm>
            <a:off x="1687717" y="2966454"/>
            <a:ext cx="11604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Public IP-1</a:t>
            </a:r>
          </a:p>
        </p:txBody>
      </p:sp>
      <p:pic>
        <p:nvPicPr>
          <p:cNvPr id="47" name="Graphic 46">
            <a:extLst>
              <a:ext uri="{FF2B5EF4-FFF2-40B4-BE49-F238E27FC236}">
                <a16:creationId xmlns:a16="http://schemas.microsoft.com/office/drawing/2014/main" id="{7BD202E8-EE4B-284B-85AB-D26CCE2A49C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665368" y="5224904"/>
            <a:ext cx="1036009" cy="1036009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AB0B2355-3140-1E44-A747-25770F25914E}"/>
              </a:ext>
            </a:extLst>
          </p:cNvPr>
          <p:cNvSpPr txBox="1"/>
          <p:nvPr/>
        </p:nvSpPr>
        <p:spPr>
          <a:xfrm>
            <a:off x="1602280" y="6163700"/>
            <a:ext cx="11604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Public IP-3</a:t>
            </a:r>
          </a:p>
        </p:txBody>
      </p:sp>
      <p:pic>
        <p:nvPicPr>
          <p:cNvPr id="50" name="Graphic 49" descr="User">
            <a:extLst>
              <a:ext uri="{FF2B5EF4-FFF2-40B4-BE49-F238E27FC236}">
                <a16:creationId xmlns:a16="http://schemas.microsoft.com/office/drawing/2014/main" id="{F6C7DF4B-5D12-474D-8EB7-51EE16AC990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-59075" y="3816528"/>
            <a:ext cx="914400" cy="914400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CEABBD59-D164-FF46-9477-A71968D88E01}"/>
              </a:ext>
            </a:extLst>
          </p:cNvPr>
          <p:cNvSpPr txBox="1"/>
          <p:nvPr/>
        </p:nvSpPr>
        <p:spPr>
          <a:xfrm>
            <a:off x="3131489" y="5572412"/>
            <a:ext cx="239956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No SSL Termination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F791EAA6-5DB3-0C49-883A-E785ABC78B7C}"/>
              </a:ext>
            </a:extLst>
          </p:cNvPr>
          <p:cNvSpPr/>
          <p:nvPr/>
        </p:nvSpPr>
        <p:spPr>
          <a:xfrm>
            <a:off x="1602280" y="1231900"/>
            <a:ext cx="12634420" cy="6324600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E0F3C2A-A00A-CD47-8661-19EACBB8F69D}"/>
              </a:ext>
            </a:extLst>
          </p:cNvPr>
          <p:cNvSpPr txBox="1"/>
          <p:nvPr/>
        </p:nvSpPr>
        <p:spPr>
          <a:xfrm>
            <a:off x="1627239" y="1179842"/>
            <a:ext cx="84164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4EC1D33C-9DFD-4B46-A2EA-FCCBBC109B6D}"/>
              </a:ext>
            </a:extLst>
          </p:cNvPr>
          <p:cNvSpPr/>
          <p:nvPr/>
        </p:nvSpPr>
        <p:spPr>
          <a:xfrm>
            <a:off x="5245100" y="1384300"/>
            <a:ext cx="8763000" cy="5930900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7" name="Graphic 56">
            <a:extLst>
              <a:ext uri="{FF2B5EF4-FFF2-40B4-BE49-F238E27FC236}">
                <a16:creationId xmlns:a16="http://schemas.microsoft.com/office/drawing/2014/main" id="{CD9FE3A3-E2AA-7041-82AD-173EBF38A58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338871" y="1447343"/>
            <a:ext cx="597357" cy="597357"/>
          </a:xfrm>
          <a:prstGeom prst="rect">
            <a:avLst/>
          </a:prstGeom>
        </p:spPr>
      </p:pic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102A9E1C-55F0-964E-8654-E8DF897818B5}"/>
              </a:ext>
            </a:extLst>
          </p:cNvPr>
          <p:cNvCxnSpPr>
            <a:stCxn id="50" idx="3"/>
            <a:endCxn id="45" idx="1"/>
          </p:cNvCxnSpPr>
          <p:nvPr/>
        </p:nvCxnSpPr>
        <p:spPr>
          <a:xfrm flipV="1">
            <a:off x="855325" y="2507563"/>
            <a:ext cx="895480" cy="1766165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9DE46593-1E23-F74E-90CD-7AC5DEAFFB09}"/>
              </a:ext>
            </a:extLst>
          </p:cNvPr>
          <p:cNvCxnSpPr>
            <a:stCxn id="50" idx="3"/>
            <a:endCxn id="42" idx="1"/>
          </p:cNvCxnSpPr>
          <p:nvPr/>
        </p:nvCxnSpPr>
        <p:spPr>
          <a:xfrm flipV="1">
            <a:off x="855325" y="4195642"/>
            <a:ext cx="873131" cy="78086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92D156A8-B9EE-554E-9CBB-ED798AAEC6A4}"/>
              </a:ext>
            </a:extLst>
          </p:cNvPr>
          <p:cNvCxnSpPr>
            <a:stCxn id="50" idx="3"/>
            <a:endCxn id="47" idx="1"/>
          </p:cNvCxnSpPr>
          <p:nvPr/>
        </p:nvCxnSpPr>
        <p:spPr>
          <a:xfrm>
            <a:off x="855325" y="4273728"/>
            <a:ext cx="810043" cy="1469181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C17EBC7A-869A-4146-99F8-05E7E208AB9F}"/>
              </a:ext>
            </a:extLst>
          </p:cNvPr>
          <p:cNvCxnSpPr>
            <a:stCxn id="42" idx="3"/>
            <a:endCxn id="41" idx="1"/>
          </p:cNvCxnSpPr>
          <p:nvPr/>
        </p:nvCxnSpPr>
        <p:spPr>
          <a:xfrm>
            <a:off x="2764465" y="4195642"/>
            <a:ext cx="981288" cy="50765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CA2C6104-DD11-9844-B2A2-B81E2DA3D2A9}"/>
              </a:ext>
            </a:extLst>
          </p:cNvPr>
          <p:cNvCxnSpPr>
            <a:stCxn id="41" idx="3"/>
            <a:endCxn id="31" idx="1"/>
          </p:cNvCxnSpPr>
          <p:nvPr/>
        </p:nvCxnSpPr>
        <p:spPr>
          <a:xfrm flipV="1">
            <a:off x="4781762" y="2563721"/>
            <a:ext cx="2836225" cy="1682686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5D14246F-9AD6-1B44-8922-9C65818C647E}"/>
              </a:ext>
            </a:extLst>
          </p:cNvPr>
          <p:cNvCxnSpPr>
            <a:stCxn id="41" idx="3"/>
            <a:endCxn id="37" idx="1"/>
          </p:cNvCxnSpPr>
          <p:nvPr/>
        </p:nvCxnSpPr>
        <p:spPr>
          <a:xfrm flipV="1">
            <a:off x="4781762" y="4122387"/>
            <a:ext cx="2836225" cy="12402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DFFE1A17-D61C-C346-BEDD-A5DF4D55F704}"/>
              </a:ext>
            </a:extLst>
          </p:cNvPr>
          <p:cNvCxnSpPr>
            <a:cxnSpLocks/>
            <a:stCxn id="41" idx="3"/>
            <a:endCxn id="39" idx="1"/>
          </p:cNvCxnSpPr>
          <p:nvPr/>
        </p:nvCxnSpPr>
        <p:spPr>
          <a:xfrm>
            <a:off x="4781762" y="4246407"/>
            <a:ext cx="2836225" cy="1434646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A801CCBB-16FF-E948-90BB-96D60BCDA4CB}"/>
              </a:ext>
            </a:extLst>
          </p:cNvPr>
          <p:cNvSpPr txBox="1"/>
          <p:nvPr/>
        </p:nvSpPr>
        <p:spPr>
          <a:xfrm>
            <a:off x="7305509" y="2971362"/>
            <a:ext cx="174701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Service: App1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A6009077-4930-8747-AF74-3E427AFC3BDE}"/>
              </a:ext>
            </a:extLst>
          </p:cNvPr>
          <p:cNvSpPr txBox="1"/>
          <p:nvPr/>
        </p:nvSpPr>
        <p:spPr>
          <a:xfrm>
            <a:off x="7222743" y="4507933"/>
            <a:ext cx="174701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Service: App2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7EBEB7AC-0680-314F-9A59-8D01DF012153}"/>
              </a:ext>
            </a:extLst>
          </p:cNvPr>
          <p:cNvSpPr txBox="1"/>
          <p:nvPr/>
        </p:nvSpPr>
        <p:spPr>
          <a:xfrm>
            <a:off x="7250812" y="6067382"/>
            <a:ext cx="174701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Service: App3</a:t>
            </a:r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E142B1B7-2180-9140-BA13-BF7B6A8D0413}"/>
              </a:ext>
            </a:extLst>
          </p:cNvPr>
          <p:cNvCxnSpPr>
            <a:stCxn id="31" idx="3"/>
            <a:endCxn id="14" idx="1"/>
          </p:cNvCxnSpPr>
          <p:nvPr/>
        </p:nvCxnSpPr>
        <p:spPr>
          <a:xfrm flipV="1">
            <a:off x="8574517" y="2551509"/>
            <a:ext cx="2688960" cy="1221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1CFE2BCC-D34C-5C46-99E7-8D3FB061306A}"/>
              </a:ext>
            </a:extLst>
          </p:cNvPr>
          <p:cNvCxnSpPr>
            <a:endCxn id="21" idx="1"/>
          </p:cNvCxnSpPr>
          <p:nvPr/>
        </p:nvCxnSpPr>
        <p:spPr>
          <a:xfrm>
            <a:off x="8574517" y="4071587"/>
            <a:ext cx="2684930" cy="38588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EFBBD6E6-BE29-EC40-B263-558BD433AA53}"/>
              </a:ext>
            </a:extLst>
          </p:cNvPr>
          <p:cNvCxnSpPr>
            <a:endCxn id="26" idx="1"/>
          </p:cNvCxnSpPr>
          <p:nvPr/>
        </p:nvCxnSpPr>
        <p:spPr>
          <a:xfrm>
            <a:off x="8574517" y="5659687"/>
            <a:ext cx="2684930" cy="92499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B0AF34E7-B152-554A-A17B-EE213AC6C76A}"/>
              </a:ext>
            </a:extLst>
          </p:cNvPr>
          <p:cNvSpPr txBox="1"/>
          <p:nvPr/>
        </p:nvSpPr>
        <p:spPr>
          <a:xfrm>
            <a:off x="223166" y="6611146"/>
            <a:ext cx="506318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We have 3 public Ips for 3 apps – Not good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5E9C1888-61D3-7741-83D8-53A4C45B0E2D}"/>
              </a:ext>
            </a:extLst>
          </p:cNvPr>
          <p:cNvSpPr txBox="1"/>
          <p:nvPr/>
        </p:nvSpPr>
        <p:spPr>
          <a:xfrm>
            <a:off x="67453" y="7010689"/>
            <a:ext cx="18473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84" name="Rounded Rectangular Callout 83">
            <a:extLst>
              <a:ext uri="{FF2B5EF4-FFF2-40B4-BE49-F238E27FC236}">
                <a16:creationId xmlns:a16="http://schemas.microsoft.com/office/drawing/2014/main" id="{F351ABB3-807A-9A40-826A-6B40F1956B75}"/>
              </a:ext>
            </a:extLst>
          </p:cNvPr>
          <p:cNvSpPr/>
          <p:nvPr/>
        </p:nvSpPr>
        <p:spPr>
          <a:xfrm>
            <a:off x="5274213" y="6674571"/>
            <a:ext cx="8064500" cy="1034254"/>
          </a:xfrm>
          <a:prstGeom prst="wedgeRoundRectCallout">
            <a:avLst>
              <a:gd name="adj1" fmla="val 2001"/>
              <a:gd name="adj2" fmla="val -76257"/>
              <a:gd name="adj3" fmla="val 16667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In simple terms, native Kubernetes services cannot do all the reverse proxy magic and we need something else in k8s do and there comes ingress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CBD2C5A6-12D8-C847-9929-28869F1F3D39}"/>
              </a:ext>
            </a:extLst>
          </p:cNvPr>
          <p:cNvSpPr txBox="1"/>
          <p:nvPr/>
        </p:nvSpPr>
        <p:spPr>
          <a:xfrm>
            <a:off x="5871894" y="1508186"/>
            <a:ext cx="62138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AKS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1DB12112-C858-244F-AC8B-6CD011E67CE9}"/>
              </a:ext>
            </a:extLst>
          </p:cNvPr>
          <p:cNvCxnSpPr>
            <a:stCxn id="45" idx="3"/>
            <a:endCxn id="41" idx="1"/>
          </p:cNvCxnSpPr>
          <p:nvPr/>
        </p:nvCxnSpPr>
        <p:spPr>
          <a:xfrm>
            <a:off x="2786814" y="2507563"/>
            <a:ext cx="958939" cy="1738844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54807A87-42F6-C84D-BB20-5D0CD5C2247D}"/>
              </a:ext>
            </a:extLst>
          </p:cNvPr>
          <p:cNvCxnSpPr>
            <a:stCxn id="47" idx="3"/>
            <a:endCxn id="41" idx="1"/>
          </p:cNvCxnSpPr>
          <p:nvPr/>
        </p:nvCxnSpPr>
        <p:spPr>
          <a:xfrm flipV="1">
            <a:off x="2701377" y="4246407"/>
            <a:ext cx="1044376" cy="149650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0419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2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8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8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8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9" grpId="0"/>
      <p:bldP spid="20" grpId="0" animBg="1"/>
      <p:bldP spid="24" grpId="0"/>
      <p:bldP spid="25" grpId="0" animBg="1"/>
      <p:bldP spid="29" grpId="0"/>
      <p:bldP spid="30" grpId="0" animBg="1"/>
      <p:bldP spid="36" grpId="0" animBg="1"/>
      <p:bldP spid="38" grpId="0" animBg="1"/>
      <p:bldP spid="40" grpId="0"/>
      <p:bldP spid="43" grpId="0"/>
      <p:bldP spid="44" grpId="0"/>
      <p:bldP spid="46" grpId="0"/>
      <p:bldP spid="48" grpId="0"/>
      <p:bldP spid="51" grpId="0"/>
      <p:bldP spid="54" grpId="0" animBg="1"/>
      <p:bldP spid="55" grpId="0"/>
      <p:bldP spid="56" grpId="0" animBg="1"/>
      <p:bldP spid="72" grpId="0"/>
      <p:bldP spid="73" grpId="0"/>
      <p:bldP spid="74" grpId="0"/>
      <p:bldP spid="82" grpId="0"/>
      <p:bldP spid="84" grpId="0" animBg="1"/>
      <p:bldP spid="85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148660E-12E8-AF4D-8BCD-58211E98DD8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9766603-0D46-FB40-A688-78BE71209B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50243"/>
            <a:ext cx="12618720" cy="1188851"/>
          </a:xfrm>
        </p:spPr>
        <p:txBody>
          <a:bodyPr/>
          <a:lstStyle/>
          <a:p>
            <a:r>
              <a:rPr lang="en-US" dirty="0"/>
              <a:t>What is Ingress?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0D0B8E-968E-DD45-8E43-A0BF9D8BD406}"/>
              </a:ext>
            </a:extLst>
          </p:cNvPr>
          <p:cNvSpPr/>
          <p:nvPr/>
        </p:nvSpPr>
        <p:spPr>
          <a:xfrm>
            <a:off x="1949450" y="4879358"/>
            <a:ext cx="2679700" cy="735442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Ingress</a:t>
            </a:r>
          </a:p>
          <a:p>
            <a:pPr algn="ctr"/>
            <a:r>
              <a:rPr lang="en-US" dirty="0"/>
              <a:t>Features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6839ACB-C05C-EB4F-A51D-86387E79A6FE}"/>
              </a:ext>
            </a:extLst>
          </p:cNvPr>
          <p:cNvSpPr/>
          <p:nvPr/>
        </p:nvSpPr>
        <p:spPr>
          <a:xfrm>
            <a:off x="6991350" y="3067313"/>
            <a:ext cx="4000500" cy="73544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Context Path based Routing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0609757-8AF2-B147-9C38-14D7ABB49EEA}"/>
              </a:ext>
            </a:extLst>
          </p:cNvPr>
          <p:cNvSpPr/>
          <p:nvPr/>
        </p:nvSpPr>
        <p:spPr>
          <a:xfrm>
            <a:off x="6991350" y="4834208"/>
            <a:ext cx="4000500" cy="73544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Host based Routing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AC30A78-320B-8045-8A4A-C49EA5BCB51D}"/>
              </a:ext>
            </a:extLst>
          </p:cNvPr>
          <p:cNvSpPr/>
          <p:nvPr/>
        </p:nvSpPr>
        <p:spPr>
          <a:xfrm>
            <a:off x="6991350" y="6601103"/>
            <a:ext cx="4000500" cy="73544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TLS / SSL Termination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02F5A77-C4EB-FE45-AF03-F314D28A5B69}"/>
              </a:ext>
            </a:extLst>
          </p:cNvPr>
          <p:cNvCxnSpPr>
            <a:stCxn id="9" idx="3"/>
            <a:endCxn id="10" idx="1"/>
          </p:cNvCxnSpPr>
          <p:nvPr/>
        </p:nvCxnSpPr>
        <p:spPr>
          <a:xfrm flipV="1">
            <a:off x="4629150" y="3435034"/>
            <a:ext cx="2362200" cy="18120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36D2FC2-9EC7-7546-A7B6-24BF23E57379}"/>
              </a:ext>
            </a:extLst>
          </p:cNvPr>
          <p:cNvCxnSpPr>
            <a:stCxn id="9" idx="3"/>
            <a:endCxn id="11" idx="1"/>
          </p:cNvCxnSpPr>
          <p:nvPr/>
        </p:nvCxnSpPr>
        <p:spPr>
          <a:xfrm flipV="1">
            <a:off x="4629150" y="5201929"/>
            <a:ext cx="2362200" cy="451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C6A3E0C-43C5-E747-BEE6-7B10A3510639}"/>
              </a:ext>
            </a:extLst>
          </p:cNvPr>
          <p:cNvCxnSpPr>
            <a:stCxn id="9" idx="3"/>
            <a:endCxn id="12" idx="1"/>
          </p:cNvCxnSpPr>
          <p:nvPr/>
        </p:nvCxnSpPr>
        <p:spPr>
          <a:xfrm>
            <a:off x="4629150" y="5247079"/>
            <a:ext cx="2362200" cy="17217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54262607-FF5D-3C47-8D43-0BD331B559B9}"/>
              </a:ext>
            </a:extLst>
          </p:cNvPr>
          <p:cNvSpPr/>
          <p:nvPr/>
        </p:nvSpPr>
        <p:spPr>
          <a:xfrm>
            <a:off x="495300" y="1393179"/>
            <a:ext cx="13881100" cy="10033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600" dirty="0"/>
              <a:t>Ingress is a Kubernetes resource that lets us configure an </a:t>
            </a:r>
            <a:r>
              <a:rPr lang="en-IN" sz="2600" dirty="0">
                <a:solidFill>
                  <a:srgbClr val="FFC000"/>
                </a:solidFill>
              </a:rPr>
              <a:t>HTTP load balancer </a:t>
            </a:r>
            <a:r>
              <a:rPr lang="en-IN" sz="2600" dirty="0"/>
              <a:t>for applications running on Kubernetes, with advanced capabilities at HTTP layer. 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215579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21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159B639-17A1-3846-B01B-B68C0F1F0B6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37FA122-7C28-924A-82B2-114017B5F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Ingress - Terminology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07BCA85-4A64-0341-B9DE-0E0B45B3885B}"/>
              </a:ext>
            </a:extLst>
          </p:cNvPr>
          <p:cNvSpPr/>
          <p:nvPr/>
        </p:nvSpPr>
        <p:spPr>
          <a:xfrm>
            <a:off x="469900" y="1866900"/>
            <a:ext cx="6007100" cy="7874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Ingress Controller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3433AB-F50C-1747-9E8F-FC6FB8FFE823}"/>
              </a:ext>
            </a:extLst>
          </p:cNvPr>
          <p:cNvSpPr/>
          <p:nvPr/>
        </p:nvSpPr>
        <p:spPr>
          <a:xfrm>
            <a:off x="8280400" y="1854200"/>
            <a:ext cx="6007100" cy="7874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Ingress Resource or Service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1949FD3-8714-2A4B-B15B-9749307EFC2F}"/>
              </a:ext>
            </a:extLst>
          </p:cNvPr>
          <p:cNvSpPr/>
          <p:nvPr/>
        </p:nvSpPr>
        <p:spPr>
          <a:xfrm>
            <a:off x="469900" y="3059542"/>
            <a:ext cx="6007100" cy="105525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Ingress controller is an application that runs in a cluster and configures an HTTP load balancer according to Ingress resources.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8784FF0-8E8F-E045-A8D9-0EF43BD05752}"/>
              </a:ext>
            </a:extLst>
          </p:cNvPr>
          <p:cNvSpPr/>
          <p:nvPr/>
        </p:nvSpPr>
        <p:spPr>
          <a:xfrm>
            <a:off x="469900" y="4345116"/>
            <a:ext cx="6007100" cy="105525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The load balancer can be a software load balancer running in the cluster or a hardware or cloud load balancer running externally. 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58AD743-D47D-B14F-B8AC-FA6DA9925D35}"/>
              </a:ext>
            </a:extLst>
          </p:cNvPr>
          <p:cNvSpPr/>
          <p:nvPr/>
        </p:nvSpPr>
        <p:spPr>
          <a:xfrm>
            <a:off x="469900" y="5619706"/>
            <a:ext cx="6007100" cy="105525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In the case of NGINX, the Ingress controller is deployed in a pod along with the load balancer.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195BE31-F001-094F-93C2-09C2256B433A}"/>
              </a:ext>
            </a:extLst>
          </p:cNvPr>
          <p:cNvSpPr/>
          <p:nvPr/>
        </p:nvSpPr>
        <p:spPr>
          <a:xfrm>
            <a:off x="8280400" y="3034142"/>
            <a:ext cx="6007100" cy="105525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Equivalent to Kubernetes Services but with lot of additional features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11A838E-A17F-4042-AE81-3C7617A19D07}"/>
              </a:ext>
            </a:extLst>
          </p:cNvPr>
          <p:cNvSpPr/>
          <p:nvPr/>
        </p:nvSpPr>
        <p:spPr>
          <a:xfrm>
            <a:off x="8280400" y="4319716"/>
            <a:ext cx="6007100" cy="105525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We can define routing rules based on URI or Hostname in Ingress Resource Manifest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922D798-0649-0B42-878E-A806B154F619}"/>
              </a:ext>
            </a:extLst>
          </p:cNvPr>
          <p:cNvSpPr/>
          <p:nvPr/>
        </p:nvSpPr>
        <p:spPr>
          <a:xfrm>
            <a:off x="8280400" y="5594306"/>
            <a:ext cx="6007100" cy="105525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We can even define SSL / TLS related information in Ingress Resource Manifest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7417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0" grpId="0" animBg="1"/>
      <p:bldP spid="12" grpId="0" animBg="1"/>
      <p:bldP spid="14" grpId="0" animBg="1"/>
      <p:bldP spid="15" grpId="0" animBg="1"/>
      <p:bldP spid="16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826CD7-5501-0847-AF6B-577EAE0A7B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297FC0C-19FC-6B4B-84AB-24B0A8046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49926"/>
            <a:ext cx="12618720" cy="1188851"/>
          </a:xfrm>
        </p:spPr>
        <p:txBody>
          <a:bodyPr>
            <a:noAutofit/>
          </a:bodyPr>
          <a:lstStyle/>
          <a:p>
            <a:r>
              <a:rPr lang="en-US" sz="4200" dirty="0"/>
              <a:t>Azure AKS &amp; Nginx Ingress – </a:t>
            </a:r>
            <a:r>
              <a:rPr lang="en-US" sz="4200" dirty="0">
                <a:solidFill>
                  <a:srgbClr val="0070C0"/>
                </a:solidFill>
              </a:rPr>
              <a:t>Context Path Based Routing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3392CA-3801-1A40-A789-F01C82EDE2ED}"/>
              </a:ext>
            </a:extLst>
          </p:cNvPr>
          <p:cNvSpPr/>
          <p:nvPr/>
        </p:nvSpPr>
        <p:spPr>
          <a:xfrm>
            <a:off x="2171700" y="1231900"/>
            <a:ext cx="12065000" cy="6324600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19A803-5AEB-0741-AB8C-334BE629912E}"/>
              </a:ext>
            </a:extLst>
          </p:cNvPr>
          <p:cNvSpPr txBox="1"/>
          <p:nvPr/>
        </p:nvSpPr>
        <p:spPr>
          <a:xfrm>
            <a:off x="2206404" y="1220596"/>
            <a:ext cx="84164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5896354-820D-714D-BF9D-A19789849DC1}"/>
              </a:ext>
            </a:extLst>
          </p:cNvPr>
          <p:cNvSpPr/>
          <p:nvPr/>
        </p:nvSpPr>
        <p:spPr>
          <a:xfrm>
            <a:off x="5245100" y="1384300"/>
            <a:ext cx="8763000" cy="5930900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3ADAB57-6029-1647-B433-64E016BD76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38871" y="1447343"/>
            <a:ext cx="597357" cy="5973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E02B365-5C8A-1245-9867-5B141313E383}"/>
              </a:ext>
            </a:extLst>
          </p:cNvPr>
          <p:cNvSpPr txBox="1"/>
          <p:nvPr/>
        </p:nvSpPr>
        <p:spPr>
          <a:xfrm>
            <a:off x="5936228" y="1502510"/>
            <a:ext cx="22067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AKS Cluster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1AA1B307-9A22-5C49-9E9A-FD8A1B9E2E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30367" y="5728043"/>
            <a:ext cx="1036009" cy="1036009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D72AC1DC-BEEB-C644-B48B-5E8E174A53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73926" y="5726261"/>
            <a:ext cx="1036009" cy="103600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1CB11EC-8DF7-E542-BDA9-ACD664875F3C}"/>
              </a:ext>
            </a:extLst>
          </p:cNvPr>
          <p:cNvSpPr txBox="1"/>
          <p:nvPr/>
        </p:nvSpPr>
        <p:spPr>
          <a:xfrm>
            <a:off x="2310838" y="6703157"/>
            <a:ext cx="11791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Public IP</a:t>
            </a:r>
          </a:p>
          <a:p>
            <a:r>
              <a:rPr lang="en-US" sz="1800" dirty="0"/>
              <a:t>for Ingress</a:t>
            </a:r>
          </a:p>
          <a:p>
            <a:r>
              <a:rPr lang="en-US" sz="1800" dirty="0"/>
              <a:t>Controller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4868FF-9A9C-BD43-9F19-C3EA26273C39}"/>
              </a:ext>
            </a:extLst>
          </p:cNvPr>
          <p:cNvSpPr txBox="1"/>
          <p:nvPr/>
        </p:nvSpPr>
        <p:spPr>
          <a:xfrm>
            <a:off x="3741162" y="6843472"/>
            <a:ext cx="15039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AKS </a:t>
            </a:r>
          </a:p>
          <a:p>
            <a:pPr algn="ctr"/>
            <a:r>
              <a:rPr lang="en-US" sz="1800" dirty="0"/>
              <a:t>Load Balancer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81FFEF3-9B8C-D14A-A426-89FCE4EE780B}"/>
              </a:ext>
            </a:extLst>
          </p:cNvPr>
          <p:cNvSpPr/>
          <p:nvPr/>
        </p:nvSpPr>
        <p:spPr>
          <a:xfrm>
            <a:off x="5465979" y="5410200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" name="Google Shape;660;p35">
            <a:extLst>
              <a:ext uri="{FF2B5EF4-FFF2-40B4-BE49-F238E27FC236}">
                <a16:creationId xmlns:a16="http://schemas.microsoft.com/office/drawing/2014/main" id="{9275D5BE-76C5-1349-AC6C-D2B5262A0C5D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465979" y="5776307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637;p35">
            <a:extLst>
              <a:ext uri="{FF2B5EF4-FFF2-40B4-BE49-F238E27FC236}">
                <a16:creationId xmlns:a16="http://schemas.microsoft.com/office/drawing/2014/main" id="{D760EE02-2711-EC45-AAA3-0C1EE868EA5D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706459" y="5764490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638;p35">
            <a:extLst>
              <a:ext uri="{FF2B5EF4-FFF2-40B4-BE49-F238E27FC236}">
                <a16:creationId xmlns:a16="http://schemas.microsoft.com/office/drawing/2014/main" id="{989F395E-BCF9-424B-9CEE-DFD575FBFDC9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934392" y="5726326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F423340-386B-4348-A418-1C10CFC3BD6B}"/>
              </a:ext>
            </a:extLst>
          </p:cNvPr>
          <p:cNvSpPr/>
          <p:nvPr/>
        </p:nvSpPr>
        <p:spPr>
          <a:xfrm>
            <a:off x="10330337" y="1649561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Google Shape;660;p35">
            <a:extLst>
              <a:ext uri="{FF2B5EF4-FFF2-40B4-BE49-F238E27FC236}">
                <a16:creationId xmlns:a16="http://schemas.microsoft.com/office/drawing/2014/main" id="{6D182BDB-D95E-4C43-866F-08FBC1A36BC8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330337" y="2015668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637;p35">
            <a:extLst>
              <a:ext uri="{FF2B5EF4-FFF2-40B4-BE49-F238E27FC236}">
                <a16:creationId xmlns:a16="http://schemas.microsoft.com/office/drawing/2014/main" id="{B9A6B755-FEB4-A04E-A0F1-F23C0911745C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1570817" y="2003851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638;p35">
            <a:extLst>
              <a:ext uri="{FF2B5EF4-FFF2-40B4-BE49-F238E27FC236}">
                <a16:creationId xmlns:a16="http://schemas.microsoft.com/office/drawing/2014/main" id="{CE864656-9964-B84F-8B2F-0E3793AC0F72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2798750" y="1965687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raphic 37" descr="User">
            <a:extLst>
              <a:ext uri="{FF2B5EF4-FFF2-40B4-BE49-F238E27FC236}">
                <a16:creationId xmlns:a16="http://schemas.microsoft.com/office/drawing/2014/main" id="{78AC40BA-83BA-C746-B197-5E56402D926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2993" y="5801151"/>
            <a:ext cx="914400" cy="914400"/>
          </a:xfrm>
          <a:prstGeom prst="rect">
            <a:avLst/>
          </a:prstGeom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9DC1939-0B8E-9243-A332-1398BBE5B88D}"/>
              </a:ext>
            </a:extLst>
          </p:cNvPr>
          <p:cNvCxnSpPr>
            <a:stCxn id="38" idx="3"/>
            <a:endCxn id="13" idx="1"/>
          </p:cNvCxnSpPr>
          <p:nvPr/>
        </p:nvCxnSpPr>
        <p:spPr>
          <a:xfrm flipV="1">
            <a:off x="987393" y="6244266"/>
            <a:ext cx="1386533" cy="14085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888751CC-6981-1644-9880-8D335D112E58}"/>
              </a:ext>
            </a:extLst>
          </p:cNvPr>
          <p:cNvSpPr txBox="1"/>
          <p:nvPr/>
        </p:nvSpPr>
        <p:spPr>
          <a:xfrm>
            <a:off x="187126" y="6586261"/>
            <a:ext cx="70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Users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2181CBE-AB6F-0E44-8CBB-D077372DC271}"/>
              </a:ext>
            </a:extLst>
          </p:cNvPr>
          <p:cNvCxnSpPr>
            <a:cxnSpLocks/>
            <a:stCxn id="13" idx="3"/>
            <a:endCxn id="11" idx="1"/>
          </p:cNvCxnSpPr>
          <p:nvPr/>
        </p:nvCxnSpPr>
        <p:spPr>
          <a:xfrm>
            <a:off x="3409935" y="6244266"/>
            <a:ext cx="620432" cy="178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AECE558-665D-0041-900F-4F65DE840CAE}"/>
              </a:ext>
            </a:extLst>
          </p:cNvPr>
          <p:cNvCxnSpPr>
            <a:cxnSpLocks/>
            <a:stCxn id="11" idx="3"/>
            <a:endCxn id="17" idx="1"/>
          </p:cNvCxnSpPr>
          <p:nvPr/>
        </p:nvCxnSpPr>
        <p:spPr>
          <a:xfrm>
            <a:off x="5066376" y="6246048"/>
            <a:ext cx="399603" cy="8519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A96B307F-E96B-E744-A957-0D4910461C0D}"/>
              </a:ext>
            </a:extLst>
          </p:cNvPr>
          <p:cNvCxnSpPr>
            <a:cxnSpLocks/>
          </p:cNvCxnSpPr>
          <p:nvPr/>
        </p:nvCxnSpPr>
        <p:spPr>
          <a:xfrm>
            <a:off x="6401044" y="6373048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B3ED281-1B4D-B341-BD27-FE5806D68E6E}"/>
              </a:ext>
            </a:extLst>
          </p:cNvPr>
          <p:cNvCxnSpPr>
            <a:cxnSpLocks/>
          </p:cNvCxnSpPr>
          <p:nvPr/>
        </p:nvCxnSpPr>
        <p:spPr>
          <a:xfrm>
            <a:off x="11265402" y="2639248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55C7985-1AB5-4642-81FA-8E005DB5EB18}"/>
              </a:ext>
            </a:extLst>
          </p:cNvPr>
          <p:cNvCxnSpPr>
            <a:cxnSpLocks/>
          </p:cNvCxnSpPr>
          <p:nvPr/>
        </p:nvCxnSpPr>
        <p:spPr>
          <a:xfrm flipH="1">
            <a:off x="7666144" y="6373048"/>
            <a:ext cx="268248" cy="0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1E4057BA-A8E7-D44D-9C92-422E907A46E0}"/>
              </a:ext>
            </a:extLst>
          </p:cNvPr>
          <p:cNvCxnSpPr>
            <a:cxnSpLocks/>
          </p:cNvCxnSpPr>
          <p:nvPr/>
        </p:nvCxnSpPr>
        <p:spPr>
          <a:xfrm flipH="1">
            <a:off x="12475304" y="2639248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520F8EED-D73B-2E45-8E23-93DA6481310F}"/>
              </a:ext>
            </a:extLst>
          </p:cNvPr>
          <p:cNvSpPr/>
          <p:nvPr/>
        </p:nvSpPr>
        <p:spPr>
          <a:xfrm>
            <a:off x="5465979" y="3328550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8" name="Google Shape;662;p35">
            <a:extLst>
              <a:ext uri="{FF2B5EF4-FFF2-40B4-BE49-F238E27FC236}">
                <a16:creationId xmlns:a16="http://schemas.microsoft.com/office/drawing/2014/main" id="{BBABEB89-38A2-A645-8603-2BEE987E5AEE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637549" y="3705439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Rectangle 68">
            <a:extLst>
              <a:ext uri="{FF2B5EF4-FFF2-40B4-BE49-F238E27FC236}">
                <a16:creationId xmlns:a16="http://schemas.microsoft.com/office/drawing/2014/main" id="{270702EC-7936-284B-818D-85014EF72D9D}"/>
              </a:ext>
            </a:extLst>
          </p:cNvPr>
          <p:cNvSpPr/>
          <p:nvPr/>
        </p:nvSpPr>
        <p:spPr>
          <a:xfrm>
            <a:off x="7292786" y="3396708"/>
            <a:ext cx="1189217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/app1/</a:t>
            </a:r>
          </a:p>
        </p:txBody>
      </p:sp>
      <p:cxnSp>
        <p:nvCxnSpPr>
          <p:cNvPr id="72" name="Elbow Connector 71">
            <a:extLst>
              <a:ext uri="{FF2B5EF4-FFF2-40B4-BE49-F238E27FC236}">
                <a16:creationId xmlns:a16="http://schemas.microsoft.com/office/drawing/2014/main" id="{CCC832BE-14B3-FB41-BF48-B45D9E96CE6F}"/>
              </a:ext>
            </a:extLst>
          </p:cNvPr>
          <p:cNvCxnSpPr>
            <a:endCxn id="68" idx="2"/>
          </p:cNvCxnSpPr>
          <p:nvPr/>
        </p:nvCxnSpPr>
        <p:spPr>
          <a:xfrm rot="16200000" flipV="1">
            <a:off x="6115770" y="4662003"/>
            <a:ext cx="1064302" cy="1064214"/>
          </a:xfrm>
          <a:prstGeom prst="bentConnector3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6873460A-4D84-D74A-9AFF-F142485572EA}"/>
              </a:ext>
            </a:extLst>
          </p:cNvPr>
          <p:cNvCxnSpPr>
            <a:cxnSpLocks/>
            <a:stCxn id="68" idx="3"/>
            <a:endCxn id="69" idx="1"/>
          </p:cNvCxnSpPr>
          <p:nvPr/>
        </p:nvCxnSpPr>
        <p:spPr>
          <a:xfrm flipV="1">
            <a:off x="6594079" y="3606258"/>
            <a:ext cx="698707" cy="577441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Elbow Connector 75">
            <a:extLst>
              <a:ext uri="{FF2B5EF4-FFF2-40B4-BE49-F238E27FC236}">
                <a16:creationId xmlns:a16="http://schemas.microsoft.com/office/drawing/2014/main" id="{F2DD13A2-1DE0-4945-B354-6F73F0BC8D3F}"/>
              </a:ext>
            </a:extLst>
          </p:cNvPr>
          <p:cNvCxnSpPr>
            <a:cxnSpLocks/>
            <a:stCxn id="69" idx="3"/>
            <a:endCxn id="24" idx="1"/>
          </p:cNvCxnSpPr>
          <p:nvPr/>
        </p:nvCxnSpPr>
        <p:spPr>
          <a:xfrm flipV="1">
            <a:off x="8482003" y="2493928"/>
            <a:ext cx="1848334" cy="1112330"/>
          </a:xfrm>
          <a:prstGeom prst="bentConnector3">
            <a:avLst>
              <a:gd name="adj1" fmla="val 34884"/>
            </a:avLst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E5F14F46-C34B-F349-B40A-BF84FF7278C2}"/>
              </a:ext>
            </a:extLst>
          </p:cNvPr>
          <p:cNvSpPr txBox="1"/>
          <p:nvPr/>
        </p:nvSpPr>
        <p:spPr>
          <a:xfrm>
            <a:off x="6170748" y="6724521"/>
            <a:ext cx="220477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Ingress Controller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CE9F1A6-3DE0-6847-8E22-C54F5B803AC5}"/>
              </a:ext>
            </a:extLst>
          </p:cNvPr>
          <p:cNvSpPr txBox="1"/>
          <p:nvPr/>
        </p:nvSpPr>
        <p:spPr>
          <a:xfrm>
            <a:off x="6326250" y="4695896"/>
            <a:ext cx="187795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Ingress Service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01F786DC-3866-E445-8C8F-D184FE70E24A}"/>
              </a:ext>
            </a:extLst>
          </p:cNvPr>
          <p:cNvSpPr txBox="1"/>
          <p:nvPr/>
        </p:nvSpPr>
        <p:spPr>
          <a:xfrm>
            <a:off x="11337244" y="2991221"/>
            <a:ext cx="14965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Nginx App1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9B6B505B-D44F-6F4A-9DD2-D7F714206C45}"/>
              </a:ext>
            </a:extLst>
          </p:cNvPr>
          <p:cNvSpPr/>
          <p:nvPr/>
        </p:nvSpPr>
        <p:spPr>
          <a:xfrm>
            <a:off x="10349742" y="3551583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Google Shape;660;p35">
            <a:extLst>
              <a:ext uri="{FF2B5EF4-FFF2-40B4-BE49-F238E27FC236}">
                <a16:creationId xmlns:a16="http://schemas.microsoft.com/office/drawing/2014/main" id="{3E177A59-7F7F-3C41-A536-861D8600D638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349742" y="3917690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637;p35">
            <a:extLst>
              <a:ext uri="{FF2B5EF4-FFF2-40B4-BE49-F238E27FC236}">
                <a16:creationId xmlns:a16="http://schemas.microsoft.com/office/drawing/2014/main" id="{3A880BE0-8E90-7E4B-B67A-645599580509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1590222" y="3905873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638;p35">
            <a:extLst>
              <a:ext uri="{FF2B5EF4-FFF2-40B4-BE49-F238E27FC236}">
                <a16:creationId xmlns:a16="http://schemas.microsoft.com/office/drawing/2014/main" id="{C9265F15-4048-4545-B26B-749C1B41BA6A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2818155" y="3867709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005115BF-FFFE-DE40-8FE2-7DFFBFD58049}"/>
              </a:ext>
            </a:extLst>
          </p:cNvPr>
          <p:cNvCxnSpPr>
            <a:cxnSpLocks/>
          </p:cNvCxnSpPr>
          <p:nvPr/>
        </p:nvCxnSpPr>
        <p:spPr>
          <a:xfrm>
            <a:off x="11284807" y="4541270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F254576C-AB66-4844-9BE9-1A2145950E35}"/>
              </a:ext>
            </a:extLst>
          </p:cNvPr>
          <p:cNvCxnSpPr>
            <a:cxnSpLocks/>
          </p:cNvCxnSpPr>
          <p:nvPr/>
        </p:nvCxnSpPr>
        <p:spPr>
          <a:xfrm flipH="1">
            <a:off x="12494709" y="4541270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BBCB98C7-7632-1D4C-B5A9-D8C3423B1238}"/>
              </a:ext>
            </a:extLst>
          </p:cNvPr>
          <p:cNvSpPr txBox="1"/>
          <p:nvPr/>
        </p:nvSpPr>
        <p:spPr>
          <a:xfrm>
            <a:off x="11356649" y="4893243"/>
            <a:ext cx="14965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Nginx App2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9E7A475C-4B92-3644-8974-797678068DDA}"/>
              </a:ext>
            </a:extLst>
          </p:cNvPr>
          <p:cNvSpPr/>
          <p:nvPr/>
        </p:nvSpPr>
        <p:spPr>
          <a:xfrm>
            <a:off x="10330337" y="5486414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2" name="Google Shape;660;p35">
            <a:extLst>
              <a:ext uri="{FF2B5EF4-FFF2-40B4-BE49-F238E27FC236}">
                <a16:creationId xmlns:a16="http://schemas.microsoft.com/office/drawing/2014/main" id="{139B4F43-C2C5-4741-AADE-5ABA5B12367B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330337" y="5852521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637;p35">
            <a:extLst>
              <a:ext uri="{FF2B5EF4-FFF2-40B4-BE49-F238E27FC236}">
                <a16:creationId xmlns:a16="http://schemas.microsoft.com/office/drawing/2014/main" id="{CC57E743-19F2-3C41-AA19-93BBC2C1CCCB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1570817" y="5840704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638;p35">
            <a:extLst>
              <a:ext uri="{FF2B5EF4-FFF2-40B4-BE49-F238E27FC236}">
                <a16:creationId xmlns:a16="http://schemas.microsoft.com/office/drawing/2014/main" id="{24E91034-C1D8-424C-8159-3DDCCE0CFBD8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2798750" y="5802540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48AFDC14-4432-3946-BAD6-E6239676E0F6}"/>
              </a:ext>
            </a:extLst>
          </p:cNvPr>
          <p:cNvCxnSpPr>
            <a:cxnSpLocks/>
          </p:cNvCxnSpPr>
          <p:nvPr/>
        </p:nvCxnSpPr>
        <p:spPr>
          <a:xfrm>
            <a:off x="11265402" y="6476101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4166F4DD-4CB1-4646-94DF-E0C797B9A69D}"/>
              </a:ext>
            </a:extLst>
          </p:cNvPr>
          <p:cNvCxnSpPr>
            <a:cxnSpLocks/>
          </p:cNvCxnSpPr>
          <p:nvPr/>
        </p:nvCxnSpPr>
        <p:spPr>
          <a:xfrm flipH="1">
            <a:off x="12475304" y="6476101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29E267F9-15F9-BC4E-9123-6AB55975F24B}"/>
              </a:ext>
            </a:extLst>
          </p:cNvPr>
          <p:cNvSpPr txBox="1"/>
          <p:nvPr/>
        </p:nvSpPr>
        <p:spPr>
          <a:xfrm>
            <a:off x="11059072" y="6852636"/>
            <a:ext cx="244477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Usermgmt</a:t>
            </a:r>
            <a:r>
              <a:rPr lang="en-US" dirty="0"/>
              <a:t> WebApp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0C9DF95B-452B-5549-A3AE-B7F3155AA361}"/>
              </a:ext>
            </a:extLst>
          </p:cNvPr>
          <p:cNvSpPr/>
          <p:nvPr/>
        </p:nvSpPr>
        <p:spPr>
          <a:xfrm>
            <a:off x="7292786" y="3892355"/>
            <a:ext cx="1189217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/app2/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F560465E-582C-D94E-9EC3-DB094BA2DF59}"/>
              </a:ext>
            </a:extLst>
          </p:cNvPr>
          <p:cNvSpPr/>
          <p:nvPr/>
        </p:nvSpPr>
        <p:spPr>
          <a:xfrm>
            <a:off x="7292786" y="4375896"/>
            <a:ext cx="1189217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/</a:t>
            </a:r>
          </a:p>
        </p:txBody>
      </p:sp>
      <p:cxnSp>
        <p:nvCxnSpPr>
          <p:cNvPr id="27" name="Elbow Connector 26">
            <a:extLst>
              <a:ext uri="{FF2B5EF4-FFF2-40B4-BE49-F238E27FC236}">
                <a16:creationId xmlns:a16="http://schemas.microsoft.com/office/drawing/2014/main" id="{731664FB-925A-784F-9449-38ECC90AD55E}"/>
              </a:ext>
            </a:extLst>
          </p:cNvPr>
          <p:cNvCxnSpPr>
            <a:stCxn id="73" idx="3"/>
            <a:endCxn id="44" idx="1"/>
          </p:cNvCxnSpPr>
          <p:nvPr/>
        </p:nvCxnSpPr>
        <p:spPr>
          <a:xfrm>
            <a:off x="8482003" y="4101905"/>
            <a:ext cx="1867739" cy="294045"/>
          </a:xfrm>
          <a:prstGeom prst="bentConnector3">
            <a:avLst>
              <a:gd name="adj1" fmla="val 37081"/>
            </a:avLst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C816C219-3090-9447-93E4-5F4F18001CCE}"/>
              </a:ext>
            </a:extLst>
          </p:cNvPr>
          <p:cNvCxnSpPr>
            <a:stCxn id="75" idx="3"/>
            <a:endCxn id="52" idx="1"/>
          </p:cNvCxnSpPr>
          <p:nvPr/>
        </p:nvCxnSpPr>
        <p:spPr>
          <a:xfrm>
            <a:off x="8482003" y="4585446"/>
            <a:ext cx="1848334" cy="1745335"/>
          </a:xfrm>
          <a:prstGeom prst="bentConnector3">
            <a:avLst>
              <a:gd name="adj1" fmla="val 35571"/>
            </a:avLst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9843ADD-CA3E-E041-BB6E-77D39CB8624A}"/>
              </a:ext>
            </a:extLst>
          </p:cNvPr>
          <p:cNvCxnSpPr>
            <a:stCxn id="68" idx="3"/>
            <a:endCxn id="73" idx="1"/>
          </p:cNvCxnSpPr>
          <p:nvPr/>
        </p:nvCxnSpPr>
        <p:spPr>
          <a:xfrm flipV="1">
            <a:off x="6594079" y="4101905"/>
            <a:ext cx="698707" cy="81794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929406F4-0A4F-3046-AF78-6A9D39FC8673}"/>
              </a:ext>
            </a:extLst>
          </p:cNvPr>
          <p:cNvCxnSpPr>
            <a:cxnSpLocks/>
            <a:stCxn id="68" idx="3"/>
            <a:endCxn id="75" idx="1"/>
          </p:cNvCxnSpPr>
          <p:nvPr/>
        </p:nvCxnSpPr>
        <p:spPr>
          <a:xfrm>
            <a:off x="6594079" y="4183699"/>
            <a:ext cx="698707" cy="401747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3754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37E7024-2812-EE46-B9D4-5AAE13FC167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C4C14B-7409-6A48-BC8C-B2AA665457EB}"/>
              </a:ext>
            </a:extLst>
          </p:cNvPr>
          <p:cNvSpPr/>
          <p:nvPr/>
        </p:nvSpPr>
        <p:spPr>
          <a:xfrm>
            <a:off x="3278455" y="334538"/>
            <a:ext cx="10872440" cy="722599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7B8E4EC-A8EB-5D42-A0CF-FCC4C9840928}"/>
              </a:ext>
            </a:extLst>
          </p:cNvPr>
          <p:cNvSpPr/>
          <p:nvPr/>
        </p:nvSpPr>
        <p:spPr>
          <a:xfrm>
            <a:off x="7238439" y="1713767"/>
            <a:ext cx="2977456" cy="239109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4AEF4A7-11CD-1744-B292-8712BA37F83A}"/>
              </a:ext>
            </a:extLst>
          </p:cNvPr>
          <p:cNvSpPr/>
          <p:nvPr/>
        </p:nvSpPr>
        <p:spPr>
          <a:xfrm>
            <a:off x="7627431" y="1918678"/>
            <a:ext cx="2167856" cy="186856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9CA48C0-DFD0-F749-A415-D4ACE0F79FFD}"/>
              </a:ext>
            </a:extLst>
          </p:cNvPr>
          <p:cNvSpPr/>
          <p:nvPr/>
        </p:nvSpPr>
        <p:spPr>
          <a:xfrm>
            <a:off x="8015894" y="2097451"/>
            <a:ext cx="1507579" cy="1418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051369-A8F3-4746-83D0-F5610F55BB6B}"/>
              </a:ext>
            </a:extLst>
          </p:cNvPr>
          <p:cNvSpPr txBox="1"/>
          <p:nvPr/>
        </p:nvSpPr>
        <p:spPr>
          <a:xfrm>
            <a:off x="8484514" y="3177079"/>
            <a:ext cx="62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POD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3266C2D-EB6C-184E-B123-3D5746096332}"/>
              </a:ext>
            </a:extLst>
          </p:cNvPr>
          <p:cNvGrpSpPr/>
          <p:nvPr/>
        </p:nvGrpSpPr>
        <p:grpSpPr>
          <a:xfrm>
            <a:off x="8314580" y="2439091"/>
            <a:ext cx="914036" cy="704092"/>
            <a:chOff x="853440" y="4579716"/>
            <a:chExt cx="1006998" cy="82759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393832F-2C26-874D-A5C6-D4AD35EE2266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0927758-1A58-A04D-A3F1-005BE18F0AFC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FEBB294-E703-9644-BAEA-819233BE49CB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599CD54-051A-E742-A655-4B752AEA415D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7175E2B-0D45-4C48-9273-D514565BE27B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A4C66BF0-A4BA-A846-B5B4-D76F2C7174FE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445BC47-A2D4-5A4F-AE53-41912A365C86}"/>
                </a:ext>
              </a:extLst>
            </p:cNvPr>
            <p:cNvSpPr txBox="1"/>
            <p:nvPr/>
          </p:nvSpPr>
          <p:spPr>
            <a:xfrm>
              <a:off x="1069564" y="4740206"/>
              <a:ext cx="542548" cy="542641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200" b="1" dirty="0">
                  <a:solidFill>
                    <a:schemeClr val="bg1"/>
                  </a:solidFill>
                  <a:latin typeface="+mj-lt"/>
                </a:rPr>
                <a:t>Web</a:t>
              </a:r>
            </a:p>
            <a:p>
              <a:pPr algn="ctr"/>
              <a:r>
                <a:rPr lang="en-IN" sz="1200" b="1" dirty="0">
                  <a:solidFill>
                    <a:schemeClr val="bg1"/>
                  </a:solidFill>
                  <a:latin typeface="+mj-lt"/>
                </a:rPr>
                <a:t>App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6E5650C3-93FD-344D-A60C-1EE88E8084F4}"/>
              </a:ext>
            </a:extLst>
          </p:cNvPr>
          <p:cNvSpPr txBox="1"/>
          <p:nvPr/>
        </p:nvSpPr>
        <p:spPr>
          <a:xfrm>
            <a:off x="8164141" y="3440150"/>
            <a:ext cx="1239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 err="1"/>
              <a:t>ReplicaSet</a:t>
            </a:r>
            <a:endParaRPr lang="en-IN" sz="18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6B67B35-779B-E84F-9038-16BD16849AB8}"/>
              </a:ext>
            </a:extLst>
          </p:cNvPr>
          <p:cNvSpPr txBox="1"/>
          <p:nvPr/>
        </p:nvSpPr>
        <p:spPr>
          <a:xfrm>
            <a:off x="7465816" y="3758435"/>
            <a:ext cx="2664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Deployment (</a:t>
            </a:r>
            <a:r>
              <a:rPr lang="en-IN" sz="1800" dirty="0" err="1"/>
              <a:t>UserMgmt</a:t>
            </a:r>
            <a:r>
              <a:rPr lang="en-IN" sz="1800" dirty="0"/>
              <a:t>)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71ED3F3-EF3B-A74C-8FE5-0D7248D61049}"/>
              </a:ext>
            </a:extLst>
          </p:cNvPr>
          <p:cNvSpPr/>
          <p:nvPr/>
        </p:nvSpPr>
        <p:spPr>
          <a:xfrm>
            <a:off x="7238439" y="957302"/>
            <a:ext cx="2977455" cy="507830"/>
          </a:xfrm>
          <a:prstGeom prst="rect">
            <a:avLst/>
          </a:prstGeom>
          <a:solidFill>
            <a:schemeClr val="tx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700" dirty="0" err="1"/>
              <a:t>UserMgmt</a:t>
            </a:r>
            <a:r>
              <a:rPr lang="en-IN" sz="1700" dirty="0"/>
              <a:t> – LoadBalancer Service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F35EABB-84F2-9346-87E4-7F12BE703BE6}"/>
              </a:ext>
            </a:extLst>
          </p:cNvPr>
          <p:cNvSpPr/>
          <p:nvPr/>
        </p:nvSpPr>
        <p:spPr>
          <a:xfrm>
            <a:off x="7238439" y="4967509"/>
            <a:ext cx="2977455" cy="239109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C85A41D-EDB3-E144-BD73-6712F7ED2D72}"/>
              </a:ext>
            </a:extLst>
          </p:cNvPr>
          <p:cNvSpPr/>
          <p:nvPr/>
        </p:nvSpPr>
        <p:spPr>
          <a:xfrm>
            <a:off x="7627431" y="5172420"/>
            <a:ext cx="2167855" cy="186856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263B606-6C94-3D4E-B785-DD2CB7120E75}"/>
              </a:ext>
            </a:extLst>
          </p:cNvPr>
          <p:cNvSpPr/>
          <p:nvPr/>
        </p:nvSpPr>
        <p:spPr>
          <a:xfrm>
            <a:off x="8001425" y="5353569"/>
            <a:ext cx="1507579" cy="1418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D6D5A5C-5424-634B-8842-56C0A4B75D46}"/>
              </a:ext>
            </a:extLst>
          </p:cNvPr>
          <p:cNvSpPr txBox="1"/>
          <p:nvPr/>
        </p:nvSpPr>
        <p:spPr>
          <a:xfrm>
            <a:off x="8470045" y="6433197"/>
            <a:ext cx="62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POD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18D06BC-0392-3441-A43B-FD739896FBB2}"/>
              </a:ext>
            </a:extLst>
          </p:cNvPr>
          <p:cNvSpPr txBox="1"/>
          <p:nvPr/>
        </p:nvSpPr>
        <p:spPr>
          <a:xfrm>
            <a:off x="8139428" y="6723741"/>
            <a:ext cx="1239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 err="1"/>
              <a:t>ReplicaSet</a:t>
            </a:r>
            <a:endParaRPr lang="en-IN" sz="18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E9BDE47-2EC2-5742-8883-27CBE2E1D3F4}"/>
              </a:ext>
            </a:extLst>
          </p:cNvPr>
          <p:cNvSpPr txBox="1"/>
          <p:nvPr/>
        </p:nvSpPr>
        <p:spPr>
          <a:xfrm>
            <a:off x="7685834" y="6989089"/>
            <a:ext cx="2167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Deployment (</a:t>
            </a:r>
            <a:r>
              <a:rPr lang="en-IN" sz="1800" dirty="0" err="1"/>
              <a:t>mysql</a:t>
            </a:r>
            <a:r>
              <a:rPr lang="en-IN" sz="1800" dirty="0"/>
              <a:t>)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4C1A43B-0C4B-5C4D-BEBE-CD36C5A54C37}"/>
              </a:ext>
            </a:extLst>
          </p:cNvPr>
          <p:cNvSpPr/>
          <p:nvPr/>
        </p:nvSpPr>
        <p:spPr>
          <a:xfrm>
            <a:off x="7238439" y="4298116"/>
            <a:ext cx="2977455" cy="420757"/>
          </a:xfrm>
          <a:prstGeom prst="rect">
            <a:avLst/>
          </a:prstGeom>
          <a:solidFill>
            <a:schemeClr val="tx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MySQL – ClusterIP Service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696D737-EBA2-A54C-9871-F29C433A0DD1}"/>
              </a:ext>
            </a:extLst>
          </p:cNvPr>
          <p:cNvGrpSpPr/>
          <p:nvPr/>
        </p:nvGrpSpPr>
        <p:grpSpPr>
          <a:xfrm>
            <a:off x="8242372" y="5538347"/>
            <a:ext cx="1006998" cy="827590"/>
            <a:chOff x="2217322" y="4152694"/>
            <a:chExt cx="1006998" cy="82759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4323C10F-199F-104F-841E-CEFB045FA42A}"/>
                </a:ext>
              </a:extLst>
            </p:cNvPr>
            <p:cNvSpPr/>
            <p:nvPr/>
          </p:nvSpPr>
          <p:spPr>
            <a:xfrm>
              <a:off x="2217322" y="4152694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6A9E8AB-E1CF-0042-B60B-9054F35CAA8C}"/>
                </a:ext>
              </a:extLst>
            </p:cNvPr>
            <p:cNvCxnSpPr>
              <a:cxnSpLocks/>
            </p:cNvCxnSpPr>
            <p:nvPr/>
          </p:nvCxnSpPr>
          <p:spPr>
            <a:xfrm>
              <a:off x="2414092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DA113DD5-138C-E348-86DB-7B43238BE82B}"/>
                </a:ext>
              </a:extLst>
            </p:cNvPr>
            <p:cNvCxnSpPr>
              <a:cxnSpLocks/>
            </p:cNvCxnSpPr>
            <p:nvPr/>
          </p:nvCxnSpPr>
          <p:spPr>
            <a:xfrm>
              <a:off x="25684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DDA8862E-5D97-9248-8C64-22660457BC21}"/>
                </a:ext>
              </a:extLst>
            </p:cNvPr>
            <p:cNvCxnSpPr>
              <a:cxnSpLocks/>
            </p:cNvCxnSpPr>
            <p:nvPr/>
          </p:nvCxnSpPr>
          <p:spPr>
            <a:xfrm>
              <a:off x="27208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0130593A-CEB9-EF4A-AD65-C7350F64690A}"/>
                </a:ext>
              </a:extLst>
            </p:cNvPr>
            <p:cNvCxnSpPr>
              <a:cxnSpLocks/>
            </p:cNvCxnSpPr>
            <p:nvPr/>
          </p:nvCxnSpPr>
          <p:spPr>
            <a:xfrm>
              <a:off x="28732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C81A2C9-8437-8942-BDBA-29FF64DAA8A1}"/>
                </a:ext>
              </a:extLst>
            </p:cNvPr>
            <p:cNvCxnSpPr>
              <a:cxnSpLocks/>
            </p:cNvCxnSpPr>
            <p:nvPr/>
          </p:nvCxnSpPr>
          <p:spPr>
            <a:xfrm>
              <a:off x="30256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088E803-08DC-6340-B03D-F2544CEF36BE}"/>
                </a:ext>
              </a:extLst>
            </p:cNvPr>
            <p:cNvSpPr txBox="1"/>
            <p:nvPr/>
          </p:nvSpPr>
          <p:spPr>
            <a:xfrm>
              <a:off x="2379345" y="4423838"/>
              <a:ext cx="682952" cy="276999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200" b="1" dirty="0" err="1">
                  <a:solidFill>
                    <a:schemeClr val="bg1"/>
                  </a:solidFill>
                  <a:latin typeface="+mj-lt"/>
                </a:rPr>
                <a:t>MySql</a:t>
              </a:r>
              <a:endParaRPr lang="en-IN" sz="1200" b="1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49" name="Rectangle 48">
            <a:extLst>
              <a:ext uri="{FF2B5EF4-FFF2-40B4-BE49-F238E27FC236}">
                <a16:creationId xmlns:a16="http://schemas.microsoft.com/office/drawing/2014/main" id="{0208A58A-B76D-9E48-88C2-6B804307CDAE}"/>
              </a:ext>
            </a:extLst>
          </p:cNvPr>
          <p:cNvSpPr/>
          <p:nvPr/>
        </p:nvSpPr>
        <p:spPr>
          <a:xfrm>
            <a:off x="10456841" y="1621564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Load Balancer Service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891F88B5-53A3-BA41-9B93-8D9401E8CB6E}"/>
              </a:ext>
            </a:extLst>
          </p:cNvPr>
          <p:cNvSpPr/>
          <p:nvPr/>
        </p:nvSpPr>
        <p:spPr>
          <a:xfrm>
            <a:off x="10456841" y="2258635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Deployment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1E9E44B-27B1-3745-B866-6B57E7FA26BD}"/>
              </a:ext>
            </a:extLst>
          </p:cNvPr>
          <p:cNvSpPr/>
          <p:nvPr/>
        </p:nvSpPr>
        <p:spPr>
          <a:xfrm>
            <a:off x="10456841" y="2896209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Environment Variables</a:t>
            </a:r>
          </a:p>
        </p:txBody>
      </p:sp>
      <p:sp>
        <p:nvSpPr>
          <p:cNvPr id="68" name="Title 3">
            <a:extLst>
              <a:ext uri="{FF2B5EF4-FFF2-40B4-BE49-F238E27FC236}">
                <a16:creationId xmlns:a16="http://schemas.microsoft.com/office/drawing/2014/main" id="{087FB075-255E-114B-AD3D-FC1090243533}"/>
              </a:ext>
            </a:extLst>
          </p:cNvPr>
          <p:cNvSpPr txBox="1">
            <a:spLocks/>
          </p:cNvSpPr>
          <p:nvPr/>
        </p:nvSpPr>
        <p:spPr>
          <a:xfrm>
            <a:off x="-138304" y="6354261"/>
            <a:ext cx="3064355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800" b="1" dirty="0"/>
              <a:t>AKS Storage</a:t>
            </a:r>
            <a:br>
              <a:rPr lang="en-US" sz="3800" b="1" dirty="0">
                <a:solidFill>
                  <a:srgbClr val="00B050"/>
                </a:solidFill>
              </a:rPr>
            </a:br>
            <a:r>
              <a:rPr lang="en-US" sz="3800" b="1" dirty="0">
                <a:solidFill>
                  <a:srgbClr val="00B050"/>
                </a:solidFill>
              </a:rPr>
              <a:t>Azure Disks</a:t>
            </a: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BCD7CB37-8565-AB4E-AAA6-38C360F380FC}"/>
              </a:ext>
            </a:extLst>
          </p:cNvPr>
          <p:cNvGrpSpPr/>
          <p:nvPr/>
        </p:nvGrpSpPr>
        <p:grpSpPr>
          <a:xfrm>
            <a:off x="380904" y="932531"/>
            <a:ext cx="2061290" cy="644442"/>
            <a:chOff x="7124887" y="2666089"/>
            <a:chExt cx="2061290" cy="644442"/>
          </a:xfrm>
        </p:grpSpPr>
        <p:pic>
          <p:nvPicPr>
            <p:cNvPr id="70" name="Picture 2" descr="User icon">
              <a:extLst>
                <a:ext uri="{FF2B5EF4-FFF2-40B4-BE49-F238E27FC236}">
                  <a16:creationId xmlns:a16="http://schemas.microsoft.com/office/drawing/2014/main" id="{4D5F9FFC-D73A-9749-BF19-8C3A26AD78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4887" y="271734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E4E99C18-430E-D94D-A952-E3AF76F6312D}"/>
                </a:ext>
              </a:extLst>
            </p:cNvPr>
            <p:cNvSpPr/>
            <p:nvPr/>
          </p:nvSpPr>
          <p:spPr>
            <a:xfrm>
              <a:off x="7124888" y="2666089"/>
              <a:ext cx="2061289" cy="644442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72" name="Picture 2" descr="User icon">
              <a:extLst>
                <a:ext uri="{FF2B5EF4-FFF2-40B4-BE49-F238E27FC236}">
                  <a16:creationId xmlns:a16="http://schemas.microsoft.com/office/drawing/2014/main" id="{EEA202E2-888A-024B-B42A-AD1640E4DB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6221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3" name="Picture 2" descr="User icon">
              <a:extLst>
                <a:ext uri="{FF2B5EF4-FFF2-40B4-BE49-F238E27FC236}">
                  <a16:creationId xmlns:a16="http://schemas.microsoft.com/office/drawing/2014/main" id="{008576E5-F319-FE4C-B85B-E4E8F3B9F9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9651" y="2718254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4" name="Picture 2" descr="User icon">
              <a:extLst>
                <a:ext uri="{FF2B5EF4-FFF2-40B4-BE49-F238E27FC236}">
                  <a16:creationId xmlns:a16="http://schemas.microsoft.com/office/drawing/2014/main" id="{C57AFC27-5295-B949-8CEA-2FD5557881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0985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B3A71AE3-6765-6F43-9256-D428D41C5BE0}"/>
              </a:ext>
            </a:extLst>
          </p:cNvPr>
          <p:cNvCxnSpPr>
            <a:cxnSpLocks/>
            <a:stCxn id="74" idx="3"/>
            <a:endCxn id="21" idx="1"/>
          </p:cNvCxnSpPr>
          <p:nvPr/>
        </p:nvCxnSpPr>
        <p:spPr>
          <a:xfrm flipV="1">
            <a:off x="2418336" y="1211217"/>
            <a:ext cx="4820103" cy="37123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06EF7090-82ED-EA48-A831-B79BD9B706F2}"/>
              </a:ext>
            </a:extLst>
          </p:cNvPr>
          <p:cNvSpPr txBox="1"/>
          <p:nvPr/>
        </p:nvSpPr>
        <p:spPr>
          <a:xfrm>
            <a:off x="895003" y="1506614"/>
            <a:ext cx="7654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Users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BF269F52-1D04-904E-BB1B-C4A4A13DF449}"/>
              </a:ext>
            </a:extLst>
          </p:cNvPr>
          <p:cNvSpPr txBox="1"/>
          <p:nvPr/>
        </p:nvSpPr>
        <p:spPr>
          <a:xfrm>
            <a:off x="2418336" y="658895"/>
            <a:ext cx="4910319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>
                <a:latin typeface="Menlo" panose="020B0609030804020204" pitchFamily="49" charset="0"/>
              </a:rPr>
              <a:t>http://&lt;External-IP-from-get-service-output&gt;</a:t>
            </a:r>
          </a:p>
          <a:p>
            <a:endParaRPr lang="en-US" sz="1300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ACF6B7C-0CC9-C244-A0C9-12D228B7C149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8727167" y="1485117"/>
            <a:ext cx="0" cy="228650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E1A44744-5655-D748-88A5-4D46083830FD}"/>
              </a:ext>
            </a:extLst>
          </p:cNvPr>
          <p:cNvCxnSpPr>
            <a:cxnSpLocks/>
          </p:cNvCxnSpPr>
          <p:nvPr/>
        </p:nvCxnSpPr>
        <p:spPr>
          <a:xfrm>
            <a:off x="8745871" y="4104866"/>
            <a:ext cx="0" cy="228650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90B059BF-73E0-4941-951F-EF3AEE8B0F32}"/>
              </a:ext>
            </a:extLst>
          </p:cNvPr>
          <p:cNvCxnSpPr>
            <a:cxnSpLocks/>
          </p:cNvCxnSpPr>
          <p:nvPr/>
        </p:nvCxnSpPr>
        <p:spPr>
          <a:xfrm>
            <a:off x="8745871" y="4718873"/>
            <a:ext cx="0" cy="228650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6465A249-623B-F44F-ABD0-A2A56A63A72C}"/>
              </a:ext>
            </a:extLst>
          </p:cNvPr>
          <p:cNvSpPr txBox="1"/>
          <p:nvPr/>
        </p:nvSpPr>
        <p:spPr>
          <a:xfrm>
            <a:off x="5248675" y="3716700"/>
            <a:ext cx="16077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Azure Disks</a:t>
            </a:r>
          </a:p>
        </p:txBody>
      </p:sp>
      <p:pic>
        <p:nvPicPr>
          <p:cNvPr id="65" name="Graphic 64">
            <a:extLst>
              <a:ext uri="{FF2B5EF4-FFF2-40B4-BE49-F238E27FC236}">
                <a16:creationId xmlns:a16="http://schemas.microsoft.com/office/drawing/2014/main" id="{82F88E00-2787-0545-80AC-0E07DE819F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73202" y="2969633"/>
            <a:ext cx="1955800" cy="1955800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35751F35-3B12-584B-A65D-115D3E62E1AD}"/>
              </a:ext>
            </a:extLst>
          </p:cNvPr>
          <p:cNvSpPr txBox="1"/>
          <p:nvPr/>
        </p:nvSpPr>
        <p:spPr>
          <a:xfrm>
            <a:off x="11013217" y="334538"/>
            <a:ext cx="225863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Azure AKS Cluster</a:t>
            </a:r>
          </a:p>
        </p:txBody>
      </p:sp>
      <p:pic>
        <p:nvPicPr>
          <p:cNvPr id="67" name="Graphic 66">
            <a:extLst>
              <a:ext uri="{FF2B5EF4-FFF2-40B4-BE49-F238E27FC236}">
                <a16:creationId xmlns:a16="http://schemas.microsoft.com/office/drawing/2014/main" id="{FE2503F2-E4D7-5647-81DF-747C3C0BF0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265865" y="324475"/>
            <a:ext cx="869325" cy="869325"/>
          </a:xfrm>
          <a:prstGeom prst="rect">
            <a:avLst/>
          </a:prstGeom>
        </p:spPr>
      </p:pic>
      <p:sp>
        <p:nvSpPr>
          <p:cNvPr id="80" name="Rectangle 79">
            <a:extLst>
              <a:ext uri="{FF2B5EF4-FFF2-40B4-BE49-F238E27FC236}">
                <a16:creationId xmlns:a16="http://schemas.microsoft.com/office/drawing/2014/main" id="{C7B3CCA3-1C59-314F-BB18-0E01876D6144}"/>
              </a:ext>
            </a:extLst>
          </p:cNvPr>
          <p:cNvSpPr/>
          <p:nvPr/>
        </p:nvSpPr>
        <p:spPr>
          <a:xfrm>
            <a:off x="10456841" y="3561108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Init Containers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787C8D25-AE57-5742-82E3-5F5C55FC9649}"/>
              </a:ext>
            </a:extLst>
          </p:cNvPr>
          <p:cNvSpPr/>
          <p:nvPr/>
        </p:nvSpPr>
        <p:spPr>
          <a:xfrm>
            <a:off x="10456841" y="4973209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Environment Variables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6C06BAA9-6424-8C45-9B8B-2D71B6FB8D69}"/>
              </a:ext>
            </a:extLst>
          </p:cNvPr>
          <p:cNvSpPr/>
          <p:nvPr/>
        </p:nvSpPr>
        <p:spPr>
          <a:xfrm>
            <a:off x="10456841" y="5610280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Volumes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8AE1ED3B-2849-644A-929A-CBC418A2A1BE}"/>
              </a:ext>
            </a:extLst>
          </p:cNvPr>
          <p:cNvSpPr/>
          <p:nvPr/>
        </p:nvSpPr>
        <p:spPr>
          <a:xfrm>
            <a:off x="10456841" y="6247854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Volume Mounts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E0FF6C00-F86F-964E-8B80-4F4F30C26D25}"/>
              </a:ext>
            </a:extLst>
          </p:cNvPr>
          <p:cNvSpPr/>
          <p:nvPr/>
        </p:nvSpPr>
        <p:spPr>
          <a:xfrm>
            <a:off x="10456841" y="6927290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ClusterIP</a:t>
            </a:r>
            <a:r>
              <a:rPr lang="en-US" dirty="0">
                <a:solidFill>
                  <a:schemeClr val="tx1"/>
                </a:solidFill>
              </a:rPr>
              <a:t> Service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049DFB1A-EFB9-3646-8A28-7976B1485046}"/>
              </a:ext>
            </a:extLst>
          </p:cNvPr>
          <p:cNvSpPr/>
          <p:nvPr/>
        </p:nvSpPr>
        <p:spPr>
          <a:xfrm>
            <a:off x="3573202" y="4967509"/>
            <a:ext cx="3503213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Storage Class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B15A328A-ECA0-C743-9EFE-1F97081EDDF9}"/>
              </a:ext>
            </a:extLst>
          </p:cNvPr>
          <p:cNvSpPr/>
          <p:nvPr/>
        </p:nvSpPr>
        <p:spPr>
          <a:xfrm>
            <a:off x="3573202" y="5604580"/>
            <a:ext cx="3503213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Persistent Volume Claim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DB23D56A-9C9F-0141-A694-014CCBA77C2C}"/>
              </a:ext>
            </a:extLst>
          </p:cNvPr>
          <p:cNvSpPr/>
          <p:nvPr/>
        </p:nvSpPr>
        <p:spPr>
          <a:xfrm>
            <a:off x="3573202" y="6242154"/>
            <a:ext cx="3503213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Persistent Volumes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C4A54D90-ED5B-3E46-9159-5A7CA19FDA85}"/>
              </a:ext>
            </a:extLst>
          </p:cNvPr>
          <p:cNvSpPr/>
          <p:nvPr/>
        </p:nvSpPr>
        <p:spPr>
          <a:xfrm>
            <a:off x="3573202" y="6921590"/>
            <a:ext cx="3503213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Deployment</a:t>
            </a:r>
          </a:p>
        </p:txBody>
      </p:sp>
      <p:pic>
        <p:nvPicPr>
          <p:cNvPr id="89" name="Google Shape;55;p13">
            <a:extLst>
              <a:ext uri="{FF2B5EF4-FFF2-40B4-BE49-F238E27FC236}">
                <a16:creationId xmlns:a16="http://schemas.microsoft.com/office/drawing/2014/main" id="{458F968C-97A2-754B-A8CE-4A4767345778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60525" y="4976233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55;p13">
            <a:extLst>
              <a:ext uri="{FF2B5EF4-FFF2-40B4-BE49-F238E27FC236}">
                <a16:creationId xmlns:a16="http://schemas.microsoft.com/office/drawing/2014/main" id="{75240C10-768A-064F-B441-E0FAB5DC32EC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58371" y="5599082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55;p13">
            <a:extLst>
              <a:ext uri="{FF2B5EF4-FFF2-40B4-BE49-F238E27FC236}">
                <a16:creationId xmlns:a16="http://schemas.microsoft.com/office/drawing/2014/main" id="{13847A98-FA41-3843-9736-D68384DB7231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57505" y="6247854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55;p13">
            <a:extLst>
              <a:ext uri="{FF2B5EF4-FFF2-40B4-BE49-F238E27FC236}">
                <a16:creationId xmlns:a16="http://schemas.microsoft.com/office/drawing/2014/main" id="{CE4D99ED-A25A-3846-B71E-BFB3AE7611F6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57505" y="6908407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55;p13">
            <a:extLst>
              <a:ext uri="{FF2B5EF4-FFF2-40B4-BE49-F238E27FC236}">
                <a16:creationId xmlns:a16="http://schemas.microsoft.com/office/drawing/2014/main" id="{59B96D1B-6BC3-AF4C-B6C4-7B647654402D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540774" y="4974619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55;p13">
            <a:extLst>
              <a:ext uri="{FF2B5EF4-FFF2-40B4-BE49-F238E27FC236}">
                <a16:creationId xmlns:a16="http://schemas.microsoft.com/office/drawing/2014/main" id="{400E609C-6EC0-6644-B3D5-67EE07458999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538556" y="5611690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55;p13">
            <a:extLst>
              <a:ext uri="{FF2B5EF4-FFF2-40B4-BE49-F238E27FC236}">
                <a16:creationId xmlns:a16="http://schemas.microsoft.com/office/drawing/2014/main" id="{2637D2F1-5833-D041-ABD5-C9FD25C8443A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521618" y="6261851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55;p13">
            <a:extLst>
              <a:ext uri="{FF2B5EF4-FFF2-40B4-BE49-F238E27FC236}">
                <a16:creationId xmlns:a16="http://schemas.microsoft.com/office/drawing/2014/main" id="{327A28F1-8721-9F44-A875-0D862AC4F1A1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546655" y="6907982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55;p13">
            <a:extLst>
              <a:ext uri="{FF2B5EF4-FFF2-40B4-BE49-F238E27FC236}">
                <a16:creationId xmlns:a16="http://schemas.microsoft.com/office/drawing/2014/main" id="{BFDB3510-E135-FB45-87DD-C54F83E0465A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456841" y="1635283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55;p13">
            <a:extLst>
              <a:ext uri="{FF2B5EF4-FFF2-40B4-BE49-F238E27FC236}">
                <a16:creationId xmlns:a16="http://schemas.microsoft.com/office/drawing/2014/main" id="{869666AA-D54E-A143-8F52-0EF7BA409AAF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456841" y="2258132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55;p13">
            <a:extLst>
              <a:ext uri="{FF2B5EF4-FFF2-40B4-BE49-F238E27FC236}">
                <a16:creationId xmlns:a16="http://schemas.microsoft.com/office/drawing/2014/main" id="{6F03F3F3-95AF-4A42-882A-30A244127EAC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442789" y="2905026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55;p13">
            <a:extLst>
              <a:ext uri="{FF2B5EF4-FFF2-40B4-BE49-F238E27FC236}">
                <a16:creationId xmlns:a16="http://schemas.microsoft.com/office/drawing/2014/main" id="{05D81FE3-EB74-784A-A81A-D85B11E95913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442789" y="3568218"/>
            <a:ext cx="472443" cy="461665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Rectangle 100">
            <a:extLst>
              <a:ext uri="{FF2B5EF4-FFF2-40B4-BE49-F238E27FC236}">
                <a16:creationId xmlns:a16="http://schemas.microsoft.com/office/drawing/2014/main" id="{4881E3C4-3829-CC47-A3A6-5DB50859FDC6}"/>
              </a:ext>
            </a:extLst>
          </p:cNvPr>
          <p:cNvSpPr/>
          <p:nvPr/>
        </p:nvSpPr>
        <p:spPr>
          <a:xfrm>
            <a:off x="10431789" y="4278918"/>
            <a:ext cx="3392408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Config Map</a:t>
            </a:r>
          </a:p>
        </p:txBody>
      </p:sp>
      <p:pic>
        <p:nvPicPr>
          <p:cNvPr id="102" name="Google Shape;55;p13">
            <a:extLst>
              <a:ext uri="{FF2B5EF4-FFF2-40B4-BE49-F238E27FC236}">
                <a16:creationId xmlns:a16="http://schemas.microsoft.com/office/drawing/2014/main" id="{DF352EF1-92E2-C04D-A892-7BB5A57C98E7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516092" y="4265735"/>
            <a:ext cx="457500" cy="4616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23347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/>
      <p:bldP spid="19" grpId="0"/>
      <p:bldP spid="20" grpId="0"/>
      <p:bldP spid="21" grpId="0" animBg="1"/>
      <p:bldP spid="49" grpId="0" animBg="1"/>
      <p:bldP spid="50" grpId="0" animBg="1"/>
      <p:bldP spid="51" grpId="0" animBg="1"/>
      <p:bldP spid="76" grpId="0"/>
      <p:bldP spid="77" grpId="0"/>
      <p:bldP spid="80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826CD7-5501-0847-AF6B-577EAE0A7B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297FC0C-19FC-6B4B-84AB-24B0A8046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14752" y="491484"/>
            <a:ext cx="2368644" cy="1533789"/>
          </a:xfrm>
        </p:spPr>
        <p:txBody>
          <a:bodyPr>
            <a:noAutofit/>
          </a:bodyPr>
          <a:lstStyle/>
          <a:p>
            <a:r>
              <a:rPr lang="en-US" sz="3000" dirty="0"/>
              <a:t>Azure AKS   </a:t>
            </a:r>
            <a:br>
              <a:rPr lang="en-US" sz="3000" dirty="0"/>
            </a:br>
            <a:r>
              <a:rPr lang="en-US" sz="3000" dirty="0">
                <a:solidFill>
                  <a:srgbClr val="0070C0"/>
                </a:solidFill>
              </a:rPr>
              <a:t>Nginx Ingress  </a:t>
            </a:r>
            <a:br>
              <a:rPr lang="en-US" sz="3000" dirty="0">
                <a:solidFill>
                  <a:srgbClr val="0070C0"/>
                </a:solidFill>
              </a:rPr>
            </a:br>
            <a:r>
              <a:rPr lang="en-US" sz="3000" dirty="0">
                <a:solidFill>
                  <a:srgbClr val="00B050"/>
                </a:solidFill>
              </a:rPr>
              <a:t>Hostname based Routing</a:t>
            </a:r>
            <a:br>
              <a:rPr lang="en-US" sz="3000" dirty="0">
                <a:solidFill>
                  <a:srgbClr val="00B050"/>
                </a:solidFill>
              </a:rPr>
            </a:br>
            <a:r>
              <a:rPr lang="en-US" sz="3000" dirty="0">
                <a:solidFill>
                  <a:srgbClr val="C00000"/>
                </a:solidFill>
              </a:rPr>
              <a:t>External DNS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3392CA-3801-1A40-A789-F01C82EDE2ED}"/>
              </a:ext>
            </a:extLst>
          </p:cNvPr>
          <p:cNvSpPr/>
          <p:nvPr/>
        </p:nvSpPr>
        <p:spPr>
          <a:xfrm>
            <a:off x="2171700" y="78413"/>
            <a:ext cx="12065000" cy="7478087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19A803-5AEB-0741-AB8C-334BE629912E}"/>
              </a:ext>
            </a:extLst>
          </p:cNvPr>
          <p:cNvSpPr txBox="1"/>
          <p:nvPr/>
        </p:nvSpPr>
        <p:spPr>
          <a:xfrm>
            <a:off x="2196701" y="75553"/>
            <a:ext cx="84164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5896354-820D-714D-BF9D-A19789849DC1}"/>
              </a:ext>
            </a:extLst>
          </p:cNvPr>
          <p:cNvSpPr/>
          <p:nvPr/>
        </p:nvSpPr>
        <p:spPr>
          <a:xfrm>
            <a:off x="5245100" y="290997"/>
            <a:ext cx="8763000" cy="7024204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3ADAB57-6029-1647-B433-64E016BD76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22159" y="390632"/>
            <a:ext cx="597357" cy="5973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E02B365-5C8A-1245-9867-5B141313E383}"/>
              </a:ext>
            </a:extLst>
          </p:cNvPr>
          <p:cNvSpPr txBox="1"/>
          <p:nvPr/>
        </p:nvSpPr>
        <p:spPr>
          <a:xfrm>
            <a:off x="5919516" y="445799"/>
            <a:ext cx="22067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AKS Cluster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1AA1B307-9A22-5C49-9E9A-FD8A1B9E2E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30367" y="5728043"/>
            <a:ext cx="1036009" cy="1036009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D72AC1DC-BEEB-C644-B48B-5E8E174A53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73926" y="5726261"/>
            <a:ext cx="1036009" cy="103600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1CB11EC-8DF7-E542-BDA9-ACD664875F3C}"/>
              </a:ext>
            </a:extLst>
          </p:cNvPr>
          <p:cNvSpPr txBox="1"/>
          <p:nvPr/>
        </p:nvSpPr>
        <p:spPr>
          <a:xfrm>
            <a:off x="2310838" y="6703157"/>
            <a:ext cx="11791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Public IP</a:t>
            </a:r>
          </a:p>
          <a:p>
            <a:r>
              <a:rPr lang="en-US" sz="1800" dirty="0"/>
              <a:t>for Ingress</a:t>
            </a:r>
          </a:p>
          <a:p>
            <a:r>
              <a:rPr lang="en-US" sz="1800" dirty="0"/>
              <a:t>Controller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4868FF-9A9C-BD43-9F19-C3EA26273C39}"/>
              </a:ext>
            </a:extLst>
          </p:cNvPr>
          <p:cNvSpPr txBox="1"/>
          <p:nvPr/>
        </p:nvSpPr>
        <p:spPr>
          <a:xfrm>
            <a:off x="3741162" y="6843472"/>
            <a:ext cx="15039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AKS </a:t>
            </a:r>
          </a:p>
          <a:p>
            <a:pPr algn="ctr"/>
            <a:r>
              <a:rPr lang="en-US" sz="1800" dirty="0"/>
              <a:t>Load Balancer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81FFEF3-9B8C-D14A-A426-89FCE4EE780B}"/>
              </a:ext>
            </a:extLst>
          </p:cNvPr>
          <p:cNvSpPr/>
          <p:nvPr/>
        </p:nvSpPr>
        <p:spPr>
          <a:xfrm>
            <a:off x="5465979" y="5688292"/>
            <a:ext cx="3428098" cy="137884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" name="Google Shape;660;p35">
            <a:extLst>
              <a:ext uri="{FF2B5EF4-FFF2-40B4-BE49-F238E27FC236}">
                <a16:creationId xmlns:a16="http://schemas.microsoft.com/office/drawing/2014/main" id="{9275D5BE-76C5-1349-AC6C-D2B5262A0C5D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465979" y="5776307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637;p35">
            <a:extLst>
              <a:ext uri="{FF2B5EF4-FFF2-40B4-BE49-F238E27FC236}">
                <a16:creationId xmlns:a16="http://schemas.microsoft.com/office/drawing/2014/main" id="{D760EE02-2711-EC45-AAA3-0C1EE868EA5D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706459" y="5764490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638;p35">
            <a:extLst>
              <a:ext uri="{FF2B5EF4-FFF2-40B4-BE49-F238E27FC236}">
                <a16:creationId xmlns:a16="http://schemas.microsoft.com/office/drawing/2014/main" id="{989F395E-BCF9-424B-9CEE-DFD575FBFDC9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934392" y="5726326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F423340-386B-4348-A418-1C10CFC3BD6B}"/>
              </a:ext>
            </a:extLst>
          </p:cNvPr>
          <p:cNvSpPr/>
          <p:nvPr/>
        </p:nvSpPr>
        <p:spPr>
          <a:xfrm>
            <a:off x="10330337" y="1649561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Google Shape;660;p35">
            <a:extLst>
              <a:ext uri="{FF2B5EF4-FFF2-40B4-BE49-F238E27FC236}">
                <a16:creationId xmlns:a16="http://schemas.microsoft.com/office/drawing/2014/main" id="{6D182BDB-D95E-4C43-866F-08FBC1A36BC8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330337" y="2015668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637;p35">
            <a:extLst>
              <a:ext uri="{FF2B5EF4-FFF2-40B4-BE49-F238E27FC236}">
                <a16:creationId xmlns:a16="http://schemas.microsoft.com/office/drawing/2014/main" id="{B9A6B755-FEB4-A04E-A0F1-F23C0911745C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1570817" y="2003851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638;p35">
            <a:extLst>
              <a:ext uri="{FF2B5EF4-FFF2-40B4-BE49-F238E27FC236}">
                <a16:creationId xmlns:a16="http://schemas.microsoft.com/office/drawing/2014/main" id="{CE864656-9964-B84F-8B2F-0E3793AC0F72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2798750" y="1965687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raphic 37" descr="User">
            <a:extLst>
              <a:ext uri="{FF2B5EF4-FFF2-40B4-BE49-F238E27FC236}">
                <a16:creationId xmlns:a16="http://schemas.microsoft.com/office/drawing/2014/main" id="{78AC40BA-83BA-C746-B197-5E56402D926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2993" y="5801151"/>
            <a:ext cx="914400" cy="914400"/>
          </a:xfrm>
          <a:prstGeom prst="rect">
            <a:avLst/>
          </a:prstGeom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9DC1939-0B8E-9243-A332-1398BBE5B88D}"/>
              </a:ext>
            </a:extLst>
          </p:cNvPr>
          <p:cNvCxnSpPr>
            <a:stCxn id="38" idx="3"/>
            <a:endCxn id="13" idx="1"/>
          </p:cNvCxnSpPr>
          <p:nvPr/>
        </p:nvCxnSpPr>
        <p:spPr>
          <a:xfrm flipV="1">
            <a:off x="987393" y="6244266"/>
            <a:ext cx="1386533" cy="14085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888751CC-6981-1644-9880-8D335D112E58}"/>
              </a:ext>
            </a:extLst>
          </p:cNvPr>
          <p:cNvSpPr txBox="1"/>
          <p:nvPr/>
        </p:nvSpPr>
        <p:spPr>
          <a:xfrm>
            <a:off x="187126" y="6586261"/>
            <a:ext cx="70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Users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2181CBE-AB6F-0E44-8CBB-D077372DC271}"/>
              </a:ext>
            </a:extLst>
          </p:cNvPr>
          <p:cNvCxnSpPr>
            <a:cxnSpLocks/>
            <a:stCxn id="13" idx="3"/>
            <a:endCxn id="11" idx="1"/>
          </p:cNvCxnSpPr>
          <p:nvPr/>
        </p:nvCxnSpPr>
        <p:spPr>
          <a:xfrm>
            <a:off x="3409935" y="6244266"/>
            <a:ext cx="620432" cy="178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AECE558-665D-0041-900F-4F65DE840CAE}"/>
              </a:ext>
            </a:extLst>
          </p:cNvPr>
          <p:cNvCxnSpPr>
            <a:cxnSpLocks/>
            <a:stCxn id="11" idx="3"/>
            <a:endCxn id="17" idx="1"/>
          </p:cNvCxnSpPr>
          <p:nvPr/>
        </p:nvCxnSpPr>
        <p:spPr>
          <a:xfrm>
            <a:off x="5066376" y="6246048"/>
            <a:ext cx="399603" cy="8519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A96B307F-E96B-E744-A957-0D4910461C0D}"/>
              </a:ext>
            </a:extLst>
          </p:cNvPr>
          <p:cNvCxnSpPr>
            <a:cxnSpLocks/>
          </p:cNvCxnSpPr>
          <p:nvPr/>
        </p:nvCxnSpPr>
        <p:spPr>
          <a:xfrm>
            <a:off x="6401044" y="6373048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B3ED281-1B4D-B341-BD27-FE5806D68E6E}"/>
              </a:ext>
            </a:extLst>
          </p:cNvPr>
          <p:cNvCxnSpPr>
            <a:cxnSpLocks/>
          </p:cNvCxnSpPr>
          <p:nvPr/>
        </p:nvCxnSpPr>
        <p:spPr>
          <a:xfrm>
            <a:off x="11265402" y="2639248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55C7985-1AB5-4642-81FA-8E005DB5EB18}"/>
              </a:ext>
            </a:extLst>
          </p:cNvPr>
          <p:cNvCxnSpPr>
            <a:cxnSpLocks/>
          </p:cNvCxnSpPr>
          <p:nvPr/>
        </p:nvCxnSpPr>
        <p:spPr>
          <a:xfrm flipH="1">
            <a:off x="7666144" y="6373048"/>
            <a:ext cx="268248" cy="0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1E4057BA-A8E7-D44D-9C92-422E907A46E0}"/>
              </a:ext>
            </a:extLst>
          </p:cNvPr>
          <p:cNvCxnSpPr>
            <a:cxnSpLocks/>
          </p:cNvCxnSpPr>
          <p:nvPr/>
        </p:nvCxnSpPr>
        <p:spPr>
          <a:xfrm flipH="1">
            <a:off x="12475304" y="2639248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520F8EED-D73B-2E45-8E23-93DA6481310F}"/>
              </a:ext>
            </a:extLst>
          </p:cNvPr>
          <p:cNvSpPr/>
          <p:nvPr/>
        </p:nvSpPr>
        <p:spPr>
          <a:xfrm>
            <a:off x="5465978" y="3849250"/>
            <a:ext cx="4173321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8" name="Google Shape;662;p35">
            <a:extLst>
              <a:ext uri="{FF2B5EF4-FFF2-40B4-BE49-F238E27FC236}">
                <a16:creationId xmlns:a16="http://schemas.microsoft.com/office/drawing/2014/main" id="{BBABEB89-38A2-A645-8603-2BEE987E5AEE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489583" y="4229181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Rectangle 68">
            <a:extLst>
              <a:ext uri="{FF2B5EF4-FFF2-40B4-BE49-F238E27FC236}">
                <a16:creationId xmlns:a16="http://schemas.microsoft.com/office/drawing/2014/main" id="{270702EC-7936-284B-818D-85014EF72D9D}"/>
              </a:ext>
            </a:extLst>
          </p:cNvPr>
          <p:cNvSpPr/>
          <p:nvPr/>
        </p:nvSpPr>
        <p:spPr>
          <a:xfrm>
            <a:off x="7004799" y="3925393"/>
            <a:ext cx="2501656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eapp1.kubeoncloud.com</a:t>
            </a:r>
          </a:p>
        </p:txBody>
      </p:sp>
      <p:cxnSp>
        <p:nvCxnSpPr>
          <p:cNvPr id="72" name="Elbow Connector 71">
            <a:extLst>
              <a:ext uri="{FF2B5EF4-FFF2-40B4-BE49-F238E27FC236}">
                <a16:creationId xmlns:a16="http://schemas.microsoft.com/office/drawing/2014/main" id="{CCC832BE-14B3-FB41-BF48-B45D9E96CE6F}"/>
              </a:ext>
            </a:extLst>
          </p:cNvPr>
          <p:cNvCxnSpPr>
            <a:cxnSpLocks/>
            <a:stCxn id="18" idx="0"/>
            <a:endCxn id="68" idx="2"/>
          </p:cNvCxnSpPr>
          <p:nvPr/>
        </p:nvCxnSpPr>
        <p:spPr>
          <a:xfrm rot="16200000" flipV="1">
            <a:off x="6287681" y="4865869"/>
            <a:ext cx="578789" cy="1218454"/>
          </a:xfrm>
          <a:prstGeom prst="bentConnector3">
            <a:avLst>
              <a:gd name="adj1" fmla="val 25863"/>
            </a:avLst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6873460A-4D84-D74A-9AFF-F142485572EA}"/>
              </a:ext>
            </a:extLst>
          </p:cNvPr>
          <p:cNvCxnSpPr>
            <a:cxnSpLocks/>
            <a:stCxn id="68" idx="3"/>
            <a:endCxn id="69" idx="1"/>
          </p:cNvCxnSpPr>
          <p:nvPr/>
        </p:nvCxnSpPr>
        <p:spPr>
          <a:xfrm flipV="1">
            <a:off x="6446113" y="4134943"/>
            <a:ext cx="558686" cy="572498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Elbow Connector 75">
            <a:extLst>
              <a:ext uri="{FF2B5EF4-FFF2-40B4-BE49-F238E27FC236}">
                <a16:creationId xmlns:a16="http://schemas.microsoft.com/office/drawing/2014/main" id="{F2DD13A2-1DE0-4945-B354-6F73F0BC8D3F}"/>
              </a:ext>
            </a:extLst>
          </p:cNvPr>
          <p:cNvCxnSpPr>
            <a:cxnSpLocks/>
            <a:stCxn id="69" idx="3"/>
            <a:endCxn id="24" idx="1"/>
          </p:cNvCxnSpPr>
          <p:nvPr/>
        </p:nvCxnSpPr>
        <p:spPr>
          <a:xfrm flipV="1">
            <a:off x="9506455" y="2493928"/>
            <a:ext cx="823882" cy="1641015"/>
          </a:xfrm>
          <a:prstGeom prst="bentConnector3">
            <a:avLst>
              <a:gd name="adj1" fmla="val 50000"/>
            </a:avLst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E5F14F46-C34B-F349-B40A-BF84FF7278C2}"/>
              </a:ext>
            </a:extLst>
          </p:cNvPr>
          <p:cNvSpPr txBox="1"/>
          <p:nvPr/>
        </p:nvSpPr>
        <p:spPr>
          <a:xfrm>
            <a:off x="6157097" y="6636250"/>
            <a:ext cx="220477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Ingress Controller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CE9F1A6-3DE0-6847-8E22-C54F5B803AC5}"/>
              </a:ext>
            </a:extLst>
          </p:cNvPr>
          <p:cNvSpPr txBox="1"/>
          <p:nvPr/>
        </p:nvSpPr>
        <p:spPr>
          <a:xfrm>
            <a:off x="6326250" y="5216596"/>
            <a:ext cx="187795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Ingress Service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01F786DC-3866-E445-8C8F-D184FE70E24A}"/>
              </a:ext>
            </a:extLst>
          </p:cNvPr>
          <p:cNvSpPr txBox="1"/>
          <p:nvPr/>
        </p:nvSpPr>
        <p:spPr>
          <a:xfrm>
            <a:off x="11337244" y="2991221"/>
            <a:ext cx="14965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Nginx App1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039339B3-9F5B-0D4F-AF4D-7DE0B6756A4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547662" y="1163009"/>
            <a:ext cx="893820" cy="893820"/>
          </a:xfrm>
          <a:prstGeom prst="rect">
            <a:avLst/>
          </a:prstGeom>
        </p:spPr>
      </p:pic>
      <p:sp>
        <p:nvSpPr>
          <p:cNvPr id="64" name="Rectangle 63">
            <a:extLst>
              <a:ext uri="{FF2B5EF4-FFF2-40B4-BE49-F238E27FC236}">
                <a16:creationId xmlns:a16="http://schemas.microsoft.com/office/drawing/2014/main" id="{1AF716CA-79B8-3644-8E54-9A57CDD7F0E8}"/>
              </a:ext>
            </a:extLst>
          </p:cNvPr>
          <p:cNvSpPr/>
          <p:nvPr/>
        </p:nvSpPr>
        <p:spPr>
          <a:xfrm>
            <a:off x="5472988" y="2418705"/>
            <a:ext cx="3428098" cy="132303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6" name="Google Shape;660;p35">
            <a:extLst>
              <a:ext uri="{FF2B5EF4-FFF2-40B4-BE49-F238E27FC236}">
                <a16:creationId xmlns:a16="http://schemas.microsoft.com/office/drawing/2014/main" id="{6F401C3B-6E15-8148-92AD-1443F3B7944C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479621" y="2523604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637;p35">
            <a:extLst>
              <a:ext uri="{FF2B5EF4-FFF2-40B4-BE49-F238E27FC236}">
                <a16:creationId xmlns:a16="http://schemas.microsoft.com/office/drawing/2014/main" id="{0D1E302A-0258-0B4C-96D9-3E60A13C0075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720101" y="2511787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638;p35">
            <a:extLst>
              <a:ext uri="{FF2B5EF4-FFF2-40B4-BE49-F238E27FC236}">
                <a16:creationId xmlns:a16="http://schemas.microsoft.com/office/drawing/2014/main" id="{5F418274-E6C6-134D-AE59-880C9C479101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948034" y="2473623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B82D7113-F640-2547-8E5F-F4DCF3A1D942}"/>
              </a:ext>
            </a:extLst>
          </p:cNvPr>
          <p:cNvCxnSpPr>
            <a:cxnSpLocks/>
          </p:cNvCxnSpPr>
          <p:nvPr/>
        </p:nvCxnSpPr>
        <p:spPr>
          <a:xfrm>
            <a:off x="6414686" y="3120345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DA9CD224-0768-CF41-99E1-E7D97F1984F7}"/>
              </a:ext>
            </a:extLst>
          </p:cNvPr>
          <p:cNvCxnSpPr>
            <a:cxnSpLocks/>
          </p:cNvCxnSpPr>
          <p:nvPr/>
        </p:nvCxnSpPr>
        <p:spPr>
          <a:xfrm flipH="1">
            <a:off x="7679786" y="3120345"/>
            <a:ext cx="268248" cy="0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C146548C-056C-AD4C-B6B2-0D19BB113314}"/>
              </a:ext>
            </a:extLst>
          </p:cNvPr>
          <p:cNvSpPr txBox="1"/>
          <p:nvPr/>
        </p:nvSpPr>
        <p:spPr>
          <a:xfrm>
            <a:off x="6308593" y="3360801"/>
            <a:ext cx="167167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External DNS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53802D8-C022-574C-AC55-9670929695AD}"/>
              </a:ext>
            </a:extLst>
          </p:cNvPr>
          <p:cNvCxnSpPr>
            <a:cxnSpLocks/>
            <a:endCxn id="66" idx="2"/>
          </p:cNvCxnSpPr>
          <p:nvPr/>
        </p:nvCxnSpPr>
        <p:spPr>
          <a:xfrm flipV="1">
            <a:off x="5936228" y="3480124"/>
            <a:ext cx="21658" cy="89291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Graphic 33">
            <a:extLst>
              <a:ext uri="{FF2B5EF4-FFF2-40B4-BE49-F238E27FC236}">
                <a16:creationId xmlns:a16="http://schemas.microsoft.com/office/drawing/2014/main" id="{DCBFCC7A-5BE5-864D-9CF8-F64C95853E3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030367" y="1135211"/>
            <a:ext cx="723900" cy="952500"/>
          </a:xfrm>
          <a:prstGeom prst="rect">
            <a:avLst/>
          </a:prstGeom>
        </p:spPr>
      </p:pic>
      <p:pic>
        <p:nvPicPr>
          <p:cNvPr id="39" name="Graphic 38">
            <a:extLst>
              <a:ext uri="{FF2B5EF4-FFF2-40B4-BE49-F238E27FC236}">
                <a16:creationId xmlns:a16="http://schemas.microsoft.com/office/drawing/2014/main" id="{666BDBF9-6849-FD4D-B040-EE89B12DF03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601407" y="1149187"/>
            <a:ext cx="922532" cy="922532"/>
          </a:xfrm>
          <a:prstGeom prst="rect">
            <a:avLst/>
          </a:prstGeom>
        </p:spPr>
      </p:pic>
      <p:sp>
        <p:nvSpPr>
          <p:cNvPr id="84" name="TextBox 83">
            <a:extLst>
              <a:ext uri="{FF2B5EF4-FFF2-40B4-BE49-F238E27FC236}">
                <a16:creationId xmlns:a16="http://schemas.microsoft.com/office/drawing/2014/main" id="{B7646655-EF7F-2E46-A5B5-092970E70660}"/>
              </a:ext>
            </a:extLst>
          </p:cNvPr>
          <p:cNvSpPr txBox="1"/>
          <p:nvPr/>
        </p:nvSpPr>
        <p:spPr>
          <a:xfrm>
            <a:off x="2603546" y="2113111"/>
            <a:ext cx="7376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DNS </a:t>
            </a:r>
          </a:p>
          <a:p>
            <a:pPr algn="ctr"/>
            <a:r>
              <a:rPr lang="en-US" sz="1800" dirty="0"/>
              <a:t>Zones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38B7F971-1D7D-3A42-B989-841566AC37DE}"/>
              </a:ext>
            </a:extLst>
          </p:cNvPr>
          <p:cNvSpPr txBox="1"/>
          <p:nvPr/>
        </p:nvSpPr>
        <p:spPr>
          <a:xfrm>
            <a:off x="3773085" y="2087711"/>
            <a:ext cx="106920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Managed</a:t>
            </a:r>
          </a:p>
          <a:p>
            <a:pPr algn="ctr"/>
            <a:r>
              <a:rPr lang="en-US" sz="1800" dirty="0"/>
              <a:t>Service </a:t>
            </a:r>
          </a:p>
          <a:p>
            <a:pPr algn="ctr"/>
            <a:r>
              <a:rPr lang="en-US" sz="1800" dirty="0"/>
              <a:t>Identity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B703D8CB-FF0D-704D-B4FF-308EC3A28F9B}"/>
              </a:ext>
            </a:extLst>
          </p:cNvPr>
          <p:cNvSpPr txBox="1"/>
          <p:nvPr/>
        </p:nvSpPr>
        <p:spPr>
          <a:xfrm>
            <a:off x="5455403" y="1901805"/>
            <a:ext cx="15103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Virtual Machine</a:t>
            </a:r>
          </a:p>
          <a:p>
            <a:pPr algn="ctr"/>
            <a:r>
              <a:rPr lang="en-US" sz="1600" dirty="0"/>
              <a:t>Scale Sets</a:t>
            </a:r>
          </a:p>
        </p:txBody>
      </p: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DDB76BF5-4FB2-E64A-98DF-7C0947B41D56}"/>
              </a:ext>
            </a:extLst>
          </p:cNvPr>
          <p:cNvCxnSpPr>
            <a:stCxn id="34" idx="3"/>
            <a:endCxn id="39" idx="1"/>
          </p:cNvCxnSpPr>
          <p:nvPr/>
        </p:nvCxnSpPr>
        <p:spPr>
          <a:xfrm flipV="1">
            <a:off x="4754267" y="1610453"/>
            <a:ext cx="847140" cy="1008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29AB764D-D0DB-254B-8D07-71A3767F0271}"/>
              </a:ext>
            </a:extLst>
          </p:cNvPr>
          <p:cNvCxnSpPr>
            <a:cxnSpLocks/>
            <a:stCxn id="34" idx="1"/>
            <a:endCxn id="10" idx="3"/>
          </p:cNvCxnSpPr>
          <p:nvPr/>
        </p:nvCxnSpPr>
        <p:spPr>
          <a:xfrm flipH="1" flipV="1">
            <a:off x="3441482" y="1609919"/>
            <a:ext cx="588885" cy="154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Elbow Connector 92">
            <a:extLst>
              <a:ext uri="{FF2B5EF4-FFF2-40B4-BE49-F238E27FC236}">
                <a16:creationId xmlns:a16="http://schemas.microsoft.com/office/drawing/2014/main" id="{8F1A17AD-616D-EB43-A585-3B6C2B4145DE}"/>
              </a:ext>
            </a:extLst>
          </p:cNvPr>
          <p:cNvCxnSpPr>
            <a:stCxn id="70" idx="0"/>
            <a:endCxn id="10" idx="0"/>
          </p:cNvCxnSpPr>
          <p:nvPr/>
        </p:nvCxnSpPr>
        <p:spPr>
          <a:xfrm rot="16200000" flipV="1">
            <a:off x="4422869" y="-265288"/>
            <a:ext cx="1348778" cy="4205372"/>
          </a:xfrm>
          <a:prstGeom prst="bentConnector3">
            <a:avLst>
              <a:gd name="adj1" fmla="val 110358"/>
            </a:avLst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C527E643-B12E-2040-A5FB-9EF6DADB0393}"/>
              </a:ext>
            </a:extLst>
          </p:cNvPr>
          <p:cNvSpPr/>
          <p:nvPr/>
        </p:nvSpPr>
        <p:spPr>
          <a:xfrm>
            <a:off x="10349742" y="3551583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0" name="Google Shape;660;p35">
            <a:extLst>
              <a:ext uri="{FF2B5EF4-FFF2-40B4-BE49-F238E27FC236}">
                <a16:creationId xmlns:a16="http://schemas.microsoft.com/office/drawing/2014/main" id="{D66C3FA6-C9EA-E64D-83D2-975F3204B846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349742" y="3917690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37;p35">
            <a:extLst>
              <a:ext uri="{FF2B5EF4-FFF2-40B4-BE49-F238E27FC236}">
                <a16:creationId xmlns:a16="http://schemas.microsoft.com/office/drawing/2014/main" id="{845DE65D-3C81-944A-B815-81493A6BD492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1590222" y="3905873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38;p35">
            <a:extLst>
              <a:ext uri="{FF2B5EF4-FFF2-40B4-BE49-F238E27FC236}">
                <a16:creationId xmlns:a16="http://schemas.microsoft.com/office/drawing/2014/main" id="{A75D0226-CC3E-3447-B97F-8E054A542305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2818155" y="3867709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4E523F13-3925-EB48-BFCB-4B38FF34D0E6}"/>
              </a:ext>
            </a:extLst>
          </p:cNvPr>
          <p:cNvCxnSpPr>
            <a:cxnSpLocks/>
          </p:cNvCxnSpPr>
          <p:nvPr/>
        </p:nvCxnSpPr>
        <p:spPr>
          <a:xfrm>
            <a:off x="11284807" y="4541270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F3653B46-CFBC-734A-8C23-8D2CBB9A056F}"/>
              </a:ext>
            </a:extLst>
          </p:cNvPr>
          <p:cNvCxnSpPr>
            <a:cxnSpLocks/>
          </p:cNvCxnSpPr>
          <p:nvPr/>
        </p:nvCxnSpPr>
        <p:spPr>
          <a:xfrm flipH="1">
            <a:off x="12494709" y="4541270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F1EF0B3C-CE79-284C-B07B-D49E535F5B4C}"/>
              </a:ext>
            </a:extLst>
          </p:cNvPr>
          <p:cNvSpPr txBox="1"/>
          <p:nvPr/>
        </p:nvSpPr>
        <p:spPr>
          <a:xfrm>
            <a:off x="11356649" y="4893243"/>
            <a:ext cx="14965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Nginx App2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50119918-3C29-7B42-865B-D832EE9D49CB}"/>
              </a:ext>
            </a:extLst>
          </p:cNvPr>
          <p:cNvSpPr/>
          <p:nvPr/>
        </p:nvSpPr>
        <p:spPr>
          <a:xfrm>
            <a:off x="10330337" y="5486414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6" name="Google Shape;660;p35">
            <a:extLst>
              <a:ext uri="{FF2B5EF4-FFF2-40B4-BE49-F238E27FC236}">
                <a16:creationId xmlns:a16="http://schemas.microsoft.com/office/drawing/2014/main" id="{99B6034A-568E-DB4A-9E54-D650D43719BC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330337" y="5852521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637;p35">
            <a:extLst>
              <a:ext uri="{FF2B5EF4-FFF2-40B4-BE49-F238E27FC236}">
                <a16:creationId xmlns:a16="http://schemas.microsoft.com/office/drawing/2014/main" id="{F9447530-564E-454F-B5E9-AC9C1933A4E1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1570817" y="5840704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638;p35">
            <a:extLst>
              <a:ext uri="{FF2B5EF4-FFF2-40B4-BE49-F238E27FC236}">
                <a16:creationId xmlns:a16="http://schemas.microsoft.com/office/drawing/2014/main" id="{5116A788-47F1-EE43-9E96-FB8432D31AC0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2798750" y="5802540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6D50C439-27C7-FA4B-BE77-5E6E1BC10316}"/>
              </a:ext>
            </a:extLst>
          </p:cNvPr>
          <p:cNvCxnSpPr>
            <a:cxnSpLocks/>
          </p:cNvCxnSpPr>
          <p:nvPr/>
        </p:nvCxnSpPr>
        <p:spPr>
          <a:xfrm>
            <a:off x="11265402" y="6476101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D3E87C1F-D256-504D-9127-39D4762127CF}"/>
              </a:ext>
            </a:extLst>
          </p:cNvPr>
          <p:cNvCxnSpPr>
            <a:cxnSpLocks/>
          </p:cNvCxnSpPr>
          <p:nvPr/>
        </p:nvCxnSpPr>
        <p:spPr>
          <a:xfrm flipH="1">
            <a:off x="12475304" y="6476101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C731C962-6878-DD41-AAE6-54DA037EEAE8}"/>
              </a:ext>
            </a:extLst>
          </p:cNvPr>
          <p:cNvSpPr txBox="1"/>
          <p:nvPr/>
        </p:nvSpPr>
        <p:spPr>
          <a:xfrm>
            <a:off x="11059072" y="6852636"/>
            <a:ext cx="244477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Usermgmt</a:t>
            </a:r>
            <a:r>
              <a:rPr lang="en-US" dirty="0"/>
              <a:t> WebApp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70229088-FAB6-EF42-959A-4B367F7369FE}"/>
              </a:ext>
            </a:extLst>
          </p:cNvPr>
          <p:cNvSpPr/>
          <p:nvPr/>
        </p:nvSpPr>
        <p:spPr>
          <a:xfrm>
            <a:off x="7004799" y="4421053"/>
            <a:ext cx="2501656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eapp2.kubeoncloud.com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7497BFD2-3AE0-8F46-9C25-3B0BAAFB9BC4}"/>
              </a:ext>
            </a:extLst>
          </p:cNvPr>
          <p:cNvSpPr/>
          <p:nvPr/>
        </p:nvSpPr>
        <p:spPr>
          <a:xfrm>
            <a:off x="6989411" y="4890961"/>
            <a:ext cx="2501656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eapp3.kubeoncloud.com</a:t>
            </a:r>
          </a:p>
        </p:txBody>
      </p: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721B3A1A-7410-BA4C-9353-F3938728E3FE}"/>
              </a:ext>
            </a:extLst>
          </p:cNvPr>
          <p:cNvCxnSpPr>
            <a:cxnSpLocks/>
            <a:stCxn id="68" idx="3"/>
            <a:endCxn id="96" idx="1"/>
          </p:cNvCxnSpPr>
          <p:nvPr/>
        </p:nvCxnSpPr>
        <p:spPr>
          <a:xfrm flipV="1">
            <a:off x="6446113" y="4630603"/>
            <a:ext cx="558686" cy="76838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1E942EE6-82C1-CE42-873A-7617F54D21FB}"/>
              </a:ext>
            </a:extLst>
          </p:cNvPr>
          <p:cNvCxnSpPr>
            <a:cxnSpLocks/>
            <a:stCxn id="68" idx="3"/>
            <a:endCxn id="97" idx="1"/>
          </p:cNvCxnSpPr>
          <p:nvPr/>
        </p:nvCxnSpPr>
        <p:spPr>
          <a:xfrm>
            <a:off x="6446113" y="4707441"/>
            <a:ext cx="543298" cy="39307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095074C5-89A5-EF41-B6B3-94F8750BBC99}"/>
              </a:ext>
            </a:extLst>
          </p:cNvPr>
          <p:cNvCxnSpPr>
            <a:stCxn id="96" idx="3"/>
            <a:endCxn id="60" idx="1"/>
          </p:cNvCxnSpPr>
          <p:nvPr/>
        </p:nvCxnSpPr>
        <p:spPr>
          <a:xfrm flipV="1">
            <a:off x="9506455" y="4395950"/>
            <a:ext cx="843287" cy="234653"/>
          </a:xfrm>
          <a:prstGeom prst="bentConnector3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>
            <a:extLst>
              <a:ext uri="{FF2B5EF4-FFF2-40B4-BE49-F238E27FC236}">
                <a16:creationId xmlns:a16="http://schemas.microsoft.com/office/drawing/2014/main" id="{44ADEEC4-ADED-3B4B-B0F1-A283D41FC045}"/>
              </a:ext>
            </a:extLst>
          </p:cNvPr>
          <p:cNvCxnSpPr>
            <a:stCxn id="97" idx="3"/>
            <a:endCxn id="86" idx="1"/>
          </p:cNvCxnSpPr>
          <p:nvPr/>
        </p:nvCxnSpPr>
        <p:spPr>
          <a:xfrm>
            <a:off x="9491067" y="5100511"/>
            <a:ext cx="839270" cy="1230270"/>
          </a:xfrm>
          <a:prstGeom prst="bentConnector3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680041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826CD7-5501-0847-AF6B-577EAE0A7B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297FC0C-19FC-6B4B-84AB-24B0A8046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26041" y="439420"/>
            <a:ext cx="2368644" cy="1533789"/>
          </a:xfrm>
        </p:spPr>
        <p:txBody>
          <a:bodyPr>
            <a:noAutofit/>
          </a:bodyPr>
          <a:lstStyle/>
          <a:p>
            <a:r>
              <a:rPr lang="en-US" sz="3000" dirty="0"/>
              <a:t>Azure AKS   </a:t>
            </a:r>
            <a:br>
              <a:rPr lang="en-US" sz="3000" dirty="0"/>
            </a:br>
            <a:r>
              <a:rPr lang="en-US" sz="3000" dirty="0">
                <a:solidFill>
                  <a:srgbClr val="0070C0"/>
                </a:solidFill>
              </a:rPr>
              <a:t>Nginx Ingress  </a:t>
            </a:r>
            <a:br>
              <a:rPr lang="en-US" sz="3000" dirty="0">
                <a:solidFill>
                  <a:srgbClr val="0070C0"/>
                </a:solidFill>
              </a:rPr>
            </a:br>
            <a:r>
              <a:rPr lang="en-US" sz="3000" dirty="0">
                <a:solidFill>
                  <a:srgbClr val="00B050"/>
                </a:solidFill>
              </a:rPr>
              <a:t>External DNS</a:t>
            </a:r>
            <a:br>
              <a:rPr lang="en-US" sz="3000" dirty="0">
                <a:solidFill>
                  <a:srgbClr val="00B050"/>
                </a:solidFill>
              </a:rPr>
            </a:br>
            <a:r>
              <a:rPr lang="en-US" sz="3000" dirty="0">
                <a:solidFill>
                  <a:schemeClr val="accent4">
                    <a:lumMod val="75000"/>
                  </a:schemeClr>
                </a:solidFill>
              </a:rPr>
              <a:t>SSL with </a:t>
            </a:r>
            <a:br>
              <a:rPr lang="en-US" sz="3000" dirty="0">
                <a:solidFill>
                  <a:schemeClr val="accent4">
                    <a:lumMod val="75000"/>
                  </a:schemeClr>
                </a:solidFill>
              </a:rPr>
            </a:br>
            <a:r>
              <a:rPr lang="en-US" sz="3000" dirty="0">
                <a:solidFill>
                  <a:schemeClr val="accent4">
                    <a:lumMod val="75000"/>
                  </a:schemeClr>
                </a:solidFill>
              </a:rPr>
              <a:t>Lets Encrypt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3392CA-3801-1A40-A789-F01C82EDE2ED}"/>
              </a:ext>
            </a:extLst>
          </p:cNvPr>
          <p:cNvSpPr/>
          <p:nvPr/>
        </p:nvSpPr>
        <p:spPr>
          <a:xfrm>
            <a:off x="2171700" y="78413"/>
            <a:ext cx="12065000" cy="7478087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19A803-5AEB-0741-AB8C-334BE629912E}"/>
              </a:ext>
            </a:extLst>
          </p:cNvPr>
          <p:cNvSpPr txBox="1"/>
          <p:nvPr/>
        </p:nvSpPr>
        <p:spPr>
          <a:xfrm>
            <a:off x="2196701" y="75553"/>
            <a:ext cx="84164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5896354-820D-714D-BF9D-A19789849DC1}"/>
              </a:ext>
            </a:extLst>
          </p:cNvPr>
          <p:cNvSpPr/>
          <p:nvPr/>
        </p:nvSpPr>
        <p:spPr>
          <a:xfrm>
            <a:off x="5245100" y="290997"/>
            <a:ext cx="8763000" cy="7024204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3ADAB57-6029-1647-B433-64E016BD76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22159" y="390632"/>
            <a:ext cx="597357" cy="5973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E02B365-5C8A-1245-9867-5B141313E383}"/>
              </a:ext>
            </a:extLst>
          </p:cNvPr>
          <p:cNvSpPr txBox="1"/>
          <p:nvPr/>
        </p:nvSpPr>
        <p:spPr>
          <a:xfrm>
            <a:off x="5919516" y="445799"/>
            <a:ext cx="22067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AKS Cluster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1AA1B307-9A22-5C49-9E9A-FD8A1B9E2E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30367" y="5728043"/>
            <a:ext cx="1036009" cy="1036009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D72AC1DC-BEEB-C644-B48B-5E8E174A53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73926" y="5726261"/>
            <a:ext cx="1036009" cy="103600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1CB11EC-8DF7-E542-BDA9-ACD664875F3C}"/>
              </a:ext>
            </a:extLst>
          </p:cNvPr>
          <p:cNvSpPr txBox="1"/>
          <p:nvPr/>
        </p:nvSpPr>
        <p:spPr>
          <a:xfrm>
            <a:off x="2310838" y="6703157"/>
            <a:ext cx="11791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Public IP</a:t>
            </a:r>
          </a:p>
          <a:p>
            <a:r>
              <a:rPr lang="en-US" sz="1800" dirty="0"/>
              <a:t>for Ingress</a:t>
            </a:r>
          </a:p>
          <a:p>
            <a:r>
              <a:rPr lang="en-US" sz="1800" dirty="0"/>
              <a:t>Controller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4868FF-9A9C-BD43-9F19-C3EA26273C39}"/>
              </a:ext>
            </a:extLst>
          </p:cNvPr>
          <p:cNvSpPr txBox="1"/>
          <p:nvPr/>
        </p:nvSpPr>
        <p:spPr>
          <a:xfrm>
            <a:off x="3741162" y="6843472"/>
            <a:ext cx="15039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AKS </a:t>
            </a:r>
          </a:p>
          <a:p>
            <a:pPr algn="ctr"/>
            <a:r>
              <a:rPr lang="en-US" sz="1800" dirty="0"/>
              <a:t>Load Balancer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81FFEF3-9B8C-D14A-A426-89FCE4EE780B}"/>
              </a:ext>
            </a:extLst>
          </p:cNvPr>
          <p:cNvSpPr/>
          <p:nvPr/>
        </p:nvSpPr>
        <p:spPr>
          <a:xfrm>
            <a:off x="5465979" y="5688292"/>
            <a:ext cx="3428098" cy="137884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" name="Google Shape;660;p35">
            <a:extLst>
              <a:ext uri="{FF2B5EF4-FFF2-40B4-BE49-F238E27FC236}">
                <a16:creationId xmlns:a16="http://schemas.microsoft.com/office/drawing/2014/main" id="{9275D5BE-76C5-1349-AC6C-D2B5262A0C5D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465979" y="5776307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637;p35">
            <a:extLst>
              <a:ext uri="{FF2B5EF4-FFF2-40B4-BE49-F238E27FC236}">
                <a16:creationId xmlns:a16="http://schemas.microsoft.com/office/drawing/2014/main" id="{D760EE02-2711-EC45-AAA3-0C1EE868EA5D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706459" y="5764490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638;p35">
            <a:extLst>
              <a:ext uri="{FF2B5EF4-FFF2-40B4-BE49-F238E27FC236}">
                <a16:creationId xmlns:a16="http://schemas.microsoft.com/office/drawing/2014/main" id="{989F395E-BCF9-424B-9CEE-DFD575FBFDC9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934392" y="5726326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F423340-386B-4348-A418-1C10CFC3BD6B}"/>
              </a:ext>
            </a:extLst>
          </p:cNvPr>
          <p:cNvSpPr/>
          <p:nvPr/>
        </p:nvSpPr>
        <p:spPr>
          <a:xfrm>
            <a:off x="10433439" y="3561884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Google Shape;660;p35">
            <a:extLst>
              <a:ext uri="{FF2B5EF4-FFF2-40B4-BE49-F238E27FC236}">
                <a16:creationId xmlns:a16="http://schemas.microsoft.com/office/drawing/2014/main" id="{6D182BDB-D95E-4C43-866F-08FBC1A36BC8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433439" y="3927991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637;p35">
            <a:extLst>
              <a:ext uri="{FF2B5EF4-FFF2-40B4-BE49-F238E27FC236}">
                <a16:creationId xmlns:a16="http://schemas.microsoft.com/office/drawing/2014/main" id="{B9A6B755-FEB4-A04E-A0F1-F23C0911745C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1673919" y="3916174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638;p35">
            <a:extLst>
              <a:ext uri="{FF2B5EF4-FFF2-40B4-BE49-F238E27FC236}">
                <a16:creationId xmlns:a16="http://schemas.microsoft.com/office/drawing/2014/main" id="{CE864656-9964-B84F-8B2F-0E3793AC0F72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2901852" y="3878010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raphic 37" descr="User">
            <a:extLst>
              <a:ext uri="{FF2B5EF4-FFF2-40B4-BE49-F238E27FC236}">
                <a16:creationId xmlns:a16="http://schemas.microsoft.com/office/drawing/2014/main" id="{78AC40BA-83BA-C746-B197-5E56402D926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2993" y="5801151"/>
            <a:ext cx="914400" cy="914400"/>
          </a:xfrm>
          <a:prstGeom prst="rect">
            <a:avLst/>
          </a:prstGeom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9DC1939-0B8E-9243-A332-1398BBE5B88D}"/>
              </a:ext>
            </a:extLst>
          </p:cNvPr>
          <p:cNvCxnSpPr>
            <a:stCxn id="38" idx="3"/>
            <a:endCxn id="13" idx="1"/>
          </p:cNvCxnSpPr>
          <p:nvPr/>
        </p:nvCxnSpPr>
        <p:spPr>
          <a:xfrm flipV="1">
            <a:off x="987393" y="6244266"/>
            <a:ext cx="1386533" cy="14085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888751CC-6981-1644-9880-8D335D112E58}"/>
              </a:ext>
            </a:extLst>
          </p:cNvPr>
          <p:cNvSpPr txBox="1"/>
          <p:nvPr/>
        </p:nvSpPr>
        <p:spPr>
          <a:xfrm>
            <a:off x="187126" y="6586261"/>
            <a:ext cx="70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Users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2181CBE-AB6F-0E44-8CBB-D077372DC271}"/>
              </a:ext>
            </a:extLst>
          </p:cNvPr>
          <p:cNvCxnSpPr>
            <a:cxnSpLocks/>
            <a:stCxn id="13" idx="3"/>
            <a:endCxn id="11" idx="1"/>
          </p:cNvCxnSpPr>
          <p:nvPr/>
        </p:nvCxnSpPr>
        <p:spPr>
          <a:xfrm>
            <a:off x="3409935" y="6244266"/>
            <a:ext cx="620432" cy="178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AECE558-665D-0041-900F-4F65DE840CAE}"/>
              </a:ext>
            </a:extLst>
          </p:cNvPr>
          <p:cNvCxnSpPr>
            <a:cxnSpLocks/>
            <a:stCxn id="11" idx="3"/>
            <a:endCxn id="17" idx="1"/>
          </p:cNvCxnSpPr>
          <p:nvPr/>
        </p:nvCxnSpPr>
        <p:spPr>
          <a:xfrm>
            <a:off x="5066376" y="6246048"/>
            <a:ext cx="399603" cy="8519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A96B307F-E96B-E744-A957-0D4910461C0D}"/>
              </a:ext>
            </a:extLst>
          </p:cNvPr>
          <p:cNvCxnSpPr>
            <a:cxnSpLocks/>
          </p:cNvCxnSpPr>
          <p:nvPr/>
        </p:nvCxnSpPr>
        <p:spPr>
          <a:xfrm>
            <a:off x="6401044" y="6373048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B3ED281-1B4D-B341-BD27-FE5806D68E6E}"/>
              </a:ext>
            </a:extLst>
          </p:cNvPr>
          <p:cNvCxnSpPr>
            <a:cxnSpLocks/>
          </p:cNvCxnSpPr>
          <p:nvPr/>
        </p:nvCxnSpPr>
        <p:spPr>
          <a:xfrm>
            <a:off x="11368504" y="4551571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55C7985-1AB5-4642-81FA-8E005DB5EB18}"/>
              </a:ext>
            </a:extLst>
          </p:cNvPr>
          <p:cNvCxnSpPr>
            <a:cxnSpLocks/>
          </p:cNvCxnSpPr>
          <p:nvPr/>
        </p:nvCxnSpPr>
        <p:spPr>
          <a:xfrm flipH="1">
            <a:off x="7666144" y="6373048"/>
            <a:ext cx="268248" cy="0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1E4057BA-A8E7-D44D-9C92-422E907A46E0}"/>
              </a:ext>
            </a:extLst>
          </p:cNvPr>
          <p:cNvCxnSpPr>
            <a:cxnSpLocks/>
          </p:cNvCxnSpPr>
          <p:nvPr/>
        </p:nvCxnSpPr>
        <p:spPr>
          <a:xfrm flipH="1">
            <a:off x="12578406" y="4551571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520F8EED-D73B-2E45-8E23-93DA6481310F}"/>
              </a:ext>
            </a:extLst>
          </p:cNvPr>
          <p:cNvSpPr/>
          <p:nvPr/>
        </p:nvSpPr>
        <p:spPr>
          <a:xfrm>
            <a:off x="5465978" y="3090558"/>
            <a:ext cx="4173321" cy="247703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8" name="Google Shape;662;p35">
            <a:extLst>
              <a:ext uri="{FF2B5EF4-FFF2-40B4-BE49-F238E27FC236}">
                <a16:creationId xmlns:a16="http://schemas.microsoft.com/office/drawing/2014/main" id="{BBABEB89-38A2-A645-8603-2BEE987E5AEE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489583" y="4229181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Rectangle 68">
            <a:extLst>
              <a:ext uri="{FF2B5EF4-FFF2-40B4-BE49-F238E27FC236}">
                <a16:creationId xmlns:a16="http://schemas.microsoft.com/office/drawing/2014/main" id="{270702EC-7936-284B-818D-85014EF72D9D}"/>
              </a:ext>
            </a:extLst>
          </p:cNvPr>
          <p:cNvSpPr/>
          <p:nvPr/>
        </p:nvSpPr>
        <p:spPr>
          <a:xfrm>
            <a:off x="7004799" y="4192093"/>
            <a:ext cx="2501656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sapp1.kubeoncloud.com</a:t>
            </a:r>
          </a:p>
        </p:txBody>
      </p:sp>
      <p:cxnSp>
        <p:nvCxnSpPr>
          <p:cNvPr id="72" name="Elbow Connector 71">
            <a:extLst>
              <a:ext uri="{FF2B5EF4-FFF2-40B4-BE49-F238E27FC236}">
                <a16:creationId xmlns:a16="http://schemas.microsoft.com/office/drawing/2014/main" id="{CCC832BE-14B3-FB41-BF48-B45D9E96CE6F}"/>
              </a:ext>
            </a:extLst>
          </p:cNvPr>
          <p:cNvCxnSpPr>
            <a:cxnSpLocks/>
            <a:stCxn id="18" idx="0"/>
            <a:endCxn id="68" idx="2"/>
          </p:cNvCxnSpPr>
          <p:nvPr/>
        </p:nvCxnSpPr>
        <p:spPr>
          <a:xfrm rot="16200000" flipV="1">
            <a:off x="6287681" y="4865869"/>
            <a:ext cx="578789" cy="1218454"/>
          </a:xfrm>
          <a:prstGeom prst="bentConnector3">
            <a:avLst>
              <a:gd name="adj1" fmla="val 25863"/>
            </a:avLst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6873460A-4D84-D74A-9AFF-F142485572EA}"/>
              </a:ext>
            </a:extLst>
          </p:cNvPr>
          <p:cNvCxnSpPr>
            <a:cxnSpLocks/>
            <a:stCxn id="68" idx="3"/>
            <a:endCxn id="69" idx="1"/>
          </p:cNvCxnSpPr>
          <p:nvPr/>
        </p:nvCxnSpPr>
        <p:spPr>
          <a:xfrm flipV="1">
            <a:off x="6446113" y="4401643"/>
            <a:ext cx="558686" cy="305798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Elbow Connector 75">
            <a:extLst>
              <a:ext uri="{FF2B5EF4-FFF2-40B4-BE49-F238E27FC236}">
                <a16:creationId xmlns:a16="http://schemas.microsoft.com/office/drawing/2014/main" id="{F2DD13A2-1DE0-4945-B354-6F73F0BC8D3F}"/>
              </a:ext>
            </a:extLst>
          </p:cNvPr>
          <p:cNvCxnSpPr>
            <a:cxnSpLocks/>
            <a:stCxn id="69" idx="3"/>
            <a:endCxn id="24" idx="1"/>
          </p:cNvCxnSpPr>
          <p:nvPr/>
        </p:nvCxnSpPr>
        <p:spPr>
          <a:xfrm>
            <a:off x="9506455" y="4401643"/>
            <a:ext cx="926984" cy="4608"/>
          </a:xfrm>
          <a:prstGeom prst="bentConnector3">
            <a:avLst>
              <a:gd name="adj1" fmla="val 50000"/>
            </a:avLst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E5F14F46-C34B-F349-B40A-BF84FF7278C2}"/>
              </a:ext>
            </a:extLst>
          </p:cNvPr>
          <p:cNvSpPr txBox="1"/>
          <p:nvPr/>
        </p:nvSpPr>
        <p:spPr>
          <a:xfrm>
            <a:off x="6157097" y="6636250"/>
            <a:ext cx="220477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Ingress Controller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CE9F1A6-3DE0-6847-8E22-C54F5B803AC5}"/>
              </a:ext>
            </a:extLst>
          </p:cNvPr>
          <p:cNvSpPr txBox="1"/>
          <p:nvPr/>
        </p:nvSpPr>
        <p:spPr>
          <a:xfrm>
            <a:off x="6326250" y="5216596"/>
            <a:ext cx="187795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Ingress Service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01F786DC-3866-E445-8C8F-D184FE70E24A}"/>
              </a:ext>
            </a:extLst>
          </p:cNvPr>
          <p:cNvSpPr txBox="1"/>
          <p:nvPr/>
        </p:nvSpPr>
        <p:spPr>
          <a:xfrm>
            <a:off x="11440346" y="4903544"/>
            <a:ext cx="14965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Nginx App1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039339B3-9F5B-0D4F-AF4D-7DE0B6756A4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547662" y="1163009"/>
            <a:ext cx="893820" cy="893820"/>
          </a:xfrm>
          <a:prstGeom prst="rect">
            <a:avLst/>
          </a:prstGeom>
        </p:spPr>
      </p:pic>
      <p:sp>
        <p:nvSpPr>
          <p:cNvPr id="64" name="Rectangle 63">
            <a:extLst>
              <a:ext uri="{FF2B5EF4-FFF2-40B4-BE49-F238E27FC236}">
                <a16:creationId xmlns:a16="http://schemas.microsoft.com/office/drawing/2014/main" id="{1AF716CA-79B8-3644-8E54-9A57CDD7F0E8}"/>
              </a:ext>
            </a:extLst>
          </p:cNvPr>
          <p:cNvSpPr/>
          <p:nvPr/>
        </p:nvSpPr>
        <p:spPr>
          <a:xfrm>
            <a:off x="6846464" y="907581"/>
            <a:ext cx="3428098" cy="132303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6" name="Google Shape;660;p35">
            <a:extLst>
              <a:ext uri="{FF2B5EF4-FFF2-40B4-BE49-F238E27FC236}">
                <a16:creationId xmlns:a16="http://schemas.microsoft.com/office/drawing/2014/main" id="{6F401C3B-6E15-8148-92AD-1443F3B7944C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853097" y="1012480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637;p35">
            <a:extLst>
              <a:ext uri="{FF2B5EF4-FFF2-40B4-BE49-F238E27FC236}">
                <a16:creationId xmlns:a16="http://schemas.microsoft.com/office/drawing/2014/main" id="{0D1E302A-0258-0B4C-96D9-3E60A13C0075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093577" y="1000663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638;p35">
            <a:extLst>
              <a:ext uri="{FF2B5EF4-FFF2-40B4-BE49-F238E27FC236}">
                <a16:creationId xmlns:a16="http://schemas.microsoft.com/office/drawing/2014/main" id="{5F418274-E6C6-134D-AE59-880C9C479101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9321510" y="962499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B82D7113-F640-2547-8E5F-F4DCF3A1D942}"/>
              </a:ext>
            </a:extLst>
          </p:cNvPr>
          <p:cNvCxnSpPr>
            <a:cxnSpLocks/>
          </p:cNvCxnSpPr>
          <p:nvPr/>
        </p:nvCxnSpPr>
        <p:spPr>
          <a:xfrm>
            <a:off x="7788162" y="1609221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DA9CD224-0768-CF41-99E1-E7D97F1984F7}"/>
              </a:ext>
            </a:extLst>
          </p:cNvPr>
          <p:cNvCxnSpPr>
            <a:cxnSpLocks/>
          </p:cNvCxnSpPr>
          <p:nvPr/>
        </p:nvCxnSpPr>
        <p:spPr>
          <a:xfrm flipH="1">
            <a:off x="9053262" y="1609221"/>
            <a:ext cx="268248" cy="0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C146548C-056C-AD4C-B6B2-0D19BB113314}"/>
              </a:ext>
            </a:extLst>
          </p:cNvPr>
          <p:cNvSpPr txBox="1"/>
          <p:nvPr/>
        </p:nvSpPr>
        <p:spPr>
          <a:xfrm>
            <a:off x="7682069" y="1849677"/>
            <a:ext cx="167167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External DNS</a:t>
            </a:r>
          </a:p>
        </p:txBody>
      </p:sp>
      <p:pic>
        <p:nvPicPr>
          <p:cNvPr id="34" name="Graphic 33">
            <a:extLst>
              <a:ext uri="{FF2B5EF4-FFF2-40B4-BE49-F238E27FC236}">
                <a16:creationId xmlns:a16="http://schemas.microsoft.com/office/drawing/2014/main" id="{DCBFCC7A-5BE5-864D-9CF8-F64C95853E3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030367" y="1135211"/>
            <a:ext cx="723900" cy="952500"/>
          </a:xfrm>
          <a:prstGeom prst="rect">
            <a:avLst/>
          </a:prstGeom>
        </p:spPr>
      </p:pic>
      <p:pic>
        <p:nvPicPr>
          <p:cNvPr id="39" name="Graphic 38">
            <a:extLst>
              <a:ext uri="{FF2B5EF4-FFF2-40B4-BE49-F238E27FC236}">
                <a16:creationId xmlns:a16="http://schemas.microsoft.com/office/drawing/2014/main" id="{666BDBF9-6849-FD4D-B040-EE89B12DF03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601407" y="1149187"/>
            <a:ext cx="922532" cy="922532"/>
          </a:xfrm>
          <a:prstGeom prst="rect">
            <a:avLst/>
          </a:prstGeom>
        </p:spPr>
      </p:pic>
      <p:sp>
        <p:nvSpPr>
          <p:cNvPr id="84" name="TextBox 83">
            <a:extLst>
              <a:ext uri="{FF2B5EF4-FFF2-40B4-BE49-F238E27FC236}">
                <a16:creationId xmlns:a16="http://schemas.microsoft.com/office/drawing/2014/main" id="{B7646655-EF7F-2E46-A5B5-092970E70660}"/>
              </a:ext>
            </a:extLst>
          </p:cNvPr>
          <p:cNvSpPr txBox="1"/>
          <p:nvPr/>
        </p:nvSpPr>
        <p:spPr>
          <a:xfrm>
            <a:off x="2603546" y="2113111"/>
            <a:ext cx="7376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DNS </a:t>
            </a:r>
          </a:p>
          <a:p>
            <a:pPr algn="ctr"/>
            <a:r>
              <a:rPr lang="en-US" sz="1800" dirty="0"/>
              <a:t>Zones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38B7F971-1D7D-3A42-B989-841566AC37DE}"/>
              </a:ext>
            </a:extLst>
          </p:cNvPr>
          <p:cNvSpPr txBox="1"/>
          <p:nvPr/>
        </p:nvSpPr>
        <p:spPr>
          <a:xfrm>
            <a:off x="3773085" y="2087711"/>
            <a:ext cx="106920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Managed</a:t>
            </a:r>
          </a:p>
          <a:p>
            <a:pPr algn="ctr"/>
            <a:r>
              <a:rPr lang="en-US" sz="1800" dirty="0"/>
              <a:t>Service </a:t>
            </a:r>
          </a:p>
          <a:p>
            <a:pPr algn="ctr"/>
            <a:r>
              <a:rPr lang="en-US" sz="1800" dirty="0"/>
              <a:t>Identity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B703D8CB-FF0D-704D-B4FF-308EC3A28F9B}"/>
              </a:ext>
            </a:extLst>
          </p:cNvPr>
          <p:cNvSpPr txBox="1"/>
          <p:nvPr/>
        </p:nvSpPr>
        <p:spPr>
          <a:xfrm>
            <a:off x="5455403" y="1901805"/>
            <a:ext cx="15103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Virtual Machine</a:t>
            </a:r>
          </a:p>
          <a:p>
            <a:pPr algn="ctr"/>
            <a:r>
              <a:rPr lang="en-US" sz="1600" dirty="0"/>
              <a:t>Scale Sets</a:t>
            </a:r>
          </a:p>
        </p:txBody>
      </p: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DDB76BF5-4FB2-E64A-98DF-7C0947B41D56}"/>
              </a:ext>
            </a:extLst>
          </p:cNvPr>
          <p:cNvCxnSpPr>
            <a:stCxn id="34" idx="3"/>
            <a:endCxn id="39" idx="1"/>
          </p:cNvCxnSpPr>
          <p:nvPr/>
        </p:nvCxnSpPr>
        <p:spPr>
          <a:xfrm flipV="1">
            <a:off x="4754267" y="1610453"/>
            <a:ext cx="847140" cy="1008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29AB764D-D0DB-254B-8D07-71A3767F0271}"/>
              </a:ext>
            </a:extLst>
          </p:cNvPr>
          <p:cNvCxnSpPr>
            <a:cxnSpLocks/>
            <a:stCxn id="34" idx="1"/>
            <a:endCxn id="10" idx="3"/>
          </p:cNvCxnSpPr>
          <p:nvPr/>
        </p:nvCxnSpPr>
        <p:spPr>
          <a:xfrm flipH="1" flipV="1">
            <a:off x="3441482" y="1609919"/>
            <a:ext cx="588885" cy="154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Elbow Connector 92">
            <a:extLst>
              <a:ext uri="{FF2B5EF4-FFF2-40B4-BE49-F238E27FC236}">
                <a16:creationId xmlns:a16="http://schemas.microsoft.com/office/drawing/2014/main" id="{8F1A17AD-616D-EB43-A585-3B6C2B4145DE}"/>
              </a:ext>
            </a:extLst>
          </p:cNvPr>
          <p:cNvCxnSpPr>
            <a:stCxn id="70" idx="0"/>
            <a:endCxn id="10" idx="0"/>
          </p:cNvCxnSpPr>
          <p:nvPr/>
        </p:nvCxnSpPr>
        <p:spPr>
          <a:xfrm rot="16200000" flipH="1" flipV="1">
            <a:off x="5702823" y="-1707588"/>
            <a:ext cx="162346" cy="5578848"/>
          </a:xfrm>
          <a:prstGeom prst="bentConnector3">
            <a:avLst>
              <a:gd name="adj1" fmla="val 1"/>
            </a:avLst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C527E643-B12E-2040-A5FB-9EF6DADB0393}"/>
              </a:ext>
            </a:extLst>
          </p:cNvPr>
          <p:cNvSpPr/>
          <p:nvPr/>
        </p:nvSpPr>
        <p:spPr>
          <a:xfrm>
            <a:off x="10452844" y="5463906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0" name="Google Shape;660;p35">
            <a:extLst>
              <a:ext uri="{FF2B5EF4-FFF2-40B4-BE49-F238E27FC236}">
                <a16:creationId xmlns:a16="http://schemas.microsoft.com/office/drawing/2014/main" id="{D66C3FA6-C9EA-E64D-83D2-975F3204B846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452844" y="5830013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37;p35">
            <a:extLst>
              <a:ext uri="{FF2B5EF4-FFF2-40B4-BE49-F238E27FC236}">
                <a16:creationId xmlns:a16="http://schemas.microsoft.com/office/drawing/2014/main" id="{845DE65D-3C81-944A-B815-81493A6BD492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1693324" y="5818196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38;p35">
            <a:extLst>
              <a:ext uri="{FF2B5EF4-FFF2-40B4-BE49-F238E27FC236}">
                <a16:creationId xmlns:a16="http://schemas.microsoft.com/office/drawing/2014/main" id="{A75D0226-CC3E-3447-B97F-8E054A542305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2921257" y="5780032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4E523F13-3925-EB48-BFCB-4B38FF34D0E6}"/>
              </a:ext>
            </a:extLst>
          </p:cNvPr>
          <p:cNvCxnSpPr>
            <a:cxnSpLocks/>
          </p:cNvCxnSpPr>
          <p:nvPr/>
        </p:nvCxnSpPr>
        <p:spPr>
          <a:xfrm>
            <a:off x="11387909" y="6453593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F3653B46-CFBC-734A-8C23-8D2CBB9A056F}"/>
              </a:ext>
            </a:extLst>
          </p:cNvPr>
          <p:cNvCxnSpPr>
            <a:cxnSpLocks/>
          </p:cNvCxnSpPr>
          <p:nvPr/>
        </p:nvCxnSpPr>
        <p:spPr>
          <a:xfrm flipH="1">
            <a:off x="12597811" y="6453593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F1EF0B3C-CE79-284C-B07B-D49E535F5B4C}"/>
              </a:ext>
            </a:extLst>
          </p:cNvPr>
          <p:cNvSpPr txBox="1"/>
          <p:nvPr/>
        </p:nvSpPr>
        <p:spPr>
          <a:xfrm>
            <a:off x="11459751" y="6805566"/>
            <a:ext cx="14965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Nginx App2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70229088-FAB6-EF42-959A-4B367F7369FE}"/>
              </a:ext>
            </a:extLst>
          </p:cNvPr>
          <p:cNvSpPr/>
          <p:nvPr/>
        </p:nvSpPr>
        <p:spPr>
          <a:xfrm>
            <a:off x="7004799" y="4687753"/>
            <a:ext cx="2501656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sapp2.kubeoncloud.com</a:t>
            </a:r>
          </a:p>
        </p:txBody>
      </p: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721B3A1A-7410-BA4C-9353-F3938728E3FE}"/>
              </a:ext>
            </a:extLst>
          </p:cNvPr>
          <p:cNvCxnSpPr>
            <a:cxnSpLocks/>
            <a:stCxn id="68" idx="3"/>
            <a:endCxn id="96" idx="1"/>
          </p:cNvCxnSpPr>
          <p:nvPr/>
        </p:nvCxnSpPr>
        <p:spPr>
          <a:xfrm>
            <a:off x="6446113" y="4707441"/>
            <a:ext cx="558686" cy="18986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095074C5-89A5-EF41-B6B3-94F8750BBC99}"/>
              </a:ext>
            </a:extLst>
          </p:cNvPr>
          <p:cNvCxnSpPr>
            <a:stCxn id="96" idx="3"/>
            <a:endCxn id="60" idx="1"/>
          </p:cNvCxnSpPr>
          <p:nvPr/>
        </p:nvCxnSpPr>
        <p:spPr>
          <a:xfrm>
            <a:off x="9506455" y="4897303"/>
            <a:ext cx="946389" cy="1410970"/>
          </a:xfrm>
          <a:prstGeom prst="bentConnector3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127B7B0E-3D00-6046-902E-FA70B6427EB4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56819" y="2804481"/>
            <a:ext cx="1756734" cy="41975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5" name="Rectangle 114">
            <a:extLst>
              <a:ext uri="{FF2B5EF4-FFF2-40B4-BE49-F238E27FC236}">
                <a16:creationId xmlns:a16="http://schemas.microsoft.com/office/drawing/2014/main" id="{060937E8-783E-1C48-A1F5-802199B5B56D}"/>
              </a:ext>
            </a:extLst>
          </p:cNvPr>
          <p:cNvSpPr/>
          <p:nvPr/>
        </p:nvSpPr>
        <p:spPr>
          <a:xfrm>
            <a:off x="10405024" y="1620309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6" name="Google Shape;660;p35">
            <a:extLst>
              <a:ext uri="{FF2B5EF4-FFF2-40B4-BE49-F238E27FC236}">
                <a16:creationId xmlns:a16="http://schemas.microsoft.com/office/drawing/2014/main" id="{DF743182-8AA7-7D4E-B192-409A865B69B9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405024" y="1986416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637;p35">
            <a:extLst>
              <a:ext uri="{FF2B5EF4-FFF2-40B4-BE49-F238E27FC236}">
                <a16:creationId xmlns:a16="http://schemas.microsoft.com/office/drawing/2014/main" id="{C7BC174B-7909-CA44-9A87-8578250D62E7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1645504" y="1974599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638;p35">
            <a:extLst>
              <a:ext uri="{FF2B5EF4-FFF2-40B4-BE49-F238E27FC236}">
                <a16:creationId xmlns:a16="http://schemas.microsoft.com/office/drawing/2014/main" id="{ACA1DF86-E251-0F42-93CA-5CED5790C466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2873437" y="1936435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FCC77A90-47FD-CD4A-8A3A-54CF4E913025}"/>
              </a:ext>
            </a:extLst>
          </p:cNvPr>
          <p:cNvCxnSpPr>
            <a:cxnSpLocks/>
          </p:cNvCxnSpPr>
          <p:nvPr/>
        </p:nvCxnSpPr>
        <p:spPr>
          <a:xfrm>
            <a:off x="11340089" y="2609996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F1284250-7B7E-104D-BAE8-DE82DD555764}"/>
              </a:ext>
            </a:extLst>
          </p:cNvPr>
          <p:cNvCxnSpPr>
            <a:cxnSpLocks/>
          </p:cNvCxnSpPr>
          <p:nvPr/>
        </p:nvCxnSpPr>
        <p:spPr>
          <a:xfrm flipH="1">
            <a:off x="12549991" y="2609996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id="{817EC80E-55AF-824C-B2F2-D39CBE57DA1B}"/>
              </a:ext>
            </a:extLst>
          </p:cNvPr>
          <p:cNvSpPr txBox="1"/>
          <p:nvPr/>
        </p:nvSpPr>
        <p:spPr>
          <a:xfrm>
            <a:off x="11411931" y="2961969"/>
            <a:ext cx="172694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cert-manager</a:t>
            </a:r>
          </a:p>
        </p:txBody>
      </p:sp>
      <p:cxnSp>
        <p:nvCxnSpPr>
          <p:cNvPr id="43" name="Elbow Connector 42">
            <a:extLst>
              <a:ext uri="{FF2B5EF4-FFF2-40B4-BE49-F238E27FC236}">
                <a16:creationId xmlns:a16="http://schemas.microsoft.com/office/drawing/2014/main" id="{A0BFEDF4-8036-1947-A9B2-AC918D0C242E}"/>
              </a:ext>
            </a:extLst>
          </p:cNvPr>
          <p:cNvCxnSpPr>
            <a:cxnSpLocks/>
            <a:stCxn id="68" idx="1"/>
            <a:endCxn id="116" idx="1"/>
          </p:cNvCxnSpPr>
          <p:nvPr/>
        </p:nvCxnSpPr>
        <p:spPr>
          <a:xfrm rot="10800000" flipH="1">
            <a:off x="5489582" y="2464677"/>
            <a:ext cx="4915441" cy="2242765"/>
          </a:xfrm>
          <a:prstGeom prst="bentConnector3">
            <a:avLst>
              <a:gd name="adj1" fmla="val -2584"/>
            </a:avLst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Elbow Connector 53">
            <a:extLst>
              <a:ext uri="{FF2B5EF4-FFF2-40B4-BE49-F238E27FC236}">
                <a16:creationId xmlns:a16="http://schemas.microsoft.com/office/drawing/2014/main" id="{727615B4-1C91-514C-9881-43909F2305EB}"/>
              </a:ext>
            </a:extLst>
          </p:cNvPr>
          <p:cNvCxnSpPr>
            <a:cxnSpLocks/>
            <a:stCxn id="117" idx="2"/>
            <a:endCxn id="3" idx="3"/>
          </p:cNvCxnSpPr>
          <p:nvPr/>
        </p:nvCxnSpPr>
        <p:spPr>
          <a:xfrm rot="5400000">
            <a:off x="6979411" y="-2131579"/>
            <a:ext cx="80078" cy="10211794"/>
          </a:xfrm>
          <a:prstGeom prst="bentConnector2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1" name="Google Shape;664;p35">
            <a:extLst>
              <a:ext uri="{FF2B5EF4-FFF2-40B4-BE49-F238E27FC236}">
                <a16:creationId xmlns:a16="http://schemas.microsoft.com/office/drawing/2014/main" id="{62AA25D9-302C-C244-81BD-99211800A438}"/>
              </a:ext>
            </a:extLst>
          </p:cNvPr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5499880" y="3090557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664;p35">
            <a:extLst>
              <a:ext uri="{FF2B5EF4-FFF2-40B4-BE49-F238E27FC236}">
                <a16:creationId xmlns:a16="http://schemas.microsoft.com/office/drawing/2014/main" id="{677F6E6C-E086-1E41-BE7C-DBD755BE27A2}"/>
              </a:ext>
            </a:extLst>
          </p:cNvPr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6544815" y="3118902"/>
            <a:ext cx="956160" cy="9561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3911748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96B9C9C-B4FA-C641-94C1-EAAE2EDC608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D5B26A-09EC-8D41-B3FB-1FDB80FE4A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List of Ingress Controllers</a:t>
            </a:r>
          </a:p>
          <a:p>
            <a:pPr lvl="1"/>
            <a:r>
              <a:rPr lang="en-IN" dirty="0">
                <a:hlinkClick r:id="rId2"/>
              </a:rPr>
              <a:t>https://kubernetes.io/docs/concepts/services-networking/ingress-controllers/</a:t>
            </a:r>
            <a:endParaRPr lang="en-US" dirty="0"/>
          </a:p>
          <a:p>
            <a:r>
              <a:rPr lang="en-IN" dirty="0">
                <a:solidFill>
                  <a:schemeClr val="accent6">
                    <a:lumMod val="75000"/>
                  </a:schemeClr>
                </a:solidFill>
              </a:rPr>
              <a:t>Azure AGIC (Application Gateway Ingress Controller)</a:t>
            </a:r>
          </a:p>
          <a:p>
            <a:pPr lvl="1"/>
            <a:r>
              <a:rPr lang="en-IN" dirty="0">
                <a:hlinkClick r:id="rId3"/>
              </a:rPr>
              <a:t>https://github.com/Azure/application-gateway-kubernetes-ingress</a:t>
            </a:r>
            <a:endParaRPr lang="en-IN" dirty="0"/>
          </a:p>
          <a:p>
            <a:pPr lvl="1"/>
            <a:r>
              <a:rPr lang="en-IN" dirty="0">
                <a:hlinkClick r:id="rId4"/>
              </a:rPr>
              <a:t>https://azure.microsoft.com/en-in/pricing/details/application-gateway/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6FF4873-E91C-0843-B23E-0212374E75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Nginx Ingress Controller - References</a:t>
            </a:r>
          </a:p>
        </p:txBody>
      </p:sp>
    </p:spTree>
    <p:extLst>
      <p:ext uri="{BB962C8B-B14F-4D97-AF65-F5344CB8AC3E}">
        <p14:creationId xmlns:p14="http://schemas.microsoft.com/office/powerpoint/2010/main" val="401078027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5202" y="2193243"/>
            <a:ext cx="3675198" cy="35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6677" y="2397634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70C0"/>
                </a:solidFill>
              </a:rPr>
              <a:t>Nginx Ingress Service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B050"/>
                </a:solidFill>
              </a:rPr>
              <a:t>Install &amp; Implement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205A956-1A7D-F547-826E-6857A23251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9170" y="2430570"/>
            <a:ext cx="3368459" cy="3368459"/>
          </a:xfrm>
          <a:prstGeom prst="rect">
            <a:avLst/>
          </a:prstGeom>
        </p:spPr>
      </p:pic>
      <p:pic>
        <p:nvPicPr>
          <p:cNvPr id="10" name="Google Shape;128;p17">
            <a:extLst>
              <a:ext uri="{FF2B5EF4-FFF2-40B4-BE49-F238E27FC236}">
                <a16:creationId xmlns:a16="http://schemas.microsoft.com/office/drawing/2014/main" id="{6562B9AE-480A-EC45-9AB2-4874836FAA97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09949" y="0"/>
            <a:ext cx="2210502" cy="19956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0156528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826CD7-5501-0847-AF6B-577EAE0A7B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297FC0C-19FC-6B4B-84AB-24B0A8046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49926"/>
            <a:ext cx="12618720" cy="1188851"/>
          </a:xfrm>
        </p:spPr>
        <p:txBody>
          <a:bodyPr>
            <a:normAutofit/>
          </a:bodyPr>
          <a:lstStyle/>
          <a:p>
            <a:r>
              <a:rPr lang="en-US" sz="4800" dirty="0"/>
              <a:t>Azure AKS &amp; Nginx Ingress – </a:t>
            </a:r>
            <a:r>
              <a:rPr lang="en-US" sz="4800" dirty="0">
                <a:solidFill>
                  <a:srgbClr val="0070C0"/>
                </a:solidFill>
              </a:rPr>
              <a:t>Basic Architecture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3392CA-3801-1A40-A789-F01C82EDE2ED}"/>
              </a:ext>
            </a:extLst>
          </p:cNvPr>
          <p:cNvSpPr/>
          <p:nvPr/>
        </p:nvSpPr>
        <p:spPr>
          <a:xfrm>
            <a:off x="2171700" y="1231900"/>
            <a:ext cx="12065000" cy="6324600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19A803-5AEB-0741-AB8C-334BE629912E}"/>
              </a:ext>
            </a:extLst>
          </p:cNvPr>
          <p:cNvSpPr txBox="1"/>
          <p:nvPr/>
        </p:nvSpPr>
        <p:spPr>
          <a:xfrm>
            <a:off x="2290472" y="1295400"/>
            <a:ext cx="156459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5896354-820D-714D-BF9D-A19789849DC1}"/>
              </a:ext>
            </a:extLst>
          </p:cNvPr>
          <p:cNvSpPr/>
          <p:nvPr/>
        </p:nvSpPr>
        <p:spPr>
          <a:xfrm>
            <a:off x="5245100" y="1384300"/>
            <a:ext cx="8763000" cy="5930900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3ADAB57-6029-1647-B433-64E016BD76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38871" y="1447343"/>
            <a:ext cx="597357" cy="5973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E02B365-5C8A-1245-9867-5B141313E383}"/>
              </a:ext>
            </a:extLst>
          </p:cNvPr>
          <p:cNvSpPr txBox="1"/>
          <p:nvPr/>
        </p:nvSpPr>
        <p:spPr>
          <a:xfrm>
            <a:off x="5936228" y="1502510"/>
            <a:ext cx="22067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AKS Cluster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1AA1B307-9A22-5C49-9E9A-FD8A1B9E2E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30367" y="5728043"/>
            <a:ext cx="1036009" cy="1036009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D72AC1DC-BEEB-C644-B48B-5E8E174A53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73926" y="5726261"/>
            <a:ext cx="1036009" cy="103600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1CB11EC-8DF7-E542-BDA9-ACD664875F3C}"/>
              </a:ext>
            </a:extLst>
          </p:cNvPr>
          <p:cNvSpPr txBox="1"/>
          <p:nvPr/>
        </p:nvSpPr>
        <p:spPr>
          <a:xfrm>
            <a:off x="2310838" y="6703157"/>
            <a:ext cx="11791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Public IP</a:t>
            </a:r>
          </a:p>
          <a:p>
            <a:r>
              <a:rPr lang="en-US" sz="1800" dirty="0"/>
              <a:t>for Ingress</a:t>
            </a:r>
          </a:p>
          <a:p>
            <a:r>
              <a:rPr lang="en-US" sz="1800" dirty="0"/>
              <a:t>Controller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4868FF-9A9C-BD43-9F19-C3EA26273C39}"/>
              </a:ext>
            </a:extLst>
          </p:cNvPr>
          <p:cNvSpPr txBox="1"/>
          <p:nvPr/>
        </p:nvSpPr>
        <p:spPr>
          <a:xfrm>
            <a:off x="3741162" y="6843472"/>
            <a:ext cx="15039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AKS </a:t>
            </a:r>
          </a:p>
          <a:p>
            <a:pPr algn="ctr"/>
            <a:r>
              <a:rPr lang="en-US" sz="1800" dirty="0"/>
              <a:t>Load Balancer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81FFEF3-9B8C-D14A-A426-89FCE4EE780B}"/>
              </a:ext>
            </a:extLst>
          </p:cNvPr>
          <p:cNvSpPr/>
          <p:nvPr/>
        </p:nvSpPr>
        <p:spPr>
          <a:xfrm>
            <a:off x="5465979" y="5410200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" name="Google Shape;660;p35">
            <a:extLst>
              <a:ext uri="{FF2B5EF4-FFF2-40B4-BE49-F238E27FC236}">
                <a16:creationId xmlns:a16="http://schemas.microsoft.com/office/drawing/2014/main" id="{9275D5BE-76C5-1349-AC6C-D2B5262A0C5D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465979" y="5776307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637;p35">
            <a:extLst>
              <a:ext uri="{FF2B5EF4-FFF2-40B4-BE49-F238E27FC236}">
                <a16:creationId xmlns:a16="http://schemas.microsoft.com/office/drawing/2014/main" id="{D760EE02-2711-EC45-AAA3-0C1EE868EA5D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706459" y="5764490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638;p35">
            <a:extLst>
              <a:ext uri="{FF2B5EF4-FFF2-40B4-BE49-F238E27FC236}">
                <a16:creationId xmlns:a16="http://schemas.microsoft.com/office/drawing/2014/main" id="{989F395E-BCF9-424B-9CEE-DFD575FBFDC9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934392" y="5726326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F423340-386B-4348-A418-1C10CFC3BD6B}"/>
              </a:ext>
            </a:extLst>
          </p:cNvPr>
          <p:cNvSpPr/>
          <p:nvPr/>
        </p:nvSpPr>
        <p:spPr>
          <a:xfrm>
            <a:off x="10330337" y="1649561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Google Shape;660;p35">
            <a:extLst>
              <a:ext uri="{FF2B5EF4-FFF2-40B4-BE49-F238E27FC236}">
                <a16:creationId xmlns:a16="http://schemas.microsoft.com/office/drawing/2014/main" id="{6D182BDB-D95E-4C43-866F-08FBC1A36BC8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330337" y="2015668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637;p35">
            <a:extLst>
              <a:ext uri="{FF2B5EF4-FFF2-40B4-BE49-F238E27FC236}">
                <a16:creationId xmlns:a16="http://schemas.microsoft.com/office/drawing/2014/main" id="{B9A6B755-FEB4-A04E-A0F1-F23C0911745C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1570817" y="2003851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638;p35">
            <a:extLst>
              <a:ext uri="{FF2B5EF4-FFF2-40B4-BE49-F238E27FC236}">
                <a16:creationId xmlns:a16="http://schemas.microsoft.com/office/drawing/2014/main" id="{CE864656-9964-B84F-8B2F-0E3793AC0F72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2798750" y="1965687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raphic 37" descr="User">
            <a:extLst>
              <a:ext uri="{FF2B5EF4-FFF2-40B4-BE49-F238E27FC236}">
                <a16:creationId xmlns:a16="http://schemas.microsoft.com/office/drawing/2014/main" id="{78AC40BA-83BA-C746-B197-5E56402D926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2993" y="5801151"/>
            <a:ext cx="914400" cy="914400"/>
          </a:xfrm>
          <a:prstGeom prst="rect">
            <a:avLst/>
          </a:prstGeom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9DC1939-0B8E-9243-A332-1398BBE5B88D}"/>
              </a:ext>
            </a:extLst>
          </p:cNvPr>
          <p:cNvCxnSpPr>
            <a:stCxn id="38" idx="3"/>
            <a:endCxn id="13" idx="1"/>
          </p:cNvCxnSpPr>
          <p:nvPr/>
        </p:nvCxnSpPr>
        <p:spPr>
          <a:xfrm flipV="1">
            <a:off x="987393" y="6244266"/>
            <a:ext cx="1386533" cy="14085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888751CC-6981-1644-9880-8D335D112E58}"/>
              </a:ext>
            </a:extLst>
          </p:cNvPr>
          <p:cNvSpPr txBox="1"/>
          <p:nvPr/>
        </p:nvSpPr>
        <p:spPr>
          <a:xfrm>
            <a:off x="187126" y="6586261"/>
            <a:ext cx="70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Users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2181CBE-AB6F-0E44-8CBB-D077372DC271}"/>
              </a:ext>
            </a:extLst>
          </p:cNvPr>
          <p:cNvCxnSpPr>
            <a:cxnSpLocks/>
            <a:stCxn id="13" idx="3"/>
            <a:endCxn id="11" idx="1"/>
          </p:cNvCxnSpPr>
          <p:nvPr/>
        </p:nvCxnSpPr>
        <p:spPr>
          <a:xfrm>
            <a:off x="3409935" y="6244266"/>
            <a:ext cx="620432" cy="178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AECE558-665D-0041-900F-4F65DE840CAE}"/>
              </a:ext>
            </a:extLst>
          </p:cNvPr>
          <p:cNvCxnSpPr>
            <a:cxnSpLocks/>
            <a:stCxn id="11" idx="3"/>
            <a:endCxn id="17" idx="1"/>
          </p:cNvCxnSpPr>
          <p:nvPr/>
        </p:nvCxnSpPr>
        <p:spPr>
          <a:xfrm>
            <a:off x="5066376" y="6246048"/>
            <a:ext cx="399603" cy="8519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A96B307F-E96B-E744-A957-0D4910461C0D}"/>
              </a:ext>
            </a:extLst>
          </p:cNvPr>
          <p:cNvCxnSpPr>
            <a:cxnSpLocks/>
          </p:cNvCxnSpPr>
          <p:nvPr/>
        </p:nvCxnSpPr>
        <p:spPr>
          <a:xfrm>
            <a:off x="6401044" y="6373048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B3ED281-1B4D-B341-BD27-FE5806D68E6E}"/>
              </a:ext>
            </a:extLst>
          </p:cNvPr>
          <p:cNvCxnSpPr>
            <a:cxnSpLocks/>
          </p:cNvCxnSpPr>
          <p:nvPr/>
        </p:nvCxnSpPr>
        <p:spPr>
          <a:xfrm>
            <a:off x="11265402" y="2639248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55C7985-1AB5-4642-81FA-8E005DB5EB18}"/>
              </a:ext>
            </a:extLst>
          </p:cNvPr>
          <p:cNvCxnSpPr>
            <a:cxnSpLocks/>
          </p:cNvCxnSpPr>
          <p:nvPr/>
        </p:nvCxnSpPr>
        <p:spPr>
          <a:xfrm flipH="1">
            <a:off x="7666144" y="6373048"/>
            <a:ext cx="268248" cy="0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1E4057BA-A8E7-D44D-9C92-422E907A46E0}"/>
              </a:ext>
            </a:extLst>
          </p:cNvPr>
          <p:cNvCxnSpPr>
            <a:cxnSpLocks/>
          </p:cNvCxnSpPr>
          <p:nvPr/>
        </p:nvCxnSpPr>
        <p:spPr>
          <a:xfrm flipH="1">
            <a:off x="12475304" y="2639248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520F8EED-D73B-2E45-8E23-93DA6481310F}"/>
              </a:ext>
            </a:extLst>
          </p:cNvPr>
          <p:cNvSpPr/>
          <p:nvPr/>
        </p:nvSpPr>
        <p:spPr>
          <a:xfrm>
            <a:off x="5465979" y="3328550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8" name="Google Shape;662;p35">
            <a:extLst>
              <a:ext uri="{FF2B5EF4-FFF2-40B4-BE49-F238E27FC236}">
                <a16:creationId xmlns:a16="http://schemas.microsoft.com/office/drawing/2014/main" id="{BBABEB89-38A2-A645-8603-2BEE987E5AEE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637549" y="3705439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Rectangle 68">
            <a:extLst>
              <a:ext uri="{FF2B5EF4-FFF2-40B4-BE49-F238E27FC236}">
                <a16:creationId xmlns:a16="http://schemas.microsoft.com/office/drawing/2014/main" id="{270702EC-7936-284B-818D-85014EF72D9D}"/>
              </a:ext>
            </a:extLst>
          </p:cNvPr>
          <p:cNvSpPr/>
          <p:nvPr/>
        </p:nvSpPr>
        <p:spPr>
          <a:xfrm>
            <a:off x="7367265" y="3975100"/>
            <a:ext cx="1189217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/</a:t>
            </a:r>
          </a:p>
        </p:txBody>
      </p:sp>
      <p:cxnSp>
        <p:nvCxnSpPr>
          <p:cNvPr id="72" name="Elbow Connector 71">
            <a:extLst>
              <a:ext uri="{FF2B5EF4-FFF2-40B4-BE49-F238E27FC236}">
                <a16:creationId xmlns:a16="http://schemas.microsoft.com/office/drawing/2014/main" id="{CCC832BE-14B3-FB41-BF48-B45D9E96CE6F}"/>
              </a:ext>
            </a:extLst>
          </p:cNvPr>
          <p:cNvCxnSpPr>
            <a:endCxn id="68" idx="2"/>
          </p:cNvCxnSpPr>
          <p:nvPr/>
        </p:nvCxnSpPr>
        <p:spPr>
          <a:xfrm rot="16200000" flipV="1">
            <a:off x="6115770" y="4662003"/>
            <a:ext cx="1064302" cy="1064214"/>
          </a:xfrm>
          <a:prstGeom prst="bentConnector3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6873460A-4D84-D74A-9AFF-F142485572EA}"/>
              </a:ext>
            </a:extLst>
          </p:cNvPr>
          <p:cNvCxnSpPr>
            <a:stCxn id="68" idx="3"/>
            <a:endCxn id="69" idx="1"/>
          </p:cNvCxnSpPr>
          <p:nvPr/>
        </p:nvCxnSpPr>
        <p:spPr>
          <a:xfrm>
            <a:off x="6594079" y="4183699"/>
            <a:ext cx="773186" cy="951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Elbow Connector 75">
            <a:extLst>
              <a:ext uri="{FF2B5EF4-FFF2-40B4-BE49-F238E27FC236}">
                <a16:creationId xmlns:a16="http://schemas.microsoft.com/office/drawing/2014/main" id="{F2DD13A2-1DE0-4945-B354-6F73F0BC8D3F}"/>
              </a:ext>
            </a:extLst>
          </p:cNvPr>
          <p:cNvCxnSpPr>
            <a:endCxn id="24" idx="1"/>
          </p:cNvCxnSpPr>
          <p:nvPr/>
        </p:nvCxnSpPr>
        <p:spPr>
          <a:xfrm flipV="1">
            <a:off x="8592443" y="2493928"/>
            <a:ext cx="1737894" cy="1620872"/>
          </a:xfrm>
          <a:prstGeom prst="bentConnector3">
            <a:avLst>
              <a:gd name="adj1" fmla="val 25885"/>
            </a:avLst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E5F14F46-C34B-F349-B40A-BF84FF7278C2}"/>
              </a:ext>
            </a:extLst>
          </p:cNvPr>
          <p:cNvSpPr txBox="1"/>
          <p:nvPr/>
        </p:nvSpPr>
        <p:spPr>
          <a:xfrm>
            <a:off x="6170748" y="6724521"/>
            <a:ext cx="220477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Ingress Controller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CE9F1A6-3DE0-6847-8E22-C54F5B803AC5}"/>
              </a:ext>
            </a:extLst>
          </p:cNvPr>
          <p:cNvSpPr txBox="1"/>
          <p:nvPr/>
        </p:nvSpPr>
        <p:spPr>
          <a:xfrm>
            <a:off x="6304939" y="4654229"/>
            <a:ext cx="187795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Ingress Service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01F786DC-3866-E445-8C8F-D184FE70E24A}"/>
              </a:ext>
            </a:extLst>
          </p:cNvPr>
          <p:cNvSpPr txBox="1"/>
          <p:nvPr/>
        </p:nvSpPr>
        <p:spPr>
          <a:xfrm>
            <a:off x="11337244" y="2991221"/>
            <a:ext cx="14965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Nginx App1</a:t>
            </a:r>
          </a:p>
        </p:txBody>
      </p:sp>
    </p:spTree>
    <p:extLst>
      <p:ext uri="{BB962C8B-B14F-4D97-AF65-F5344CB8AC3E}">
        <p14:creationId xmlns:p14="http://schemas.microsoft.com/office/powerpoint/2010/main" val="3574111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1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9" grpId="0"/>
      <p:bldP spid="14" grpId="0"/>
      <p:bldP spid="15" grpId="0"/>
      <p:bldP spid="16" grpId="0" animBg="1"/>
      <p:bldP spid="23" grpId="0" animBg="1"/>
      <p:bldP spid="41" grpId="0"/>
      <p:bldP spid="67" grpId="0" animBg="1"/>
      <p:bldP spid="69" grpId="0" animBg="1"/>
      <p:bldP spid="78" grpId="0"/>
      <p:bldP spid="79" grpId="0"/>
      <p:bldP spid="80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4162CC7-DBB9-CB41-B170-AD6F7FB8EBC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CC6ADDE-22CD-7A49-AA3B-E8C7D5A688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078" y="837583"/>
            <a:ext cx="2918012" cy="1188851"/>
          </a:xfrm>
        </p:spPr>
        <p:txBody>
          <a:bodyPr>
            <a:normAutofit fontScale="90000"/>
          </a:bodyPr>
          <a:lstStyle/>
          <a:p>
            <a:r>
              <a:rPr lang="en-US" dirty="0"/>
              <a:t>Basic Ingress</a:t>
            </a:r>
            <a:br>
              <a:rPr lang="en-US" dirty="0"/>
            </a:br>
            <a:r>
              <a:rPr lang="en-US" dirty="0"/>
              <a:t>Manifest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3E88B2-7002-7A44-95BB-EA200A6954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6881" y="379439"/>
            <a:ext cx="10365441" cy="7160495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27AF8F76-37DD-E3D9-CFFC-C012782DD978}"/>
              </a:ext>
            </a:extLst>
          </p:cNvPr>
          <p:cNvSpPr/>
          <p:nvPr/>
        </p:nvSpPr>
        <p:spPr>
          <a:xfrm>
            <a:off x="298078" y="3481330"/>
            <a:ext cx="3337488" cy="138812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/>
              <a:t>Deprecated</a:t>
            </a:r>
          </a:p>
        </p:txBody>
      </p:sp>
    </p:spTree>
    <p:extLst>
      <p:ext uri="{BB962C8B-B14F-4D97-AF65-F5344CB8AC3E}">
        <p14:creationId xmlns:p14="http://schemas.microsoft.com/office/powerpoint/2010/main" val="2016496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4162CC7-DBB9-CB41-B170-AD6F7FB8EBC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CC6ADDE-22CD-7A49-AA3B-E8C7D5A688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078" y="837583"/>
            <a:ext cx="2918012" cy="1188851"/>
          </a:xfrm>
        </p:spPr>
        <p:txBody>
          <a:bodyPr>
            <a:normAutofit fontScale="90000"/>
          </a:bodyPr>
          <a:lstStyle/>
          <a:p>
            <a:r>
              <a:rPr lang="en-US" dirty="0"/>
              <a:t>Basic Ingress</a:t>
            </a:r>
            <a:br>
              <a:rPr lang="en-US" dirty="0"/>
            </a:br>
            <a:r>
              <a:rPr lang="en-US" dirty="0"/>
              <a:t>Manifest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C773F64-C289-973E-5BED-F1AA4B1A1B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7760" y="244550"/>
            <a:ext cx="8928342" cy="7268586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F57E7D64-1AED-37BA-6270-DF2AA1F9E462}"/>
              </a:ext>
            </a:extLst>
          </p:cNvPr>
          <p:cNvSpPr/>
          <p:nvPr/>
        </p:nvSpPr>
        <p:spPr>
          <a:xfrm>
            <a:off x="298078" y="3481330"/>
            <a:ext cx="3337488" cy="1388126"/>
          </a:xfrm>
          <a:prstGeom prst="ellipse">
            <a:avLst/>
          </a:prstGeom>
          <a:solidFill>
            <a:srgbClr val="246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/>
              <a:t>NEW</a:t>
            </a:r>
          </a:p>
        </p:txBody>
      </p:sp>
    </p:spTree>
    <p:extLst>
      <p:ext uri="{BB962C8B-B14F-4D97-AF65-F5344CB8AC3E}">
        <p14:creationId xmlns:p14="http://schemas.microsoft.com/office/powerpoint/2010/main" val="256181315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5202" y="2193243"/>
            <a:ext cx="3675198" cy="35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6677" y="2397634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70C0"/>
                </a:solidFill>
              </a:rPr>
              <a:t>Nginx Ingress Service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B050"/>
                </a:solidFill>
              </a:rPr>
              <a:t>Context Path based Routing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205A956-1A7D-F547-826E-6857A23251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9170" y="2430570"/>
            <a:ext cx="3368459" cy="3368459"/>
          </a:xfrm>
          <a:prstGeom prst="rect">
            <a:avLst/>
          </a:prstGeom>
        </p:spPr>
      </p:pic>
      <p:pic>
        <p:nvPicPr>
          <p:cNvPr id="10" name="Google Shape;128;p17">
            <a:extLst>
              <a:ext uri="{FF2B5EF4-FFF2-40B4-BE49-F238E27FC236}">
                <a16:creationId xmlns:a16="http://schemas.microsoft.com/office/drawing/2014/main" id="{6562B9AE-480A-EC45-9AB2-4874836FAA97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09949" y="0"/>
            <a:ext cx="2210502" cy="19956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6956111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826CD7-5501-0847-AF6B-577EAE0A7B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297FC0C-19FC-6B4B-84AB-24B0A8046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49926"/>
            <a:ext cx="12618720" cy="1188851"/>
          </a:xfrm>
        </p:spPr>
        <p:txBody>
          <a:bodyPr>
            <a:noAutofit/>
          </a:bodyPr>
          <a:lstStyle/>
          <a:p>
            <a:r>
              <a:rPr lang="en-US" sz="4200" dirty="0"/>
              <a:t>Azure AKS &amp; Nginx Ingress – </a:t>
            </a:r>
            <a:r>
              <a:rPr lang="en-US" sz="4200" dirty="0">
                <a:solidFill>
                  <a:srgbClr val="0070C0"/>
                </a:solidFill>
              </a:rPr>
              <a:t>Context Path Based Routing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3392CA-3801-1A40-A789-F01C82EDE2ED}"/>
              </a:ext>
            </a:extLst>
          </p:cNvPr>
          <p:cNvSpPr/>
          <p:nvPr/>
        </p:nvSpPr>
        <p:spPr>
          <a:xfrm>
            <a:off x="2171700" y="1231900"/>
            <a:ext cx="12065000" cy="6324600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19A803-5AEB-0741-AB8C-334BE629912E}"/>
              </a:ext>
            </a:extLst>
          </p:cNvPr>
          <p:cNvSpPr txBox="1"/>
          <p:nvPr/>
        </p:nvSpPr>
        <p:spPr>
          <a:xfrm>
            <a:off x="2206404" y="1220596"/>
            <a:ext cx="84164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5896354-820D-714D-BF9D-A19789849DC1}"/>
              </a:ext>
            </a:extLst>
          </p:cNvPr>
          <p:cNvSpPr/>
          <p:nvPr/>
        </p:nvSpPr>
        <p:spPr>
          <a:xfrm>
            <a:off x="5245100" y="1384300"/>
            <a:ext cx="8763000" cy="5930900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3ADAB57-6029-1647-B433-64E016BD76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38871" y="1447343"/>
            <a:ext cx="597357" cy="5973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E02B365-5C8A-1245-9867-5B141313E383}"/>
              </a:ext>
            </a:extLst>
          </p:cNvPr>
          <p:cNvSpPr txBox="1"/>
          <p:nvPr/>
        </p:nvSpPr>
        <p:spPr>
          <a:xfrm>
            <a:off x="5936228" y="1502510"/>
            <a:ext cx="22067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AKS Cluster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1AA1B307-9A22-5C49-9E9A-FD8A1B9E2E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30367" y="5728043"/>
            <a:ext cx="1036009" cy="1036009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D72AC1DC-BEEB-C644-B48B-5E8E174A53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73926" y="5726261"/>
            <a:ext cx="1036009" cy="103600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1CB11EC-8DF7-E542-BDA9-ACD664875F3C}"/>
              </a:ext>
            </a:extLst>
          </p:cNvPr>
          <p:cNvSpPr txBox="1"/>
          <p:nvPr/>
        </p:nvSpPr>
        <p:spPr>
          <a:xfrm>
            <a:off x="2310838" y="6703157"/>
            <a:ext cx="11791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Public IP</a:t>
            </a:r>
          </a:p>
          <a:p>
            <a:r>
              <a:rPr lang="en-US" sz="1800" dirty="0"/>
              <a:t>for Ingress</a:t>
            </a:r>
          </a:p>
          <a:p>
            <a:r>
              <a:rPr lang="en-US" sz="1800" dirty="0"/>
              <a:t>Controller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4868FF-9A9C-BD43-9F19-C3EA26273C39}"/>
              </a:ext>
            </a:extLst>
          </p:cNvPr>
          <p:cNvSpPr txBox="1"/>
          <p:nvPr/>
        </p:nvSpPr>
        <p:spPr>
          <a:xfrm>
            <a:off x="3741162" y="6843472"/>
            <a:ext cx="15039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AKS </a:t>
            </a:r>
          </a:p>
          <a:p>
            <a:pPr algn="ctr"/>
            <a:r>
              <a:rPr lang="en-US" sz="1800" dirty="0"/>
              <a:t>Load Balancer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81FFEF3-9B8C-D14A-A426-89FCE4EE780B}"/>
              </a:ext>
            </a:extLst>
          </p:cNvPr>
          <p:cNvSpPr/>
          <p:nvPr/>
        </p:nvSpPr>
        <p:spPr>
          <a:xfrm>
            <a:off x="5465979" y="5410200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" name="Google Shape;660;p35">
            <a:extLst>
              <a:ext uri="{FF2B5EF4-FFF2-40B4-BE49-F238E27FC236}">
                <a16:creationId xmlns:a16="http://schemas.microsoft.com/office/drawing/2014/main" id="{9275D5BE-76C5-1349-AC6C-D2B5262A0C5D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465979" y="5776307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637;p35">
            <a:extLst>
              <a:ext uri="{FF2B5EF4-FFF2-40B4-BE49-F238E27FC236}">
                <a16:creationId xmlns:a16="http://schemas.microsoft.com/office/drawing/2014/main" id="{D760EE02-2711-EC45-AAA3-0C1EE868EA5D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706459" y="5764490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638;p35">
            <a:extLst>
              <a:ext uri="{FF2B5EF4-FFF2-40B4-BE49-F238E27FC236}">
                <a16:creationId xmlns:a16="http://schemas.microsoft.com/office/drawing/2014/main" id="{989F395E-BCF9-424B-9CEE-DFD575FBFDC9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934392" y="5726326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F423340-386B-4348-A418-1C10CFC3BD6B}"/>
              </a:ext>
            </a:extLst>
          </p:cNvPr>
          <p:cNvSpPr/>
          <p:nvPr/>
        </p:nvSpPr>
        <p:spPr>
          <a:xfrm>
            <a:off x="10330337" y="1649561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Google Shape;660;p35">
            <a:extLst>
              <a:ext uri="{FF2B5EF4-FFF2-40B4-BE49-F238E27FC236}">
                <a16:creationId xmlns:a16="http://schemas.microsoft.com/office/drawing/2014/main" id="{6D182BDB-D95E-4C43-866F-08FBC1A36BC8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330337" y="2015668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637;p35">
            <a:extLst>
              <a:ext uri="{FF2B5EF4-FFF2-40B4-BE49-F238E27FC236}">
                <a16:creationId xmlns:a16="http://schemas.microsoft.com/office/drawing/2014/main" id="{B9A6B755-FEB4-A04E-A0F1-F23C0911745C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1570817" y="2003851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638;p35">
            <a:extLst>
              <a:ext uri="{FF2B5EF4-FFF2-40B4-BE49-F238E27FC236}">
                <a16:creationId xmlns:a16="http://schemas.microsoft.com/office/drawing/2014/main" id="{CE864656-9964-B84F-8B2F-0E3793AC0F72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2798750" y="1965687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raphic 37" descr="User">
            <a:extLst>
              <a:ext uri="{FF2B5EF4-FFF2-40B4-BE49-F238E27FC236}">
                <a16:creationId xmlns:a16="http://schemas.microsoft.com/office/drawing/2014/main" id="{78AC40BA-83BA-C746-B197-5E56402D926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2993" y="5801151"/>
            <a:ext cx="914400" cy="914400"/>
          </a:xfrm>
          <a:prstGeom prst="rect">
            <a:avLst/>
          </a:prstGeom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9DC1939-0B8E-9243-A332-1398BBE5B88D}"/>
              </a:ext>
            </a:extLst>
          </p:cNvPr>
          <p:cNvCxnSpPr>
            <a:stCxn id="38" idx="3"/>
            <a:endCxn id="13" idx="1"/>
          </p:cNvCxnSpPr>
          <p:nvPr/>
        </p:nvCxnSpPr>
        <p:spPr>
          <a:xfrm flipV="1">
            <a:off x="987393" y="6244266"/>
            <a:ext cx="1386533" cy="14085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888751CC-6981-1644-9880-8D335D112E58}"/>
              </a:ext>
            </a:extLst>
          </p:cNvPr>
          <p:cNvSpPr txBox="1"/>
          <p:nvPr/>
        </p:nvSpPr>
        <p:spPr>
          <a:xfrm>
            <a:off x="187126" y="6586261"/>
            <a:ext cx="70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Users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2181CBE-AB6F-0E44-8CBB-D077372DC271}"/>
              </a:ext>
            </a:extLst>
          </p:cNvPr>
          <p:cNvCxnSpPr>
            <a:cxnSpLocks/>
            <a:stCxn id="13" idx="3"/>
            <a:endCxn id="11" idx="1"/>
          </p:cNvCxnSpPr>
          <p:nvPr/>
        </p:nvCxnSpPr>
        <p:spPr>
          <a:xfrm>
            <a:off x="3409935" y="6244266"/>
            <a:ext cx="620432" cy="178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AECE558-665D-0041-900F-4F65DE840CAE}"/>
              </a:ext>
            </a:extLst>
          </p:cNvPr>
          <p:cNvCxnSpPr>
            <a:cxnSpLocks/>
            <a:stCxn id="11" idx="3"/>
            <a:endCxn id="17" idx="1"/>
          </p:cNvCxnSpPr>
          <p:nvPr/>
        </p:nvCxnSpPr>
        <p:spPr>
          <a:xfrm>
            <a:off x="5066376" y="6246048"/>
            <a:ext cx="399603" cy="8519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A96B307F-E96B-E744-A957-0D4910461C0D}"/>
              </a:ext>
            </a:extLst>
          </p:cNvPr>
          <p:cNvCxnSpPr>
            <a:cxnSpLocks/>
          </p:cNvCxnSpPr>
          <p:nvPr/>
        </p:nvCxnSpPr>
        <p:spPr>
          <a:xfrm>
            <a:off x="6401044" y="6373048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B3ED281-1B4D-B341-BD27-FE5806D68E6E}"/>
              </a:ext>
            </a:extLst>
          </p:cNvPr>
          <p:cNvCxnSpPr>
            <a:cxnSpLocks/>
          </p:cNvCxnSpPr>
          <p:nvPr/>
        </p:nvCxnSpPr>
        <p:spPr>
          <a:xfrm>
            <a:off x="11265402" y="2639248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55C7985-1AB5-4642-81FA-8E005DB5EB18}"/>
              </a:ext>
            </a:extLst>
          </p:cNvPr>
          <p:cNvCxnSpPr>
            <a:cxnSpLocks/>
          </p:cNvCxnSpPr>
          <p:nvPr/>
        </p:nvCxnSpPr>
        <p:spPr>
          <a:xfrm flipH="1">
            <a:off x="7666144" y="6373048"/>
            <a:ext cx="268248" cy="0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1E4057BA-A8E7-D44D-9C92-422E907A46E0}"/>
              </a:ext>
            </a:extLst>
          </p:cNvPr>
          <p:cNvCxnSpPr>
            <a:cxnSpLocks/>
          </p:cNvCxnSpPr>
          <p:nvPr/>
        </p:nvCxnSpPr>
        <p:spPr>
          <a:xfrm flipH="1">
            <a:off x="12475304" y="2639248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520F8EED-D73B-2E45-8E23-93DA6481310F}"/>
              </a:ext>
            </a:extLst>
          </p:cNvPr>
          <p:cNvSpPr/>
          <p:nvPr/>
        </p:nvSpPr>
        <p:spPr>
          <a:xfrm>
            <a:off x="5465979" y="3328550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8" name="Google Shape;662;p35">
            <a:extLst>
              <a:ext uri="{FF2B5EF4-FFF2-40B4-BE49-F238E27FC236}">
                <a16:creationId xmlns:a16="http://schemas.microsoft.com/office/drawing/2014/main" id="{BBABEB89-38A2-A645-8603-2BEE987E5AEE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637549" y="3705439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Rectangle 68">
            <a:extLst>
              <a:ext uri="{FF2B5EF4-FFF2-40B4-BE49-F238E27FC236}">
                <a16:creationId xmlns:a16="http://schemas.microsoft.com/office/drawing/2014/main" id="{270702EC-7936-284B-818D-85014EF72D9D}"/>
              </a:ext>
            </a:extLst>
          </p:cNvPr>
          <p:cNvSpPr/>
          <p:nvPr/>
        </p:nvSpPr>
        <p:spPr>
          <a:xfrm>
            <a:off x="7292786" y="3396708"/>
            <a:ext cx="1189217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/app1/</a:t>
            </a:r>
          </a:p>
        </p:txBody>
      </p:sp>
      <p:cxnSp>
        <p:nvCxnSpPr>
          <p:cNvPr id="72" name="Elbow Connector 71">
            <a:extLst>
              <a:ext uri="{FF2B5EF4-FFF2-40B4-BE49-F238E27FC236}">
                <a16:creationId xmlns:a16="http://schemas.microsoft.com/office/drawing/2014/main" id="{CCC832BE-14B3-FB41-BF48-B45D9E96CE6F}"/>
              </a:ext>
            </a:extLst>
          </p:cNvPr>
          <p:cNvCxnSpPr>
            <a:endCxn id="68" idx="2"/>
          </p:cNvCxnSpPr>
          <p:nvPr/>
        </p:nvCxnSpPr>
        <p:spPr>
          <a:xfrm rot="16200000" flipV="1">
            <a:off x="6115770" y="4662003"/>
            <a:ext cx="1064302" cy="1064214"/>
          </a:xfrm>
          <a:prstGeom prst="bentConnector3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6873460A-4D84-D74A-9AFF-F142485572EA}"/>
              </a:ext>
            </a:extLst>
          </p:cNvPr>
          <p:cNvCxnSpPr>
            <a:cxnSpLocks/>
            <a:stCxn id="68" idx="3"/>
            <a:endCxn id="69" idx="1"/>
          </p:cNvCxnSpPr>
          <p:nvPr/>
        </p:nvCxnSpPr>
        <p:spPr>
          <a:xfrm flipV="1">
            <a:off x="6594079" y="3606258"/>
            <a:ext cx="698707" cy="577441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Elbow Connector 75">
            <a:extLst>
              <a:ext uri="{FF2B5EF4-FFF2-40B4-BE49-F238E27FC236}">
                <a16:creationId xmlns:a16="http://schemas.microsoft.com/office/drawing/2014/main" id="{F2DD13A2-1DE0-4945-B354-6F73F0BC8D3F}"/>
              </a:ext>
            </a:extLst>
          </p:cNvPr>
          <p:cNvCxnSpPr>
            <a:cxnSpLocks/>
            <a:stCxn id="69" idx="3"/>
            <a:endCxn id="24" idx="1"/>
          </p:cNvCxnSpPr>
          <p:nvPr/>
        </p:nvCxnSpPr>
        <p:spPr>
          <a:xfrm flipV="1">
            <a:off x="8482003" y="2493928"/>
            <a:ext cx="1848334" cy="1112330"/>
          </a:xfrm>
          <a:prstGeom prst="bentConnector3">
            <a:avLst>
              <a:gd name="adj1" fmla="val 34884"/>
            </a:avLst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E5F14F46-C34B-F349-B40A-BF84FF7278C2}"/>
              </a:ext>
            </a:extLst>
          </p:cNvPr>
          <p:cNvSpPr txBox="1"/>
          <p:nvPr/>
        </p:nvSpPr>
        <p:spPr>
          <a:xfrm>
            <a:off x="6170748" y="6724521"/>
            <a:ext cx="220477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Ingress Controller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CE9F1A6-3DE0-6847-8E22-C54F5B803AC5}"/>
              </a:ext>
            </a:extLst>
          </p:cNvPr>
          <p:cNvSpPr txBox="1"/>
          <p:nvPr/>
        </p:nvSpPr>
        <p:spPr>
          <a:xfrm>
            <a:off x="6326250" y="4695896"/>
            <a:ext cx="187795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Ingress Service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01F786DC-3866-E445-8C8F-D184FE70E24A}"/>
              </a:ext>
            </a:extLst>
          </p:cNvPr>
          <p:cNvSpPr txBox="1"/>
          <p:nvPr/>
        </p:nvSpPr>
        <p:spPr>
          <a:xfrm>
            <a:off x="11337244" y="2991221"/>
            <a:ext cx="14965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Nginx App1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9B6B505B-D44F-6F4A-9DD2-D7F714206C45}"/>
              </a:ext>
            </a:extLst>
          </p:cNvPr>
          <p:cNvSpPr/>
          <p:nvPr/>
        </p:nvSpPr>
        <p:spPr>
          <a:xfrm>
            <a:off x="10349742" y="3551583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Google Shape;660;p35">
            <a:extLst>
              <a:ext uri="{FF2B5EF4-FFF2-40B4-BE49-F238E27FC236}">
                <a16:creationId xmlns:a16="http://schemas.microsoft.com/office/drawing/2014/main" id="{3E177A59-7F7F-3C41-A536-861D8600D638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349742" y="3917690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637;p35">
            <a:extLst>
              <a:ext uri="{FF2B5EF4-FFF2-40B4-BE49-F238E27FC236}">
                <a16:creationId xmlns:a16="http://schemas.microsoft.com/office/drawing/2014/main" id="{3A880BE0-8E90-7E4B-B67A-645599580509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1590222" y="3905873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638;p35">
            <a:extLst>
              <a:ext uri="{FF2B5EF4-FFF2-40B4-BE49-F238E27FC236}">
                <a16:creationId xmlns:a16="http://schemas.microsoft.com/office/drawing/2014/main" id="{C9265F15-4048-4545-B26B-749C1B41BA6A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2818155" y="3867709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005115BF-FFFE-DE40-8FE2-7DFFBFD58049}"/>
              </a:ext>
            </a:extLst>
          </p:cNvPr>
          <p:cNvCxnSpPr>
            <a:cxnSpLocks/>
          </p:cNvCxnSpPr>
          <p:nvPr/>
        </p:nvCxnSpPr>
        <p:spPr>
          <a:xfrm>
            <a:off x="11284807" y="4541270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F254576C-AB66-4844-9BE9-1A2145950E35}"/>
              </a:ext>
            </a:extLst>
          </p:cNvPr>
          <p:cNvCxnSpPr>
            <a:cxnSpLocks/>
          </p:cNvCxnSpPr>
          <p:nvPr/>
        </p:nvCxnSpPr>
        <p:spPr>
          <a:xfrm flipH="1">
            <a:off x="12494709" y="4541270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BBCB98C7-7632-1D4C-B5A9-D8C3423B1238}"/>
              </a:ext>
            </a:extLst>
          </p:cNvPr>
          <p:cNvSpPr txBox="1"/>
          <p:nvPr/>
        </p:nvSpPr>
        <p:spPr>
          <a:xfrm>
            <a:off x="11356649" y="4893243"/>
            <a:ext cx="14965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Nginx App2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9E7A475C-4B92-3644-8974-797678068DDA}"/>
              </a:ext>
            </a:extLst>
          </p:cNvPr>
          <p:cNvSpPr/>
          <p:nvPr/>
        </p:nvSpPr>
        <p:spPr>
          <a:xfrm>
            <a:off x="10330337" y="5486414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2" name="Google Shape;660;p35">
            <a:extLst>
              <a:ext uri="{FF2B5EF4-FFF2-40B4-BE49-F238E27FC236}">
                <a16:creationId xmlns:a16="http://schemas.microsoft.com/office/drawing/2014/main" id="{139B4F43-C2C5-4741-AADE-5ABA5B12367B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330337" y="5852521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637;p35">
            <a:extLst>
              <a:ext uri="{FF2B5EF4-FFF2-40B4-BE49-F238E27FC236}">
                <a16:creationId xmlns:a16="http://schemas.microsoft.com/office/drawing/2014/main" id="{CC57E743-19F2-3C41-AA19-93BBC2C1CCCB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1570817" y="5840704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638;p35">
            <a:extLst>
              <a:ext uri="{FF2B5EF4-FFF2-40B4-BE49-F238E27FC236}">
                <a16:creationId xmlns:a16="http://schemas.microsoft.com/office/drawing/2014/main" id="{24E91034-C1D8-424C-8159-3DDCCE0CFBD8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2798750" y="5802540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48AFDC14-4432-3946-BAD6-E6239676E0F6}"/>
              </a:ext>
            </a:extLst>
          </p:cNvPr>
          <p:cNvCxnSpPr>
            <a:cxnSpLocks/>
          </p:cNvCxnSpPr>
          <p:nvPr/>
        </p:nvCxnSpPr>
        <p:spPr>
          <a:xfrm>
            <a:off x="11265402" y="6476101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4166F4DD-4CB1-4646-94DF-E0C797B9A69D}"/>
              </a:ext>
            </a:extLst>
          </p:cNvPr>
          <p:cNvCxnSpPr>
            <a:cxnSpLocks/>
          </p:cNvCxnSpPr>
          <p:nvPr/>
        </p:nvCxnSpPr>
        <p:spPr>
          <a:xfrm flipH="1">
            <a:off x="12475304" y="6476101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29E267F9-15F9-BC4E-9123-6AB55975F24B}"/>
              </a:ext>
            </a:extLst>
          </p:cNvPr>
          <p:cNvSpPr txBox="1"/>
          <p:nvPr/>
        </p:nvSpPr>
        <p:spPr>
          <a:xfrm>
            <a:off x="11059072" y="6852636"/>
            <a:ext cx="244477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Usermgmt</a:t>
            </a:r>
            <a:r>
              <a:rPr lang="en-US" dirty="0"/>
              <a:t> WebApp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0C9DF95B-452B-5549-A3AE-B7F3155AA361}"/>
              </a:ext>
            </a:extLst>
          </p:cNvPr>
          <p:cNvSpPr/>
          <p:nvPr/>
        </p:nvSpPr>
        <p:spPr>
          <a:xfrm>
            <a:off x="7292786" y="3892355"/>
            <a:ext cx="1189217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/app2/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F560465E-582C-D94E-9EC3-DB094BA2DF59}"/>
              </a:ext>
            </a:extLst>
          </p:cNvPr>
          <p:cNvSpPr/>
          <p:nvPr/>
        </p:nvSpPr>
        <p:spPr>
          <a:xfrm>
            <a:off x="7292786" y="4375896"/>
            <a:ext cx="1189217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/</a:t>
            </a:r>
          </a:p>
        </p:txBody>
      </p:sp>
      <p:cxnSp>
        <p:nvCxnSpPr>
          <p:cNvPr id="27" name="Elbow Connector 26">
            <a:extLst>
              <a:ext uri="{FF2B5EF4-FFF2-40B4-BE49-F238E27FC236}">
                <a16:creationId xmlns:a16="http://schemas.microsoft.com/office/drawing/2014/main" id="{731664FB-925A-784F-9449-38ECC90AD55E}"/>
              </a:ext>
            </a:extLst>
          </p:cNvPr>
          <p:cNvCxnSpPr>
            <a:stCxn id="73" idx="3"/>
            <a:endCxn id="44" idx="1"/>
          </p:cNvCxnSpPr>
          <p:nvPr/>
        </p:nvCxnSpPr>
        <p:spPr>
          <a:xfrm>
            <a:off x="8482003" y="4101905"/>
            <a:ext cx="1867739" cy="294045"/>
          </a:xfrm>
          <a:prstGeom prst="bentConnector3">
            <a:avLst>
              <a:gd name="adj1" fmla="val 37081"/>
            </a:avLst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C816C219-3090-9447-93E4-5F4F18001CCE}"/>
              </a:ext>
            </a:extLst>
          </p:cNvPr>
          <p:cNvCxnSpPr>
            <a:stCxn id="75" idx="3"/>
            <a:endCxn id="52" idx="1"/>
          </p:cNvCxnSpPr>
          <p:nvPr/>
        </p:nvCxnSpPr>
        <p:spPr>
          <a:xfrm>
            <a:off x="8482003" y="4585446"/>
            <a:ext cx="1848334" cy="1745335"/>
          </a:xfrm>
          <a:prstGeom prst="bentConnector3">
            <a:avLst>
              <a:gd name="adj1" fmla="val 35571"/>
            </a:avLst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9843ADD-CA3E-E041-BB6E-77D39CB8624A}"/>
              </a:ext>
            </a:extLst>
          </p:cNvPr>
          <p:cNvCxnSpPr>
            <a:stCxn id="68" idx="3"/>
            <a:endCxn id="73" idx="1"/>
          </p:cNvCxnSpPr>
          <p:nvPr/>
        </p:nvCxnSpPr>
        <p:spPr>
          <a:xfrm flipV="1">
            <a:off x="6594079" y="4101905"/>
            <a:ext cx="698707" cy="81794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929406F4-0A4F-3046-AF78-6A9D39FC8673}"/>
              </a:ext>
            </a:extLst>
          </p:cNvPr>
          <p:cNvCxnSpPr>
            <a:cxnSpLocks/>
            <a:stCxn id="68" idx="3"/>
            <a:endCxn id="75" idx="1"/>
          </p:cNvCxnSpPr>
          <p:nvPr/>
        </p:nvCxnSpPr>
        <p:spPr>
          <a:xfrm>
            <a:off x="6594079" y="4183699"/>
            <a:ext cx="698707" cy="401747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9773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1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" fill="hold">
                      <p:stCondLst>
                        <p:cond delay="indefinite"/>
                      </p:stCondLst>
                      <p:childTnLst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4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9" grpId="0"/>
      <p:bldP spid="14" grpId="0"/>
      <p:bldP spid="15" grpId="0"/>
      <p:bldP spid="16" grpId="0" animBg="1"/>
      <p:bldP spid="23" grpId="0" animBg="1"/>
      <p:bldP spid="41" grpId="0"/>
      <p:bldP spid="67" grpId="0" animBg="1"/>
      <p:bldP spid="69" grpId="0" animBg="1"/>
      <p:bldP spid="78" grpId="0"/>
      <p:bldP spid="79" grpId="0"/>
      <p:bldP spid="80" grpId="0"/>
      <p:bldP spid="43" grpId="0" animBg="1"/>
      <p:bldP spid="50" grpId="0"/>
      <p:bldP spid="51" grpId="0" animBg="1"/>
      <p:bldP spid="60" grpId="0"/>
      <p:bldP spid="73" grpId="0" animBg="1"/>
      <p:bldP spid="75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4162CC7-DBB9-CB41-B170-AD6F7FB8EBC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CC6ADDE-22CD-7A49-AA3B-E8C7D5A688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078" y="837583"/>
            <a:ext cx="2918012" cy="1188851"/>
          </a:xfrm>
        </p:spPr>
        <p:txBody>
          <a:bodyPr>
            <a:normAutofit fontScale="90000"/>
          </a:bodyPr>
          <a:lstStyle/>
          <a:p>
            <a:r>
              <a:rPr lang="en-US" dirty="0"/>
              <a:t>Ingress</a:t>
            </a:r>
            <a:br>
              <a:rPr lang="en-US" dirty="0"/>
            </a:br>
            <a:r>
              <a:rPr lang="en-US" dirty="0"/>
              <a:t>CPR</a:t>
            </a:r>
            <a:br>
              <a:rPr lang="en-US" dirty="0"/>
            </a:br>
            <a:r>
              <a:rPr lang="en-US" dirty="0"/>
              <a:t>Manifest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0C1124E-4FD6-A845-B158-E9EC3C7AC4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2179" y="242047"/>
            <a:ext cx="7702222" cy="7324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163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37E7024-2812-EE46-B9D4-5AAE13FC167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C4C14B-7409-6A48-BC8C-B2AA665457EB}"/>
              </a:ext>
            </a:extLst>
          </p:cNvPr>
          <p:cNvSpPr/>
          <p:nvPr/>
        </p:nvSpPr>
        <p:spPr>
          <a:xfrm>
            <a:off x="3634055" y="80538"/>
            <a:ext cx="10872440" cy="452879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7B8E4EC-A8EB-5D42-A0CF-FCC4C9840928}"/>
              </a:ext>
            </a:extLst>
          </p:cNvPr>
          <p:cNvSpPr/>
          <p:nvPr/>
        </p:nvSpPr>
        <p:spPr>
          <a:xfrm>
            <a:off x="7594039" y="1459767"/>
            <a:ext cx="2977456" cy="239109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4AEF4A7-11CD-1744-B292-8712BA37F83A}"/>
              </a:ext>
            </a:extLst>
          </p:cNvPr>
          <p:cNvSpPr/>
          <p:nvPr/>
        </p:nvSpPr>
        <p:spPr>
          <a:xfrm>
            <a:off x="7983031" y="1664678"/>
            <a:ext cx="2167856" cy="186856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9CA48C0-DFD0-F749-A415-D4ACE0F79FFD}"/>
              </a:ext>
            </a:extLst>
          </p:cNvPr>
          <p:cNvSpPr/>
          <p:nvPr/>
        </p:nvSpPr>
        <p:spPr>
          <a:xfrm>
            <a:off x="8371494" y="1843451"/>
            <a:ext cx="1507579" cy="1418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051369-A8F3-4746-83D0-F5610F55BB6B}"/>
              </a:ext>
            </a:extLst>
          </p:cNvPr>
          <p:cNvSpPr txBox="1"/>
          <p:nvPr/>
        </p:nvSpPr>
        <p:spPr>
          <a:xfrm>
            <a:off x="8840114" y="2923079"/>
            <a:ext cx="62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POD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3266C2D-EB6C-184E-B123-3D5746096332}"/>
              </a:ext>
            </a:extLst>
          </p:cNvPr>
          <p:cNvGrpSpPr/>
          <p:nvPr/>
        </p:nvGrpSpPr>
        <p:grpSpPr>
          <a:xfrm>
            <a:off x="8670180" y="2185091"/>
            <a:ext cx="914036" cy="704092"/>
            <a:chOff x="853440" y="4579716"/>
            <a:chExt cx="1006998" cy="82759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393832F-2C26-874D-A5C6-D4AD35EE2266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0927758-1A58-A04D-A3F1-005BE18F0AFC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FEBB294-E703-9644-BAEA-819233BE49CB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599CD54-051A-E742-A655-4B752AEA415D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7175E2B-0D45-4C48-9273-D514565BE27B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A4C66BF0-A4BA-A846-B5B4-D76F2C7174FE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445BC47-A2D4-5A4F-AE53-41912A365C86}"/>
                </a:ext>
              </a:extLst>
            </p:cNvPr>
            <p:cNvSpPr txBox="1"/>
            <p:nvPr/>
          </p:nvSpPr>
          <p:spPr>
            <a:xfrm>
              <a:off x="1069564" y="4740206"/>
              <a:ext cx="542548" cy="542641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200" b="1" dirty="0">
                  <a:solidFill>
                    <a:schemeClr val="bg1"/>
                  </a:solidFill>
                  <a:latin typeface="+mj-lt"/>
                </a:rPr>
                <a:t>Web</a:t>
              </a:r>
            </a:p>
            <a:p>
              <a:pPr algn="ctr"/>
              <a:r>
                <a:rPr lang="en-IN" sz="1200" b="1" dirty="0">
                  <a:solidFill>
                    <a:schemeClr val="bg1"/>
                  </a:solidFill>
                  <a:latin typeface="+mj-lt"/>
                </a:rPr>
                <a:t>App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6E5650C3-93FD-344D-A60C-1EE88E8084F4}"/>
              </a:ext>
            </a:extLst>
          </p:cNvPr>
          <p:cNvSpPr txBox="1"/>
          <p:nvPr/>
        </p:nvSpPr>
        <p:spPr>
          <a:xfrm>
            <a:off x="8519741" y="3186150"/>
            <a:ext cx="1239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 err="1"/>
              <a:t>ReplicaSet</a:t>
            </a:r>
            <a:endParaRPr lang="en-IN" sz="18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6B67B35-779B-E84F-9038-16BD16849AB8}"/>
              </a:ext>
            </a:extLst>
          </p:cNvPr>
          <p:cNvSpPr txBox="1"/>
          <p:nvPr/>
        </p:nvSpPr>
        <p:spPr>
          <a:xfrm>
            <a:off x="7821416" y="3504435"/>
            <a:ext cx="2664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Deployment (</a:t>
            </a:r>
            <a:r>
              <a:rPr lang="en-IN" sz="1800" dirty="0" err="1"/>
              <a:t>UserMgmt</a:t>
            </a:r>
            <a:r>
              <a:rPr lang="en-IN" sz="1800" dirty="0"/>
              <a:t>)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71ED3F3-EF3B-A74C-8FE5-0D7248D61049}"/>
              </a:ext>
            </a:extLst>
          </p:cNvPr>
          <p:cNvSpPr/>
          <p:nvPr/>
        </p:nvSpPr>
        <p:spPr>
          <a:xfrm>
            <a:off x="7594039" y="703302"/>
            <a:ext cx="2977455" cy="507830"/>
          </a:xfrm>
          <a:prstGeom prst="rect">
            <a:avLst/>
          </a:prstGeom>
          <a:solidFill>
            <a:schemeClr val="tx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700" dirty="0" err="1"/>
              <a:t>UserMgmt</a:t>
            </a:r>
            <a:r>
              <a:rPr lang="en-IN" sz="1700" dirty="0"/>
              <a:t> – LoadBalancer Service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4C1A43B-0C4B-5C4D-BEBE-CD36C5A54C37}"/>
              </a:ext>
            </a:extLst>
          </p:cNvPr>
          <p:cNvSpPr/>
          <p:nvPr/>
        </p:nvSpPr>
        <p:spPr>
          <a:xfrm>
            <a:off x="7594039" y="4044116"/>
            <a:ext cx="2977455" cy="420757"/>
          </a:xfrm>
          <a:prstGeom prst="rect">
            <a:avLst/>
          </a:prstGeom>
          <a:solidFill>
            <a:schemeClr val="tx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MySQL – </a:t>
            </a:r>
            <a:r>
              <a:rPr lang="en-IN" sz="1800" dirty="0" err="1"/>
              <a:t>ExternalName</a:t>
            </a:r>
            <a:r>
              <a:rPr lang="en-IN" sz="1800" dirty="0"/>
              <a:t> Service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208A58A-B76D-9E48-88C2-6B804307CDAE}"/>
              </a:ext>
            </a:extLst>
          </p:cNvPr>
          <p:cNvSpPr/>
          <p:nvPr/>
        </p:nvSpPr>
        <p:spPr>
          <a:xfrm>
            <a:off x="10812441" y="1367564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Load Balancer Service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891F88B5-53A3-BA41-9B93-8D9401E8CB6E}"/>
              </a:ext>
            </a:extLst>
          </p:cNvPr>
          <p:cNvSpPr/>
          <p:nvPr/>
        </p:nvSpPr>
        <p:spPr>
          <a:xfrm>
            <a:off x="10812441" y="2004635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Deployment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1E9E44B-27B1-3745-B866-6B57E7FA26BD}"/>
              </a:ext>
            </a:extLst>
          </p:cNvPr>
          <p:cNvSpPr/>
          <p:nvPr/>
        </p:nvSpPr>
        <p:spPr>
          <a:xfrm>
            <a:off x="10812441" y="2642209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Environment Variables</a:t>
            </a:r>
          </a:p>
        </p:txBody>
      </p:sp>
      <p:sp>
        <p:nvSpPr>
          <p:cNvPr id="68" name="Title 3">
            <a:extLst>
              <a:ext uri="{FF2B5EF4-FFF2-40B4-BE49-F238E27FC236}">
                <a16:creationId xmlns:a16="http://schemas.microsoft.com/office/drawing/2014/main" id="{087FB075-255E-114B-AD3D-FC1090243533}"/>
              </a:ext>
            </a:extLst>
          </p:cNvPr>
          <p:cNvSpPr txBox="1">
            <a:spLocks/>
          </p:cNvSpPr>
          <p:nvPr/>
        </p:nvSpPr>
        <p:spPr>
          <a:xfrm>
            <a:off x="113469" y="5753674"/>
            <a:ext cx="3064355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800" b="1" dirty="0"/>
              <a:t>AKS Storage</a:t>
            </a:r>
            <a:br>
              <a:rPr lang="en-US" sz="3800" b="1" dirty="0">
                <a:solidFill>
                  <a:srgbClr val="00B050"/>
                </a:solidFill>
              </a:rPr>
            </a:br>
            <a:r>
              <a:rPr lang="en-US" sz="3800" b="1" dirty="0">
                <a:solidFill>
                  <a:srgbClr val="00B050"/>
                </a:solidFill>
              </a:rPr>
              <a:t>Azure MySQL Database</a:t>
            </a: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BCD7CB37-8565-AB4E-AAA6-38C360F380FC}"/>
              </a:ext>
            </a:extLst>
          </p:cNvPr>
          <p:cNvGrpSpPr/>
          <p:nvPr/>
        </p:nvGrpSpPr>
        <p:grpSpPr>
          <a:xfrm>
            <a:off x="380904" y="589631"/>
            <a:ext cx="2061290" cy="644442"/>
            <a:chOff x="7124887" y="2666089"/>
            <a:chExt cx="2061290" cy="644442"/>
          </a:xfrm>
        </p:grpSpPr>
        <p:pic>
          <p:nvPicPr>
            <p:cNvPr id="70" name="Picture 2" descr="User icon">
              <a:extLst>
                <a:ext uri="{FF2B5EF4-FFF2-40B4-BE49-F238E27FC236}">
                  <a16:creationId xmlns:a16="http://schemas.microsoft.com/office/drawing/2014/main" id="{4D5F9FFC-D73A-9749-BF19-8C3A26AD78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4887" y="271734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E4E99C18-430E-D94D-A952-E3AF76F6312D}"/>
                </a:ext>
              </a:extLst>
            </p:cNvPr>
            <p:cNvSpPr/>
            <p:nvPr/>
          </p:nvSpPr>
          <p:spPr>
            <a:xfrm>
              <a:off x="7124888" y="2666089"/>
              <a:ext cx="2061289" cy="644442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72" name="Picture 2" descr="User icon">
              <a:extLst>
                <a:ext uri="{FF2B5EF4-FFF2-40B4-BE49-F238E27FC236}">
                  <a16:creationId xmlns:a16="http://schemas.microsoft.com/office/drawing/2014/main" id="{EEA202E2-888A-024B-B42A-AD1640E4DB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6221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3" name="Picture 2" descr="User icon">
              <a:extLst>
                <a:ext uri="{FF2B5EF4-FFF2-40B4-BE49-F238E27FC236}">
                  <a16:creationId xmlns:a16="http://schemas.microsoft.com/office/drawing/2014/main" id="{008576E5-F319-FE4C-B85B-E4E8F3B9F9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9651" y="2718254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4" name="Picture 2" descr="User icon">
              <a:extLst>
                <a:ext uri="{FF2B5EF4-FFF2-40B4-BE49-F238E27FC236}">
                  <a16:creationId xmlns:a16="http://schemas.microsoft.com/office/drawing/2014/main" id="{C57AFC27-5295-B949-8CEA-2FD5557881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0985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B3A71AE3-6765-6F43-9256-D428D41C5BE0}"/>
              </a:ext>
            </a:extLst>
          </p:cNvPr>
          <p:cNvCxnSpPr>
            <a:cxnSpLocks/>
            <a:stCxn id="74" idx="3"/>
            <a:endCxn id="21" idx="1"/>
          </p:cNvCxnSpPr>
          <p:nvPr/>
        </p:nvCxnSpPr>
        <p:spPr>
          <a:xfrm>
            <a:off x="2418336" y="905440"/>
            <a:ext cx="5175703" cy="51777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06EF7090-82ED-EA48-A831-B79BD9B706F2}"/>
              </a:ext>
            </a:extLst>
          </p:cNvPr>
          <p:cNvSpPr txBox="1"/>
          <p:nvPr/>
        </p:nvSpPr>
        <p:spPr>
          <a:xfrm>
            <a:off x="895003" y="1163714"/>
            <a:ext cx="7654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Users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BF269F52-1D04-904E-BB1B-C4A4A13DF449}"/>
              </a:ext>
            </a:extLst>
          </p:cNvPr>
          <p:cNvSpPr txBox="1"/>
          <p:nvPr/>
        </p:nvSpPr>
        <p:spPr>
          <a:xfrm>
            <a:off x="2591117" y="332003"/>
            <a:ext cx="4910319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>
                <a:latin typeface="Menlo" panose="020B0609030804020204" pitchFamily="49" charset="0"/>
              </a:rPr>
              <a:t>http://&lt;External-IP-from-get-service-output&gt;</a:t>
            </a:r>
          </a:p>
          <a:p>
            <a:endParaRPr lang="en-US" sz="1300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ACF6B7C-0CC9-C244-A0C9-12D228B7C149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9082767" y="1231117"/>
            <a:ext cx="0" cy="228650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E1A44744-5655-D748-88A5-4D46083830FD}"/>
              </a:ext>
            </a:extLst>
          </p:cNvPr>
          <p:cNvCxnSpPr>
            <a:cxnSpLocks/>
          </p:cNvCxnSpPr>
          <p:nvPr/>
        </p:nvCxnSpPr>
        <p:spPr>
          <a:xfrm>
            <a:off x="9101471" y="3850866"/>
            <a:ext cx="0" cy="228650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35751F35-3B12-584B-A65D-115D3E62E1AD}"/>
              </a:ext>
            </a:extLst>
          </p:cNvPr>
          <p:cNvSpPr txBox="1"/>
          <p:nvPr/>
        </p:nvSpPr>
        <p:spPr>
          <a:xfrm>
            <a:off x="11368817" y="80538"/>
            <a:ext cx="225863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Azure AKS Cluster</a:t>
            </a:r>
          </a:p>
        </p:txBody>
      </p:sp>
      <p:pic>
        <p:nvPicPr>
          <p:cNvPr id="67" name="Graphic 66">
            <a:extLst>
              <a:ext uri="{FF2B5EF4-FFF2-40B4-BE49-F238E27FC236}">
                <a16:creationId xmlns:a16="http://schemas.microsoft.com/office/drawing/2014/main" id="{FE2503F2-E4D7-5647-81DF-747C3C0BF0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621465" y="70475"/>
            <a:ext cx="869325" cy="869325"/>
          </a:xfrm>
          <a:prstGeom prst="rect">
            <a:avLst/>
          </a:prstGeom>
        </p:spPr>
      </p:pic>
      <p:sp>
        <p:nvSpPr>
          <p:cNvPr id="80" name="Rectangle 79">
            <a:extLst>
              <a:ext uri="{FF2B5EF4-FFF2-40B4-BE49-F238E27FC236}">
                <a16:creationId xmlns:a16="http://schemas.microsoft.com/office/drawing/2014/main" id="{C7B3CCA3-1C59-314F-BB18-0E01876D6144}"/>
              </a:ext>
            </a:extLst>
          </p:cNvPr>
          <p:cNvSpPr/>
          <p:nvPr/>
        </p:nvSpPr>
        <p:spPr>
          <a:xfrm>
            <a:off x="10812441" y="3307108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Init Containers</a:t>
            </a:r>
          </a:p>
        </p:txBody>
      </p:sp>
      <p:pic>
        <p:nvPicPr>
          <p:cNvPr id="97" name="Google Shape;55;p13">
            <a:extLst>
              <a:ext uri="{FF2B5EF4-FFF2-40B4-BE49-F238E27FC236}">
                <a16:creationId xmlns:a16="http://schemas.microsoft.com/office/drawing/2014/main" id="{BFDB3510-E135-FB45-87DD-C54F83E0465A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812441" y="1381283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55;p13">
            <a:extLst>
              <a:ext uri="{FF2B5EF4-FFF2-40B4-BE49-F238E27FC236}">
                <a16:creationId xmlns:a16="http://schemas.microsoft.com/office/drawing/2014/main" id="{869666AA-D54E-A143-8F52-0EF7BA409AAF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812441" y="2004132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55;p13">
            <a:extLst>
              <a:ext uri="{FF2B5EF4-FFF2-40B4-BE49-F238E27FC236}">
                <a16:creationId xmlns:a16="http://schemas.microsoft.com/office/drawing/2014/main" id="{6F03F3F3-95AF-4A42-882A-30A244127EAC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798389" y="2651026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55;p13">
            <a:extLst>
              <a:ext uri="{FF2B5EF4-FFF2-40B4-BE49-F238E27FC236}">
                <a16:creationId xmlns:a16="http://schemas.microsoft.com/office/drawing/2014/main" id="{05D81FE3-EB74-784A-A81A-D85B11E95913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798389" y="3314218"/>
            <a:ext cx="472443" cy="461665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Rectangle 102">
            <a:extLst>
              <a:ext uri="{FF2B5EF4-FFF2-40B4-BE49-F238E27FC236}">
                <a16:creationId xmlns:a16="http://schemas.microsoft.com/office/drawing/2014/main" id="{B8E660CC-5772-864A-87B8-F006921E38AE}"/>
              </a:ext>
            </a:extLst>
          </p:cNvPr>
          <p:cNvSpPr/>
          <p:nvPr/>
        </p:nvSpPr>
        <p:spPr>
          <a:xfrm>
            <a:off x="4777768" y="5210210"/>
            <a:ext cx="8804953" cy="2085265"/>
          </a:xfrm>
          <a:prstGeom prst="rect">
            <a:avLst/>
          </a:prstGeom>
          <a:solidFill>
            <a:schemeClr val="bg1">
              <a:lumMod val="75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C14FB79E-6BDB-294D-85A8-F3284FE21DB2}"/>
              </a:ext>
            </a:extLst>
          </p:cNvPr>
          <p:cNvSpPr txBox="1"/>
          <p:nvPr/>
        </p:nvSpPr>
        <p:spPr>
          <a:xfrm>
            <a:off x="8345493" y="6688718"/>
            <a:ext cx="16435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Azure MySQL</a:t>
            </a:r>
          </a:p>
          <a:p>
            <a:pPr algn="ctr"/>
            <a:r>
              <a:rPr lang="en-US" sz="1800" dirty="0"/>
              <a:t>Database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1320282F-E466-BF42-B071-8C0B55F1B2FA}"/>
              </a:ext>
            </a:extLst>
          </p:cNvPr>
          <p:cNvSpPr/>
          <p:nvPr/>
        </p:nvSpPr>
        <p:spPr>
          <a:xfrm>
            <a:off x="5128538" y="5584045"/>
            <a:ext cx="2977454" cy="3392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High Availability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E9F8EBCB-7ED2-314B-BAD6-228EFEEFB054}"/>
              </a:ext>
            </a:extLst>
          </p:cNvPr>
          <p:cNvSpPr/>
          <p:nvPr/>
        </p:nvSpPr>
        <p:spPr>
          <a:xfrm>
            <a:off x="5128538" y="6077771"/>
            <a:ext cx="2977454" cy="3392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Backup &amp; Recovery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8F73B751-7E55-9445-924D-7E7CBF3B93C7}"/>
              </a:ext>
            </a:extLst>
          </p:cNvPr>
          <p:cNvSpPr/>
          <p:nvPr/>
        </p:nvSpPr>
        <p:spPr>
          <a:xfrm>
            <a:off x="5128538" y="6577096"/>
            <a:ext cx="2977454" cy="3392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Read Replicas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6C24DEF3-786A-B247-93D9-1C994C62D391}"/>
              </a:ext>
            </a:extLst>
          </p:cNvPr>
          <p:cNvSpPr/>
          <p:nvPr/>
        </p:nvSpPr>
        <p:spPr>
          <a:xfrm>
            <a:off x="10295018" y="5584045"/>
            <a:ext cx="2977454" cy="3392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Monitoring &amp; Alerting</a:t>
            </a: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A5AFF1C7-8BC1-B44A-B508-D4D88F3767E1}"/>
              </a:ext>
            </a:extLst>
          </p:cNvPr>
          <p:cNvSpPr/>
          <p:nvPr/>
        </p:nvSpPr>
        <p:spPr>
          <a:xfrm>
            <a:off x="10295018" y="6077771"/>
            <a:ext cx="2977454" cy="3392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Automatic Upgrades</a:t>
            </a: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82110855-3F60-ED4B-8652-E25F73E1EE29}"/>
              </a:ext>
            </a:extLst>
          </p:cNvPr>
          <p:cNvSpPr/>
          <p:nvPr/>
        </p:nvSpPr>
        <p:spPr>
          <a:xfrm>
            <a:off x="10295018" y="6577096"/>
            <a:ext cx="2977454" cy="3392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Secure Data at rest and motion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38F268AB-213A-A74B-A78D-0FE05CCB2ED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481027" y="5306148"/>
            <a:ext cx="1422788" cy="1422788"/>
          </a:xfrm>
          <a:prstGeom prst="rect">
            <a:avLst/>
          </a:prstGeom>
        </p:spPr>
      </p:pic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90561BF-8F1F-D345-B8A0-77B229D60862}"/>
              </a:ext>
            </a:extLst>
          </p:cNvPr>
          <p:cNvCxnSpPr>
            <a:stCxn id="28" idx="2"/>
            <a:endCxn id="5" idx="0"/>
          </p:cNvCxnSpPr>
          <p:nvPr/>
        </p:nvCxnSpPr>
        <p:spPr>
          <a:xfrm>
            <a:off x="9082767" y="4464873"/>
            <a:ext cx="109654" cy="841275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265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/>
      <p:bldP spid="19" grpId="0"/>
      <p:bldP spid="20" grpId="0"/>
      <p:bldP spid="21" grpId="0" animBg="1"/>
      <p:bldP spid="28" grpId="0" animBg="1"/>
      <p:bldP spid="49" grpId="0" animBg="1"/>
      <p:bldP spid="50" grpId="0" animBg="1"/>
      <p:bldP spid="51" grpId="0" animBg="1"/>
      <p:bldP spid="76" grpId="0"/>
      <p:bldP spid="77" grpId="0"/>
      <p:bldP spid="66" grpId="0"/>
      <p:bldP spid="80" grpId="0" animBg="1"/>
      <p:bldP spid="103" grpId="0" animBg="1"/>
      <p:bldP spid="104" grpId="0"/>
      <p:bldP spid="105" grpId="0" animBg="1"/>
      <p:bldP spid="106" grpId="0" animBg="1"/>
      <p:bldP spid="107" grpId="0" animBg="1"/>
      <p:bldP spid="109" grpId="0" animBg="1"/>
      <p:bldP spid="115" grpId="0" animBg="1"/>
      <p:bldP spid="116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5157" y="2177906"/>
            <a:ext cx="3675198" cy="35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6677" y="2397634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&amp;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70C0"/>
                </a:solidFill>
              </a:rPr>
              <a:t>Azure DNS Zones</a:t>
            </a:r>
            <a:endParaRPr lang="en-US" sz="6500" b="1" dirty="0">
              <a:solidFill>
                <a:srgbClr val="00B050"/>
              </a:solidFill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205A956-1A7D-F547-826E-6857A23251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045" y="2351880"/>
            <a:ext cx="3368459" cy="3368459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8CDF3AB7-5C63-6540-A3F9-445CE8FEDD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107397" y="0"/>
            <a:ext cx="2089259" cy="2089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2570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CD891A7-D7DB-DC4D-BCB1-22860E7818C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98970E-B1D5-2D47-8D99-CEE2109B39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 </a:t>
            </a:r>
            <a:r>
              <a:rPr lang="en-US" dirty="0">
                <a:solidFill>
                  <a:srgbClr val="0070C0"/>
                </a:solidFill>
              </a:rPr>
              <a:t>domain registrar </a:t>
            </a:r>
            <a:r>
              <a:rPr lang="en-US" dirty="0"/>
              <a:t>is a company who can provide </a:t>
            </a:r>
            <a:r>
              <a:rPr lang="en-US" dirty="0">
                <a:solidFill>
                  <a:srgbClr val="0070C0"/>
                </a:solidFill>
              </a:rPr>
              <a:t>Internet domain names. </a:t>
            </a:r>
          </a:p>
          <a:p>
            <a:pPr lvl="1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Example: </a:t>
            </a:r>
            <a:r>
              <a:rPr lang="en-US" dirty="0"/>
              <a:t>GoDaddy, </a:t>
            </a:r>
            <a:r>
              <a:rPr lang="en-US" dirty="0" err="1"/>
              <a:t>Wix</a:t>
            </a:r>
            <a:r>
              <a:rPr lang="en-US" dirty="0"/>
              <a:t>, </a:t>
            </a:r>
            <a:r>
              <a:rPr lang="en-US" dirty="0" err="1"/>
              <a:t>Namcheap</a:t>
            </a:r>
            <a:r>
              <a:rPr lang="en-US" dirty="0"/>
              <a:t>, AWS Route53</a:t>
            </a:r>
          </a:p>
          <a:p>
            <a:r>
              <a:rPr lang="en-US" dirty="0"/>
              <a:t>They </a:t>
            </a:r>
            <a:r>
              <a:rPr lang="en-US" dirty="0">
                <a:solidFill>
                  <a:srgbClr val="0070C0"/>
                </a:solidFill>
              </a:rPr>
              <a:t>verify</a:t>
            </a:r>
            <a:r>
              <a:rPr lang="en-US" dirty="0"/>
              <a:t> if the Internet domain you want to use is available and allow you to </a:t>
            </a:r>
            <a:r>
              <a:rPr lang="en-US" dirty="0">
                <a:solidFill>
                  <a:srgbClr val="0070C0"/>
                </a:solidFill>
              </a:rPr>
              <a:t>purchase it</a:t>
            </a:r>
            <a:r>
              <a:rPr lang="en-US" dirty="0"/>
              <a:t>. </a:t>
            </a:r>
          </a:p>
          <a:p>
            <a:r>
              <a:rPr lang="en-US" dirty="0"/>
              <a:t>Once the domain name is </a:t>
            </a:r>
            <a:r>
              <a:rPr lang="en-US" dirty="0">
                <a:solidFill>
                  <a:srgbClr val="0070C0"/>
                </a:solidFill>
              </a:rPr>
              <a:t>registered</a:t>
            </a:r>
            <a:r>
              <a:rPr lang="en-US" dirty="0"/>
              <a:t>, you are the </a:t>
            </a:r>
            <a:r>
              <a:rPr lang="en-US" dirty="0">
                <a:solidFill>
                  <a:srgbClr val="0070C0"/>
                </a:solidFill>
              </a:rPr>
              <a:t>legal owner </a:t>
            </a:r>
            <a:r>
              <a:rPr lang="en-US" dirty="0"/>
              <a:t>for the domain name. </a:t>
            </a:r>
          </a:p>
          <a:p>
            <a:r>
              <a:rPr lang="en-US" dirty="0"/>
              <a:t>If you already have an Internet domain, you will use the current </a:t>
            </a:r>
            <a:r>
              <a:rPr lang="en-US" dirty="0">
                <a:solidFill>
                  <a:srgbClr val="0070C0"/>
                </a:solidFill>
              </a:rPr>
              <a:t>domain registrar to delegate to Azure DNS</a:t>
            </a:r>
            <a:r>
              <a:rPr lang="en-US" dirty="0"/>
              <a:t>.</a:t>
            </a:r>
            <a:br>
              <a:rPr lang="en-US" dirty="0"/>
            </a:b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8A525D3-5678-C54C-9117-A18046F3A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Domain Registrar</a:t>
            </a:r>
          </a:p>
        </p:txBody>
      </p:sp>
    </p:spTree>
    <p:extLst>
      <p:ext uri="{BB962C8B-B14F-4D97-AF65-F5344CB8AC3E}">
        <p14:creationId xmlns:p14="http://schemas.microsoft.com/office/powerpoint/2010/main" val="1293709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1A3D0B9-C768-504E-B647-6A236321BD0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D7FC42-EE52-AB4D-B47C-14DA7E2E25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domain is a </a:t>
            </a:r>
            <a:r>
              <a:rPr lang="en-US" dirty="0">
                <a:solidFill>
                  <a:srgbClr val="0070C0"/>
                </a:solidFill>
              </a:rPr>
              <a:t>unique name </a:t>
            </a:r>
            <a:r>
              <a:rPr lang="en-US" dirty="0"/>
              <a:t>in the Domain Name System, for example </a:t>
            </a:r>
            <a:r>
              <a:rPr lang="en-US" dirty="0" err="1">
                <a:solidFill>
                  <a:srgbClr val="00B0F0"/>
                </a:solidFill>
              </a:rPr>
              <a:t>stacksimplify.com</a:t>
            </a:r>
            <a:r>
              <a:rPr lang="en-US" dirty="0"/>
              <a:t>. </a:t>
            </a:r>
          </a:p>
          <a:p>
            <a:r>
              <a:rPr lang="en-US" dirty="0"/>
              <a:t>A </a:t>
            </a:r>
            <a:r>
              <a:rPr lang="en-US" dirty="0">
                <a:solidFill>
                  <a:srgbClr val="0070C0"/>
                </a:solidFill>
              </a:rPr>
              <a:t>DNS zone </a:t>
            </a:r>
            <a:r>
              <a:rPr lang="en-US" dirty="0"/>
              <a:t>is used to host the </a:t>
            </a:r>
            <a:r>
              <a:rPr lang="en-US" dirty="0">
                <a:solidFill>
                  <a:srgbClr val="0070C0"/>
                </a:solidFill>
              </a:rPr>
              <a:t>DNS records</a:t>
            </a:r>
            <a:r>
              <a:rPr lang="en-US" dirty="0"/>
              <a:t> for a particular domain. </a:t>
            </a:r>
          </a:p>
          <a:p>
            <a:r>
              <a:rPr lang="en-US" dirty="0"/>
              <a:t>For example, the domain </a:t>
            </a:r>
            <a:r>
              <a:rPr lang="en-US" dirty="0" err="1">
                <a:solidFill>
                  <a:srgbClr val="00B0F0"/>
                </a:solidFill>
              </a:rPr>
              <a:t>stacksimplify.com</a:t>
            </a:r>
            <a:r>
              <a:rPr lang="en-US" dirty="0">
                <a:solidFill>
                  <a:srgbClr val="00B0F0"/>
                </a:solidFill>
              </a:rPr>
              <a:t> </a:t>
            </a:r>
            <a:r>
              <a:rPr lang="en-US" dirty="0"/>
              <a:t>may contain several DNS records such as </a:t>
            </a:r>
          </a:p>
          <a:p>
            <a:pPr lvl="1"/>
            <a:r>
              <a:rPr lang="en-US" dirty="0" err="1"/>
              <a:t>mail.stacksimplify.com</a:t>
            </a:r>
            <a:r>
              <a:rPr lang="en-US" dirty="0"/>
              <a:t> (for a mail server) </a:t>
            </a:r>
          </a:p>
          <a:p>
            <a:pPr lvl="1"/>
            <a:r>
              <a:rPr lang="en-US" dirty="0" err="1"/>
              <a:t>www.stacksimplify.com</a:t>
            </a:r>
            <a:r>
              <a:rPr lang="en-US" dirty="0"/>
              <a:t> (for a website).</a:t>
            </a:r>
          </a:p>
          <a:p>
            <a:pPr lvl="1"/>
            <a:r>
              <a:rPr lang="en-US" dirty="0" err="1"/>
              <a:t>courses.stacksimplify.com</a:t>
            </a:r>
            <a:r>
              <a:rPr lang="en-US" dirty="0"/>
              <a:t> (Sub domains to host other applications)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3222E57-40C3-2A4A-B12C-3B8A212345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DNS Zone</a:t>
            </a:r>
          </a:p>
        </p:txBody>
      </p:sp>
    </p:spTree>
    <p:extLst>
      <p:ext uri="{BB962C8B-B14F-4D97-AF65-F5344CB8AC3E}">
        <p14:creationId xmlns:p14="http://schemas.microsoft.com/office/powerpoint/2010/main" val="4136203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FDAEF46-30D4-CC44-8E72-2C4BBB26808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BF4F80-2014-2F40-8E3C-9B59EE267B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Azure DNS is </a:t>
            </a:r>
            <a:r>
              <a:rPr lang="en-IN" dirty="0">
                <a:solidFill>
                  <a:srgbClr val="C00000"/>
                </a:solidFill>
              </a:rPr>
              <a:t>not the domain registrar</a:t>
            </a:r>
            <a:r>
              <a:rPr lang="en-IN" dirty="0"/>
              <a:t>. </a:t>
            </a:r>
          </a:p>
          <a:p>
            <a:r>
              <a:rPr lang="en-IN" dirty="0"/>
              <a:t>Azure DNS allows you to host a </a:t>
            </a:r>
            <a:r>
              <a:rPr lang="en-IN" dirty="0">
                <a:solidFill>
                  <a:srgbClr val="0070C0"/>
                </a:solidFill>
              </a:rPr>
              <a:t>DNS zone </a:t>
            </a:r>
            <a:r>
              <a:rPr lang="en-IN" dirty="0"/>
              <a:t>and manage the DNS records for a domain in Azure. </a:t>
            </a:r>
          </a:p>
          <a:p>
            <a:r>
              <a:rPr lang="en-IN" dirty="0"/>
              <a:t>For </a:t>
            </a:r>
            <a:r>
              <a:rPr lang="en-IN" dirty="0">
                <a:solidFill>
                  <a:srgbClr val="0070C0"/>
                </a:solidFill>
              </a:rPr>
              <a:t>DNS queries </a:t>
            </a:r>
            <a:r>
              <a:rPr lang="en-IN" dirty="0"/>
              <a:t>for a domain to reach </a:t>
            </a:r>
            <a:r>
              <a:rPr lang="en-IN" dirty="0">
                <a:solidFill>
                  <a:srgbClr val="0070C0"/>
                </a:solidFill>
              </a:rPr>
              <a:t>Azure DNS</a:t>
            </a:r>
            <a:r>
              <a:rPr lang="en-IN" dirty="0"/>
              <a:t>, the domain must be </a:t>
            </a:r>
            <a:r>
              <a:rPr lang="en-IN" dirty="0">
                <a:solidFill>
                  <a:srgbClr val="0070C0"/>
                </a:solidFill>
              </a:rPr>
              <a:t>delegated to Azure DNS </a:t>
            </a:r>
            <a:r>
              <a:rPr lang="en-IN" dirty="0"/>
              <a:t>from the parent domain</a:t>
            </a:r>
          </a:p>
          <a:p>
            <a:pPr marL="0" indent="0">
              <a:buNone/>
            </a:pPr>
            <a:endParaRPr lang="en-IN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AAC0298-3173-4441-A444-F40217B78A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DNS Zones</a:t>
            </a:r>
          </a:p>
        </p:txBody>
      </p:sp>
    </p:spTree>
    <p:extLst>
      <p:ext uri="{BB962C8B-B14F-4D97-AF65-F5344CB8AC3E}">
        <p14:creationId xmlns:p14="http://schemas.microsoft.com/office/powerpoint/2010/main" val="2520076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0661FEB-6CB2-C34B-8F9F-F24F146AC3D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53FD9F7-8FC4-C447-B97D-8DBACDD4F5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3417" y="-212012"/>
            <a:ext cx="12618720" cy="1188851"/>
          </a:xfrm>
        </p:spPr>
        <p:txBody>
          <a:bodyPr/>
          <a:lstStyle/>
          <a:p>
            <a:r>
              <a:rPr lang="en-US" dirty="0"/>
              <a:t>Delegate Domain to Azure DNS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F62AA2C-9CCF-814F-A394-4FA3B2FA6E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1182" y="1645083"/>
            <a:ext cx="1231565" cy="123156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D4CECE5-90A6-F347-BAB2-B5AFD196B61A}"/>
              </a:ext>
            </a:extLst>
          </p:cNvPr>
          <p:cNvSpPr/>
          <p:nvPr/>
        </p:nvSpPr>
        <p:spPr>
          <a:xfrm>
            <a:off x="427070" y="1089214"/>
            <a:ext cx="4615577" cy="248770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400" dirty="0">
                <a:solidFill>
                  <a:sysClr val="windowText" lastClr="000000"/>
                </a:solidFill>
              </a:rPr>
              <a:t>AWS Cloud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B1CB40D5-2ECC-9344-9451-03AF119799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7070" y="1089214"/>
            <a:ext cx="330200" cy="3302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479F2AF-0162-164D-84C5-CB0481FC9DB5}"/>
              </a:ext>
            </a:extLst>
          </p:cNvPr>
          <p:cNvSpPr txBox="1"/>
          <p:nvPr/>
        </p:nvSpPr>
        <p:spPr>
          <a:xfrm>
            <a:off x="427070" y="3008081"/>
            <a:ext cx="180818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AWS Route53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479DC92-3153-0741-8B2F-7FA0684A7CCC}"/>
              </a:ext>
            </a:extLst>
          </p:cNvPr>
          <p:cNvSpPr/>
          <p:nvPr/>
        </p:nvSpPr>
        <p:spPr>
          <a:xfrm>
            <a:off x="2146859" y="1976909"/>
            <a:ext cx="2709478" cy="47367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kubeoncloud.com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B18389-E080-084B-B080-CB133021EC3F}"/>
              </a:ext>
            </a:extLst>
          </p:cNvPr>
          <p:cNvSpPr txBox="1"/>
          <p:nvPr/>
        </p:nvSpPr>
        <p:spPr>
          <a:xfrm>
            <a:off x="1784194" y="1151705"/>
            <a:ext cx="215693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Domain Registrar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42D8C1D-A370-3046-982D-02372B56C23B}"/>
              </a:ext>
            </a:extLst>
          </p:cNvPr>
          <p:cNvSpPr/>
          <p:nvPr/>
        </p:nvSpPr>
        <p:spPr>
          <a:xfrm>
            <a:off x="7933765" y="1089214"/>
            <a:ext cx="5895884" cy="2487706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2ADBA29-8370-1A4D-A607-23B7E89CC4A4}"/>
              </a:ext>
            </a:extLst>
          </p:cNvPr>
          <p:cNvSpPr txBox="1"/>
          <p:nvPr/>
        </p:nvSpPr>
        <p:spPr>
          <a:xfrm>
            <a:off x="8032725" y="1044895"/>
            <a:ext cx="17306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 Cloud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8A47F6DF-7BEC-3144-AB57-BD28CF845A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59155" y="1582591"/>
            <a:ext cx="1504200" cy="15042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6B4B46C-BA72-8846-9AF0-F3542722C68B}"/>
              </a:ext>
            </a:extLst>
          </p:cNvPr>
          <p:cNvSpPr txBox="1"/>
          <p:nvPr/>
        </p:nvSpPr>
        <p:spPr>
          <a:xfrm>
            <a:off x="8259155" y="3067311"/>
            <a:ext cx="213128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DNS Zones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053C609-11CC-EA4A-AC88-B2AFABDD8174}"/>
              </a:ext>
            </a:extLst>
          </p:cNvPr>
          <p:cNvSpPr/>
          <p:nvPr/>
        </p:nvSpPr>
        <p:spPr>
          <a:xfrm>
            <a:off x="10555753" y="2039125"/>
            <a:ext cx="2709478" cy="47367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kubeoncloud.com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41308A5-E750-FC46-8452-BEC4EDC9AB79}"/>
              </a:ext>
            </a:extLst>
          </p:cNvPr>
          <p:cNvSpPr txBox="1"/>
          <p:nvPr/>
        </p:nvSpPr>
        <p:spPr>
          <a:xfrm>
            <a:off x="10175808" y="1133282"/>
            <a:ext cx="141179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DNZ Zones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C5B583D-F68C-094D-BA46-D17A60A7A4A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59007" y="4206048"/>
            <a:ext cx="8463574" cy="3357566"/>
          </a:xfrm>
          <a:prstGeom prst="rect">
            <a:avLst/>
          </a:prstGeom>
        </p:spPr>
      </p:pic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C4F4DF47-2089-6C4E-9F77-3BB8FE213D66}"/>
              </a:ext>
            </a:extLst>
          </p:cNvPr>
          <p:cNvCxnSpPr>
            <a:stCxn id="15" idx="2"/>
            <a:endCxn id="17" idx="3"/>
          </p:cNvCxnSpPr>
          <p:nvPr/>
        </p:nvCxnSpPr>
        <p:spPr>
          <a:xfrm rot="5400000">
            <a:off x="9830523" y="3804862"/>
            <a:ext cx="3372028" cy="787911"/>
          </a:xfrm>
          <a:prstGeom prst="bentConnector2">
            <a:avLst/>
          </a:prstGeom>
          <a:ln w="635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5215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  <p:bldP spid="10" grpId="0"/>
      <p:bldP spid="11" grpId="0" animBg="1"/>
      <p:bldP spid="12" grpId="0"/>
      <p:bldP spid="14" grpId="0"/>
      <p:bldP spid="15" grpId="0" animBg="1"/>
      <p:bldP spid="16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5157" y="2177906"/>
            <a:ext cx="3675198" cy="35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6677" y="2397634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70C0"/>
                </a:solidFill>
              </a:rPr>
              <a:t>Nginx Ingress Service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B050"/>
                </a:solidFill>
              </a:rPr>
              <a:t>External DNS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205A956-1A7D-F547-826E-6857A23251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045" y="2351880"/>
            <a:ext cx="3368459" cy="3368459"/>
          </a:xfrm>
          <a:prstGeom prst="rect">
            <a:avLst/>
          </a:prstGeom>
        </p:spPr>
      </p:pic>
      <p:pic>
        <p:nvPicPr>
          <p:cNvPr id="10" name="Google Shape;128;p17">
            <a:extLst>
              <a:ext uri="{FF2B5EF4-FFF2-40B4-BE49-F238E27FC236}">
                <a16:creationId xmlns:a16="http://schemas.microsoft.com/office/drawing/2014/main" id="{6562B9AE-480A-EC45-9AB2-4874836FAA97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09949" y="0"/>
            <a:ext cx="2210502" cy="1995637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8CDF3AB7-5C63-6540-A3F9-445CE8FEDD9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71570" y="78041"/>
            <a:ext cx="893820" cy="89382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16454C47-8F11-0E40-91DF-EC8E3FA697D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754275" y="50243"/>
            <a:ext cx="723900" cy="9525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4D2AF70-A8C6-9341-9533-ACFBFB8D81EF}"/>
              </a:ext>
            </a:extLst>
          </p:cNvPr>
          <p:cNvSpPr txBox="1"/>
          <p:nvPr/>
        </p:nvSpPr>
        <p:spPr>
          <a:xfrm>
            <a:off x="327454" y="1028143"/>
            <a:ext cx="7376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DNS </a:t>
            </a:r>
          </a:p>
          <a:p>
            <a:pPr algn="ctr"/>
            <a:r>
              <a:rPr lang="en-US" sz="1800" dirty="0"/>
              <a:t>Zones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E52C947-72E7-C44A-A854-CBFD6C2A939B}"/>
              </a:ext>
            </a:extLst>
          </p:cNvPr>
          <p:cNvSpPr txBox="1"/>
          <p:nvPr/>
        </p:nvSpPr>
        <p:spPr>
          <a:xfrm>
            <a:off x="1496993" y="1002743"/>
            <a:ext cx="106920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Managed</a:t>
            </a:r>
          </a:p>
          <a:p>
            <a:pPr algn="ctr"/>
            <a:r>
              <a:rPr lang="en-US" sz="1800" dirty="0"/>
              <a:t>Service </a:t>
            </a:r>
          </a:p>
          <a:p>
            <a:pPr algn="ctr"/>
            <a:r>
              <a:rPr lang="en-US" sz="1800" dirty="0"/>
              <a:t>Identity</a:t>
            </a:r>
          </a:p>
        </p:txBody>
      </p:sp>
    </p:spTree>
    <p:extLst>
      <p:ext uri="{BB962C8B-B14F-4D97-AF65-F5344CB8AC3E}">
        <p14:creationId xmlns:p14="http://schemas.microsoft.com/office/powerpoint/2010/main" val="359300897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B94E780-0BF8-4746-AE78-B0479AD3AFC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910696-A85D-5048-8DD3-4888347483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err="1"/>
              <a:t>ExternalDNS</a:t>
            </a:r>
            <a:r>
              <a:rPr lang="en-IN" dirty="0"/>
              <a:t> </a:t>
            </a:r>
            <a:r>
              <a:rPr lang="en-IN" dirty="0">
                <a:solidFill>
                  <a:srgbClr val="0070C0"/>
                </a:solidFill>
              </a:rPr>
              <a:t>synchronizes</a:t>
            </a:r>
            <a:r>
              <a:rPr lang="en-IN" dirty="0"/>
              <a:t> exposed Kubernetes Services and Ingresses with </a:t>
            </a:r>
            <a:r>
              <a:rPr lang="en-IN" dirty="0">
                <a:solidFill>
                  <a:srgbClr val="0070C0"/>
                </a:solidFill>
              </a:rPr>
              <a:t>DNS providers</a:t>
            </a:r>
            <a:r>
              <a:rPr lang="en-IN" dirty="0"/>
              <a:t>.</a:t>
            </a:r>
          </a:p>
          <a:p>
            <a:r>
              <a:rPr lang="en-IN" dirty="0"/>
              <a:t>In simple terms, </a:t>
            </a:r>
            <a:r>
              <a:rPr lang="en-IN" dirty="0" err="1"/>
              <a:t>ExternalDNS</a:t>
            </a:r>
            <a:r>
              <a:rPr lang="en-IN" dirty="0"/>
              <a:t> allows you to </a:t>
            </a:r>
            <a:r>
              <a:rPr lang="en-IN" dirty="0">
                <a:solidFill>
                  <a:srgbClr val="0070C0"/>
                </a:solidFill>
              </a:rPr>
              <a:t>control DNS records dynamically via Kubernetes resources </a:t>
            </a:r>
            <a:r>
              <a:rPr lang="en-IN" dirty="0"/>
              <a:t>in a DNS provider-agnostic way.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Reference: </a:t>
            </a:r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kubernetes</a:t>
            </a:r>
            <a:r>
              <a:rPr lang="en-US" dirty="0"/>
              <a:t>-sigs/external-</a:t>
            </a:r>
            <a:r>
              <a:rPr lang="en-US" dirty="0" err="1"/>
              <a:t>dns</a:t>
            </a:r>
            <a:r>
              <a:rPr lang="en-US" dirty="0"/>
              <a:t> 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417F874-4D03-654D-9DB0-E2280A6F1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 External DNS</a:t>
            </a:r>
          </a:p>
        </p:txBody>
      </p:sp>
    </p:spTree>
    <p:extLst>
      <p:ext uri="{BB962C8B-B14F-4D97-AF65-F5344CB8AC3E}">
        <p14:creationId xmlns:p14="http://schemas.microsoft.com/office/powerpoint/2010/main" val="3568892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826CD7-5501-0847-AF6B-577EAE0A7B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297FC0C-19FC-6B4B-84AB-24B0A8046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26041" y="-15768"/>
            <a:ext cx="2368644" cy="1533789"/>
          </a:xfrm>
        </p:spPr>
        <p:txBody>
          <a:bodyPr>
            <a:noAutofit/>
          </a:bodyPr>
          <a:lstStyle/>
          <a:p>
            <a:r>
              <a:rPr lang="en-US" sz="3000" dirty="0"/>
              <a:t>Azure AKS   </a:t>
            </a:r>
            <a:br>
              <a:rPr lang="en-US" sz="3000" dirty="0"/>
            </a:br>
            <a:r>
              <a:rPr lang="en-US" sz="3000" dirty="0">
                <a:solidFill>
                  <a:srgbClr val="0070C0"/>
                </a:solidFill>
              </a:rPr>
              <a:t>Nginx Ingress  </a:t>
            </a:r>
            <a:br>
              <a:rPr lang="en-US" sz="3000" dirty="0">
                <a:solidFill>
                  <a:srgbClr val="0070C0"/>
                </a:solidFill>
              </a:rPr>
            </a:br>
            <a:r>
              <a:rPr lang="en-US" sz="3000" dirty="0">
                <a:solidFill>
                  <a:srgbClr val="00B050"/>
                </a:solidFill>
              </a:rPr>
              <a:t>External DNS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3392CA-3801-1A40-A789-F01C82EDE2ED}"/>
              </a:ext>
            </a:extLst>
          </p:cNvPr>
          <p:cNvSpPr/>
          <p:nvPr/>
        </p:nvSpPr>
        <p:spPr>
          <a:xfrm>
            <a:off x="2171700" y="78413"/>
            <a:ext cx="12065000" cy="7478087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19A803-5AEB-0741-AB8C-334BE629912E}"/>
              </a:ext>
            </a:extLst>
          </p:cNvPr>
          <p:cNvSpPr txBox="1"/>
          <p:nvPr/>
        </p:nvSpPr>
        <p:spPr>
          <a:xfrm>
            <a:off x="2196701" y="75553"/>
            <a:ext cx="84164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5896354-820D-714D-BF9D-A19789849DC1}"/>
              </a:ext>
            </a:extLst>
          </p:cNvPr>
          <p:cNvSpPr/>
          <p:nvPr/>
        </p:nvSpPr>
        <p:spPr>
          <a:xfrm>
            <a:off x="5245100" y="290997"/>
            <a:ext cx="8763000" cy="7024204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3ADAB57-6029-1647-B433-64E016BD76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22159" y="390632"/>
            <a:ext cx="597357" cy="5973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E02B365-5C8A-1245-9867-5B141313E383}"/>
              </a:ext>
            </a:extLst>
          </p:cNvPr>
          <p:cNvSpPr txBox="1"/>
          <p:nvPr/>
        </p:nvSpPr>
        <p:spPr>
          <a:xfrm>
            <a:off x="5919516" y="445799"/>
            <a:ext cx="22067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AKS Cluster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1AA1B307-9A22-5C49-9E9A-FD8A1B9E2E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30367" y="5728043"/>
            <a:ext cx="1036009" cy="1036009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D72AC1DC-BEEB-C644-B48B-5E8E174A53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73926" y="5726261"/>
            <a:ext cx="1036009" cy="103600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1CB11EC-8DF7-E542-BDA9-ACD664875F3C}"/>
              </a:ext>
            </a:extLst>
          </p:cNvPr>
          <p:cNvSpPr txBox="1"/>
          <p:nvPr/>
        </p:nvSpPr>
        <p:spPr>
          <a:xfrm>
            <a:off x="2310838" y="6703157"/>
            <a:ext cx="11791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Public IP</a:t>
            </a:r>
          </a:p>
          <a:p>
            <a:r>
              <a:rPr lang="en-US" sz="1800" dirty="0"/>
              <a:t>for Ingress</a:t>
            </a:r>
          </a:p>
          <a:p>
            <a:r>
              <a:rPr lang="en-US" sz="1800" dirty="0"/>
              <a:t>Controller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4868FF-9A9C-BD43-9F19-C3EA26273C39}"/>
              </a:ext>
            </a:extLst>
          </p:cNvPr>
          <p:cNvSpPr txBox="1"/>
          <p:nvPr/>
        </p:nvSpPr>
        <p:spPr>
          <a:xfrm>
            <a:off x="3741162" y="6843472"/>
            <a:ext cx="15039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AKS </a:t>
            </a:r>
          </a:p>
          <a:p>
            <a:pPr algn="ctr"/>
            <a:r>
              <a:rPr lang="en-US" sz="1800" dirty="0"/>
              <a:t>Load Balancer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81FFEF3-9B8C-D14A-A426-89FCE4EE780B}"/>
              </a:ext>
            </a:extLst>
          </p:cNvPr>
          <p:cNvSpPr/>
          <p:nvPr/>
        </p:nvSpPr>
        <p:spPr>
          <a:xfrm>
            <a:off x="5465979" y="5688292"/>
            <a:ext cx="3428098" cy="137884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" name="Google Shape;660;p35">
            <a:extLst>
              <a:ext uri="{FF2B5EF4-FFF2-40B4-BE49-F238E27FC236}">
                <a16:creationId xmlns:a16="http://schemas.microsoft.com/office/drawing/2014/main" id="{9275D5BE-76C5-1349-AC6C-D2B5262A0C5D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465979" y="5776307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637;p35">
            <a:extLst>
              <a:ext uri="{FF2B5EF4-FFF2-40B4-BE49-F238E27FC236}">
                <a16:creationId xmlns:a16="http://schemas.microsoft.com/office/drawing/2014/main" id="{D760EE02-2711-EC45-AAA3-0C1EE868EA5D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706459" y="5764490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638;p35">
            <a:extLst>
              <a:ext uri="{FF2B5EF4-FFF2-40B4-BE49-F238E27FC236}">
                <a16:creationId xmlns:a16="http://schemas.microsoft.com/office/drawing/2014/main" id="{989F395E-BCF9-424B-9CEE-DFD575FBFDC9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934392" y="5726326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F423340-386B-4348-A418-1C10CFC3BD6B}"/>
              </a:ext>
            </a:extLst>
          </p:cNvPr>
          <p:cNvSpPr/>
          <p:nvPr/>
        </p:nvSpPr>
        <p:spPr>
          <a:xfrm>
            <a:off x="10330337" y="1649561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Google Shape;660;p35">
            <a:extLst>
              <a:ext uri="{FF2B5EF4-FFF2-40B4-BE49-F238E27FC236}">
                <a16:creationId xmlns:a16="http://schemas.microsoft.com/office/drawing/2014/main" id="{6D182BDB-D95E-4C43-866F-08FBC1A36BC8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330337" y="2015668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637;p35">
            <a:extLst>
              <a:ext uri="{FF2B5EF4-FFF2-40B4-BE49-F238E27FC236}">
                <a16:creationId xmlns:a16="http://schemas.microsoft.com/office/drawing/2014/main" id="{B9A6B755-FEB4-A04E-A0F1-F23C0911745C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1570817" y="2003851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638;p35">
            <a:extLst>
              <a:ext uri="{FF2B5EF4-FFF2-40B4-BE49-F238E27FC236}">
                <a16:creationId xmlns:a16="http://schemas.microsoft.com/office/drawing/2014/main" id="{CE864656-9964-B84F-8B2F-0E3793AC0F72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2798750" y="1965687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raphic 37" descr="User">
            <a:extLst>
              <a:ext uri="{FF2B5EF4-FFF2-40B4-BE49-F238E27FC236}">
                <a16:creationId xmlns:a16="http://schemas.microsoft.com/office/drawing/2014/main" id="{78AC40BA-83BA-C746-B197-5E56402D926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2993" y="5801151"/>
            <a:ext cx="914400" cy="914400"/>
          </a:xfrm>
          <a:prstGeom prst="rect">
            <a:avLst/>
          </a:prstGeom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9DC1939-0B8E-9243-A332-1398BBE5B88D}"/>
              </a:ext>
            </a:extLst>
          </p:cNvPr>
          <p:cNvCxnSpPr>
            <a:stCxn id="38" idx="3"/>
            <a:endCxn id="13" idx="1"/>
          </p:cNvCxnSpPr>
          <p:nvPr/>
        </p:nvCxnSpPr>
        <p:spPr>
          <a:xfrm flipV="1">
            <a:off x="987393" y="6244266"/>
            <a:ext cx="1386533" cy="14085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888751CC-6981-1644-9880-8D335D112E58}"/>
              </a:ext>
            </a:extLst>
          </p:cNvPr>
          <p:cNvSpPr txBox="1"/>
          <p:nvPr/>
        </p:nvSpPr>
        <p:spPr>
          <a:xfrm>
            <a:off x="187126" y="6586261"/>
            <a:ext cx="70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Users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2181CBE-AB6F-0E44-8CBB-D077372DC271}"/>
              </a:ext>
            </a:extLst>
          </p:cNvPr>
          <p:cNvCxnSpPr>
            <a:cxnSpLocks/>
            <a:stCxn id="13" idx="3"/>
            <a:endCxn id="11" idx="1"/>
          </p:cNvCxnSpPr>
          <p:nvPr/>
        </p:nvCxnSpPr>
        <p:spPr>
          <a:xfrm>
            <a:off x="3409935" y="6244266"/>
            <a:ext cx="620432" cy="178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AECE558-665D-0041-900F-4F65DE840CAE}"/>
              </a:ext>
            </a:extLst>
          </p:cNvPr>
          <p:cNvCxnSpPr>
            <a:cxnSpLocks/>
            <a:stCxn id="11" idx="3"/>
            <a:endCxn id="17" idx="1"/>
          </p:cNvCxnSpPr>
          <p:nvPr/>
        </p:nvCxnSpPr>
        <p:spPr>
          <a:xfrm>
            <a:off x="5066376" y="6246048"/>
            <a:ext cx="399603" cy="8519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A96B307F-E96B-E744-A957-0D4910461C0D}"/>
              </a:ext>
            </a:extLst>
          </p:cNvPr>
          <p:cNvCxnSpPr>
            <a:cxnSpLocks/>
          </p:cNvCxnSpPr>
          <p:nvPr/>
        </p:nvCxnSpPr>
        <p:spPr>
          <a:xfrm>
            <a:off x="6401044" y="6373048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B3ED281-1B4D-B341-BD27-FE5806D68E6E}"/>
              </a:ext>
            </a:extLst>
          </p:cNvPr>
          <p:cNvCxnSpPr>
            <a:cxnSpLocks/>
          </p:cNvCxnSpPr>
          <p:nvPr/>
        </p:nvCxnSpPr>
        <p:spPr>
          <a:xfrm>
            <a:off x="11265402" y="2639248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55C7985-1AB5-4642-81FA-8E005DB5EB18}"/>
              </a:ext>
            </a:extLst>
          </p:cNvPr>
          <p:cNvCxnSpPr>
            <a:cxnSpLocks/>
          </p:cNvCxnSpPr>
          <p:nvPr/>
        </p:nvCxnSpPr>
        <p:spPr>
          <a:xfrm flipH="1">
            <a:off x="7666144" y="6373048"/>
            <a:ext cx="268248" cy="0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1E4057BA-A8E7-D44D-9C92-422E907A46E0}"/>
              </a:ext>
            </a:extLst>
          </p:cNvPr>
          <p:cNvCxnSpPr>
            <a:cxnSpLocks/>
          </p:cNvCxnSpPr>
          <p:nvPr/>
        </p:nvCxnSpPr>
        <p:spPr>
          <a:xfrm flipH="1">
            <a:off x="12475304" y="2639248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520F8EED-D73B-2E45-8E23-93DA6481310F}"/>
              </a:ext>
            </a:extLst>
          </p:cNvPr>
          <p:cNvSpPr/>
          <p:nvPr/>
        </p:nvSpPr>
        <p:spPr>
          <a:xfrm>
            <a:off x="5465978" y="3849250"/>
            <a:ext cx="4173321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8" name="Google Shape;662;p35">
            <a:extLst>
              <a:ext uri="{FF2B5EF4-FFF2-40B4-BE49-F238E27FC236}">
                <a16:creationId xmlns:a16="http://schemas.microsoft.com/office/drawing/2014/main" id="{BBABEB89-38A2-A645-8603-2BEE987E5AEE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489583" y="4229181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Rectangle 68">
            <a:extLst>
              <a:ext uri="{FF2B5EF4-FFF2-40B4-BE49-F238E27FC236}">
                <a16:creationId xmlns:a16="http://schemas.microsoft.com/office/drawing/2014/main" id="{270702EC-7936-284B-818D-85014EF72D9D}"/>
              </a:ext>
            </a:extLst>
          </p:cNvPr>
          <p:cNvSpPr/>
          <p:nvPr/>
        </p:nvSpPr>
        <p:spPr>
          <a:xfrm>
            <a:off x="6981541" y="4499484"/>
            <a:ext cx="2501656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eapp1.kubeoncloud.com</a:t>
            </a:r>
          </a:p>
        </p:txBody>
      </p:sp>
      <p:cxnSp>
        <p:nvCxnSpPr>
          <p:cNvPr id="72" name="Elbow Connector 71">
            <a:extLst>
              <a:ext uri="{FF2B5EF4-FFF2-40B4-BE49-F238E27FC236}">
                <a16:creationId xmlns:a16="http://schemas.microsoft.com/office/drawing/2014/main" id="{CCC832BE-14B3-FB41-BF48-B45D9E96CE6F}"/>
              </a:ext>
            </a:extLst>
          </p:cNvPr>
          <p:cNvCxnSpPr>
            <a:cxnSpLocks/>
            <a:stCxn id="18" idx="0"/>
            <a:endCxn id="68" idx="2"/>
          </p:cNvCxnSpPr>
          <p:nvPr/>
        </p:nvCxnSpPr>
        <p:spPr>
          <a:xfrm rot="16200000" flipV="1">
            <a:off x="6287681" y="4865869"/>
            <a:ext cx="578789" cy="1218454"/>
          </a:xfrm>
          <a:prstGeom prst="bentConnector3">
            <a:avLst>
              <a:gd name="adj1" fmla="val 25863"/>
            </a:avLst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6873460A-4D84-D74A-9AFF-F142485572EA}"/>
              </a:ext>
            </a:extLst>
          </p:cNvPr>
          <p:cNvCxnSpPr>
            <a:cxnSpLocks/>
            <a:stCxn id="68" idx="3"/>
            <a:endCxn id="69" idx="1"/>
          </p:cNvCxnSpPr>
          <p:nvPr/>
        </p:nvCxnSpPr>
        <p:spPr>
          <a:xfrm>
            <a:off x="6446113" y="4707441"/>
            <a:ext cx="535428" cy="1593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Elbow Connector 75">
            <a:extLst>
              <a:ext uri="{FF2B5EF4-FFF2-40B4-BE49-F238E27FC236}">
                <a16:creationId xmlns:a16="http://schemas.microsoft.com/office/drawing/2014/main" id="{F2DD13A2-1DE0-4945-B354-6F73F0BC8D3F}"/>
              </a:ext>
            </a:extLst>
          </p:cNvPr>
          <p:cNvCxnSpPr>
            <a:cxnSpLocks/>
            <a:stCxn id="69" idx="3"/>
            <a:endCxn id="24" idx="1"/>
          </p:cNvCxnSpPr>
          <p:nvPr/>
        </p:nvCxnSpPr>
        <p:spPr>
          <a:xfrm flipV="1">
            <a:off x="9483197" y="2493928"/>
            <a:ext cx="847140" cy="2215106"/>
          </a:xfrm>
          <a:prstGeom prst="bentConnector3">
            <a:avLst>
              <a:gd name="adj1" fmla="val 50000"/>
            </a:avLst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E5F14F46-C34B-F349-B40A-BF84FF7278C2}"/>
              </a:ext>
            </a:extLst>
          </p:cNvPr>
          <p:cNvSpPr txBox="1"/>
          <p:nvPr/>
        </p:nvSpPr>
        <p:spPr>
          <a:xfrm>
            <a:off x="6157097" y="6636250"/>
            <a:ext cx="220477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Ingress Controller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CE9F1A6-3DE0-6847-8E22-C54F5B803AC5}"/>
              </a:ext>
            </a:extLst>
          </p:cNvPr>
          <p:cNvSpPr txBox="1"/>
          <p:nvPr/>
        </p:nvSpPr>
        <p:spPr>
          <a:xfrm>
            <a:off x="6326250" y="5216596"/>
            <a:ext cx="187795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Ingress Service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01F786DC-3866-E445-8C8F-D184FE70E24A}"/>
              </a:ext>
            </a:extLst>
          </p:cNvPr>
          <p:cNvSpPr txBox="1"/>
          <p:nvPr/>
        </p:nvSpPr>
        <p:spPr>
          <a:xfrm>
            <a:off x="11337244" y="2991221"/>
            <a:ext cx="14965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Nginx App1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039339B3-9F5B-0D4F-AF4D-7DE0B6756A4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547662" y="1163009"/>
            <a:ext cx="893820" cy="893820"/>
          </a:xfrm>
          <a:prstGeom prst="rect">
            <a:avLst/>
          </a:prstGeom>
        </p:spPr>
      </p:pic>
      <p:sp>
        <p:nvSpPr>
          <p:cNvPr id="64" name="Rectangle 63">
            <a:extLst>
              <a:ext uri="{FF2B5EF4-FFF2-40B4-BE49-F238E27FC236}">
                <a16:creationId xmlns:a16="http://schemas.microsoft.com/office/drawing/2014/main" id="{1AF716CA-79B8-3644-8E54-9A57CDD7F0E8}"/>
              </a:ext>
            </a:extLst>
          </p:cNvPr>
          <p:cNvSpPr/>
          <p:nvPr/>
        </p:nvSpPr>
        <p:spPr>
          <a:xfrm>
            <a:off x="5472988" y="2418705"/>
            <a:ext cx="3428098" cy="132303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6" name="Google Shape;660;p35">
            <a:extLst>
              <a:ext uri="{FF2B5EF4-FFF2-40B4-BE49-F238E27FC236}">
                <a16:creationId xmlns:a16="http://schemas.microsoft.com/office/drawing/2014/main" id="{6F401C3B-6E15-8148-92AD-1443F3B7944C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479621" y="2523604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637;p35">
            <a:extLst>
              <a:ext uri="{FF2B5EF4-FFF2-40B4-BE49-F238E27FC236}">
                <a16:creationId xmlns:a16="http://schemas.microsoft.com/office/drawing/2014/main" id="{0D1E302A-0258-0B4C-96D9-3E60A13C0075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720101" y="2511787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638;p35">
            <a:extLst>
              <a:ext uri="{FF2B5EF4-FFF2-40B4-BE49-F238E27FC236}">
                <a16:creationId xmlns:a16="http://schemas.microsoft.com/office/drawing/2014/main" id="{5F418274-E6C6-134D-AE59-880C9C479101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948034" y="2473623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B82D7113-F640-2547-8E5F-F4DCF3A1D942}"/>
              </a:ext>
            </a:extLst>
          </p:cNvPr>
          <p:cNvCxnSpPr>
            <a:cxnSpLocks/>
          </p:cNvCxnSpPr>
          <p:nvPr/>
        </p:nvCxnSpPr>
        <p:spPr>
          <a:xfrm>
            <a:off x="6414686" y="3120345"/>
            <a:ext cx="305415" cy="0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DA9CD224-0768-CF41-99E1-E7D97F1984F7}"/>
              </a:ext>
            </a:extLst>
          </p:cNvPr>
          <p:cNvCxnSpPr>
            <a:cxnSpLocks/>
          </p:cNvCxnSpPr>
          <p:nvPr/>
        </p:nvCxnSpPr>
        <p:spPr>
          <a:xfrm flipH="1">
            <a:off x="7679786" y="3120345"/>
            <a:ext cx="268248" cy="0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C146548C-056C-AD4C-B6B2-0D19BB113314}"/>
              </a:ext>
            </a:extLst>
          </p:cNvPr>
          <p:cNvSpPr txBox="1"/>
          <p:nvPr/>
        </p:nvSpPr>
        <p:spPr>
          <a:xfrm>
            <a:off x="6308593" y="3360801"/>
            <a:ext cx="167167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External DNS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53802D8-C022-574C-AC55-9670929695AD}"/>
              </a:ext>
            </a:extLst>
          </p:cNvPr>
          <p:cNvCxnSpPr>
            <a:cxnSpLocks/>
            <a:endCxn id="66" idx="2"/>
          </p:cNvCxnSpPr>
          <p:nvPr/>
        </p:nvCxnSpPr>
        <p:spPr>
          <a:xfrm flipV="1">
            <a:off x="5936228" y="3480124"/>
            <a:ext cx="21658" cy="892912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Graphic 33">
            <a:extLst>
              <a:ext uri="{FF2B5EF4-FFF2-40B4-BE49-F238E27FC236}">
                <a16:creationId xmlns:a16="http://schemas.microsoft.com/office/drawing/2014/main" id="{DCBFCC7A-5BE5-864D-9CF8-F64C95853E3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030367" y="1135211"/>
            <a:ext cx="723900" cy="952500"/>
          </a:xfrm>
          <a:prstGeom prst="rect">
            <a:avLst/>
          </a:prstGeom>
        </p:spPr>
      </p:pic>
      <p:pic>
        <p:nvPicPr>
          <p:cNvPr id="39" name="Graphic 38">
            <a:extLst>
              <a:ext uri="{FF2B5EF4-FFF2-40B4-BE49-F238E27FC236}">
                <a16:creationId xmlns:a16="http://schemas.microsoft.com/office/drawing/2014/main" id="{666BDBF9-6849-FD4D-B040-EE89B12DF03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601407" y="1149187"/>
            <a:ext cx="922532" cy="922532"/>
          </a:xfrm>
          <a:prstGeom prst="rect">
            <a:avLst/>
          </a:prstGeom>
        </p:spPr>
      </p:pic>
      <p:sp>
        <p:nvSpPr>
          <p:cNvPr id="84" name="TextBox 83">
            <a:extLst>
              <a:ext uri="{FF2B5EF4-FFF2-40B4-BE49-F238E27FC236}">
                <a16:creationId xmlns:a16="http://schemas.microsoft.com/office/drawing/2014/main" id="{B7646655-EF7F-2E46-A5B5-092970E70660}"/>
              </a:ext>
            </a:extLst>
          </p:cNvPr>
          <p:cNvSpPr txBox="1"/>
          <p:nvPr/>
        </p:nvSpPr>
        <p:spPr>
          <a:xfrm>
            <a:off x="2603546" y="2113111"/>
            <a:ext cx="7376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DNS </a:t>
            </a:r>
          </a:p>
          <a:p>
            <a:pPr algn="ctr"/>
            <a:r>
              <a:rPr lang="en-US" sz="1800" dirty="0"/>
              <a:t>Zones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38B7F971-1D7D-3A42-B989-841566AC37DE}"/>
              </a:ext>
            </a:extLst>
          </p:cNvPr>
          <p:cNvSpPr txBox="1"/>
          <p:nvPr/>
        </p:nvSpPr>
        <p:spPr>
          <a:xfrm>
            <a:off x="3773085" y="2087711"/>
            <a:ext cx="106920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Managed</a:t>
            </a:r>
          </a:p>
          <a:p>
            <a:pPr algn="ctr"/>
            <a:r>
              <a:rPr lang="en-US" sz="1800" dirty="0"/>
              <a:t>Service </a:t>
            </a:r>
          </a:p>
          <a:p>
            <a:pPr algn="ctr"/>
            <a:r>
              <a:rPr lang="en-US" sz="1800" dirty="0"/>
              <a:t>Identity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B703D8CB-FF0D-704D-B4FF-308EC3A28F9B}"/>
              </a:ext>
            </a:extLst>
          </p:cNvPr>
          <p:cNvSpPr txBox="1"/>
          <p:nvPr/>
        </p:nvSpPr>
        <p:spPr>
          <a:xfrm>
            <a:off x="5455403" y="1901805"/>
            <a:ext cx="15103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Virtual Machine</a:t>
            </a:r>
          </a:p>
          <a:p>
            <a:pPr algn="ctr"/>
            <a:r>
              <a:rPr lang="en-US" sz="1600" dirty="0"/>
              <a:t>Scale Sets</a:t>
            </a:r>
          </a:p>
        </p:txBody>
      </p:sp>
      <p:cxnSp>
        <p:nvCxnSpPr>
          <p:cNvPr id="93" name="Elbow Connector 92">
            <a:extLst>
              <a:ext uri="{FF2B5EF4-FFF2-40B4-BE49-F238E27FC236}">
                <a16:creationId xmlns:a16="http://schemas.microsoft.com/office/drawing/2014/main" id="{8F1A17AD-616D-EB43-A585-3B6C2B4145DE}"/>
              </a:ext>
            </a:extLst>
          </p:cNvPr>
          <p:cNvCxnSpPr>
            <a:stCxn id="70" idx="0"/>
            <a:endCxn id="10" idx="0"/>
          </p:cNvCxnSpPr>
          <p:nvPr/>
        </p:nvCxnSpPr>
        <p:spPr>
          <a:xfrm rot="16200000" flipV="1">
            <a:off x="4422869" y="-265288"/>
            <a:ext cx="1348778" cy="4205372"/>
          </a:xfrm>
          <a:prstGeom prst="bentConnector3">
            <a:avLst>
              <a:gd name="adj1" fmla="val 110358"/>
            </a:avLst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75BEBF7F-AAAC-BB44-9ADB-F8554B516662}"/>
              </a:ext>
            </a:extLst>
          </p:cNvPr>
          <p:cNvCxnSpPr>
            <a:cxnSpLocks/>
            <a:stCxn id="10" idx="3"/>
            <a:endCxn id="34" idx="1"/>
          </p:cNvCxnSpPr>
          <p:nvPr/>
        </p:nvCxnSpPr>
        <p:spPr>
          <a:xfrm>
            <a:off x="3441482" y="1609919"/>
            <a:ext cx="588885" cy="1542"/>
          </a:xfrm>
          <a:prstGeom prst="straightConnector1">
            <a:avLst/>
          </a:prstGeom>
          <a:ln w="254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87018EDE-56B9-A54D-9F56-98AF37363B26}"/>
              </a:ext>
            </a:extLst>
          </p:cNvPr>
          <p:cNvCxnSpPr>
            <a:cxnSpLocks/>
            <a:stCxn id="34" idx="3"/>
            <a:endCxn id="39" idx="1"/>
          </p:cNvCxnSpPr>
          <p:nvPr/>
        </p:nvCxnSpPr>
        <p:spPr>
          <a:xfrm flipV="1">
            <a:off x="4754267" y="1610453"/>
            <a:ext cx="847140" cy="1008"/>
          </a:xfrm>
          <a:prstGeom prst="straightConnector1">
            <a:avLst/>
          </a:prstGeom>
          <a:ln w="254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Rectangle 100">
            <a:extLst>
              <a:ext uri="{FF2B5EF4-FFF2-40B4-BE49-F238E27FC236}">
                <a16:creationId xmlns:a16="http://schemas.microsoft.com/office/drawing/2014/main" id="{FC252309-0C04-7F47-B4F4-2ABA7BCACE77}"/>
              </a:ext>
            </a:extLst>
          </p:cNvPr>
          <p:cNvSpPr/>
          <p:nvPr/>
        </p:nvSpPr>
        <p:spPr>
          <a:xfrm>
            <a:off x="-13023" y="5514878"/>
            <a:ext cx="224497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srgbClr val="0070C0"/>
                </a:solidFill>
              </a:rPr>
              <a:t>eapp1.kubeoncloud.com</a:t>
            </a:r>
          </a:p>
        </p:txBody>
      </p:sp>
    </p:spTree>
    <p:extLst>
      <p:ext uri="{BB962C8B-B14F-4D97-AF65-F5344CB8AC3E}">
        <p14:creationId xmlns:p14="http://schemas.microsoft.com/office/powerpoint/2010/main" val="258014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8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3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4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9" grpId="0"/>
      <p:bldP spid="14" grpId="0"/>
      <p:bldP spid="15" grpId="0"/>
      <p:bldP spid="16" grpId="0" animBg="1"/>
      <p:bldP spid="23" grpId="0" animBg="1"/>
      <p:bldP spid="41" grpId="0"/>
      <p:bldP spid="67" grpId="0" animBg="1"/>
      <p:bldP spid="69" grpId="0" animBg="1"/>
      <p:bldP spid="78" grpId="0"/>
      <p:bldP spid="79" grpId="0"/>
      <p:bldP spid="80" grpId="0"/>
      <p:bldP spid="64" grpId="0" animBg="1"/>
      <p:bldP spid="83" grpId="0"/>
      <p:bldP spid="84" grpId="0"/>
      <p:bldP spid="85" grpId="0"/>
      <p:bldP spid="87" grpId="0"/>
      <p:bldP spid="101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4162CC7-DBB9-CB41-B170-AD6F7FB8EBC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CC6ADDE-22CD-7A49-AA3B-E8C7D5A688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077" y="837583"/>
            <a:ext cx="3453651" cy="1188851"/>
          </a:xfrm>
        </p:spPr>
        <p:txBody>
          <a:bodyPr>
            <a:normAutofit fontScale="90000"/>
          </a:bodyPr>
          <a:lstStyle/>
          <a:p>
            <a:r>
              <a:rPr lang="en-US" dirty="0"/>
              <a:t>Ingress</a:t>
            </a:r>
            <a:br>
              <a:rPr lang="en-US" dirty="0"/>
            </a:br>
            <a:r>
              <a:rPr lang="en-US" dirty="0"/>
              <a:t>with</a:t>
            </a:r>
            <a:br>
              <a:rPr lang="en-US" dirty="0"/>
            </a:br>
            <a:r>
              <a:rPr lang="en-US" dirty="0"/>
              <a:t>External DNS</a:t>
            </a:r>
            <a:br>
              <a:rPr lang="en-US" dirty="0"/>
            </a:b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563D58C-52A5-3C4C-A6B0-502AEF1E64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4489" y="419717"/>
            <a:ext cx="9626600" cy="69723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7F7F2B7-8997-CF49-BF8A-6E4E65A78EBA}"/>
              </a:ext>
            </a:extLst>
          </p:cNvPr>
          <p:cNvSpPr/>
          <p:nvPr/>
        </p:nvSpPr>
        <p:spPr>
          <a:xfrm>
            <a:off x="4693023" y="3966882"/>
            <a:ext cx="6468035" cy="564777"/>
          </a:xfrm>
          <a:prstGeom prst="rect">
            <a:avLst/>
          </a:prstGeom>
          <a:noFill/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2DA73996-177A-EB4D-91F4-B028AE98B620}"/>
              </a:ext>
            </a:extLst>
          </p:cNvPr>
          <p:cNvSpPr/>
          <p:nvPr/>
        </p:nvSpPr>
        <p:spPr>
          <a:xfrm>
            <a:off x="268940" y="4531659"/>
            <a:ext cx="3482788" cy="1586753"/>
          </a:xfrm>
          <a:prstGeom prst="wedgeRoundRectCallout">
            <a:avLst>
              <a:gd name="adj1" fmla="val 74148"/>
              <a:gd name="adj2" fmla="val -67161"/>
              <a:gd name="adj3" fmla="val 16667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This will help us to add DNS Record Set in Azure DNS Zones using k8s External DNS</a:t>
            </a:r>
          </a:p>
        </p:txBody>
      </p:sp>
    </p:spTree>
    <p:extLst>
      <p:ext uri="{BB962C8B-B14F-4D97-AF65-F5344CB8AC3E}">
        <p14:creationId xmlns:p14="http://schemas.microsoft.com/office/powerpoint/2010/main" val="1766304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1DD1E3B-35D0-874C-C676-BB473E65FB3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717C9A0-4036-530B-D97B-60101E4A37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2621" y="-24406"/>
            <a:ext cx="12618720" cy="1188851"/>
          </a:xfrm>
        </p:spPr>
        <p:txBody>
          <a:bodyPr/>
          <a:lstStyle/>
          <a:p>
            <a:r>
              <a:rPr lang="en-US" dirty="0"/>
              <a:t>External DNS Updates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807D9D-79AF-8F39-E028-9C0D5CE7EA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928" y="1241563"/>
            <a:ext cx="13132106" cy="6186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5609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37E7024-2812-EE46-B9D4-5AAE13FC167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C4C14B-7409-6A48-BC8C-B2AA665457EB}"/>
              </a:ext>
            </a:extLst>
          </p:cNvPr>
          <p:cNvSpPr/>
          <p:nvPr/>
        </p:nvSpPr>
        <p:spPr>
          <a:xfrm>
            <a:off x="3682999" y="334538"/>
            <a:ext cx="8893095" cy="722599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7B8E4EC-A8EB-5D42-A0CF-FCC4C9840928}"/>
              </a:ext>
            </a:extLst>
          </p:cNvPr>
          <p:cNvSpPr/>
          <p:nvPr/>
        </p:nvSpPr>
        <p:spPr>
          <a:xfrm>
            <a:off x="3860800" y="1713768"/>
            <a:ext cx="4780295" cy="232086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4AEF4A7-11CD-1744-B292-8712BA37F83A}"/>
              </a:ext>
            </a:extLst>
          </p:cNvPr>
          <p:cNvSpPr/>
          <p:nvPr/>
        </p:nvSpPr>
        <p:spPr>
          <a:xfrm>
            <a:off x="4023866" y="1938305"/>
            <a:ext cx="4408934" cy="165668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4C97A5B0-EA9A-FF46-B594-EB5CCCD5EB66}"/>
              </a:ext>
            </a:extLst>
          </p:cNvPr>
          <p:cNvGrpSpPr/>
          <p:nvPr/>
        </p:nvGrpSpPr>
        <p:grpSpPr>
          <a:xfrm>
            <a:off x="4237807" y="2065879"/>
            <a:ext cx="1239212" cy="1159923"/>
            <a:chOff x="4237807" y="2065879"/>
            <a:chExt cx="1239212" cy="1159923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9CA48C0-DFD0-F749-A415-D4ACE0F79FFD}"/>
                </a:ext>
              </a:extLst>
            </p:cNvPr>
            <p:cNvSpPr/>
            <p:nvPr/>
          </p:nvSpPr>
          <p:spPr>
            <a:xfrm>
              <a:off x="4237807" y="2065879"/>
              <a:ext cx="1239212" cy="110817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2051369-A8F3-4746-83D0-F5610F55BB6B}"/>
                </a:ext>
              </a:extLst>
            </p:cNvPr>
            <p:cNvSpPr txBox="1"/>
            <p:nvPr/>
          </p:nvSpPr>
          <p:spPr>
            <a:xfrm>
              <a:off x="4536536" y="2918025"/>
              <a:ext cx="7073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400" dirty="0"/>
                <a:t>POD</a:t>
              </a: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E3266C2D-EB6C-184E-B123-3D5746096332}"/>
                </a:ext>
              </a:extLst>
            </p:cNvPr>
            <p:cNvGrpSpPr/>
            <p:nvPr/>
          </p:nvGrpSpPr>
          <p:grpSpPr>
            <a:xfrm>
              <a:off x="4388246" y="2246838"/>
              <a:ext cx="914036" cy="704092"/>
              <a:chOff x="853440" y="4579716"/>
              <a:chExt cx="1006998" cy="827590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8393832F-2C26-874D-A5C6-D4AD35EE2266}"/>
                  </a:ext>
                </a:extLst>
              </p:cNvPr>
              <p:cNvSpPr/>
              <p:nvPr/>
            </p:nvSpPr>
            <p:spPr>
              <a:xfrm>
                <a:off x="853440" y="4579716"/>
                <a:ext cx="1006998" cy="82759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30927758-1A58-A04D-A3F1-005BE18F0AF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0210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0FEBB294-E703-9644-BAEA-819233BE49C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45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9599CD54-051A-E742-A655-4B752AEA415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69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27175E2B-0D45-4C48-9273-D514565BE27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093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A4C66BF0-A4BA-A846-B5B4-D76F2C7174F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617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445BC47-A2D4-5A4F-AE53-41912A365C86}"/>
                  </a:ext>
                </a:extLst>
              </p:cNvPr>
              <p:cNvSpPr txBox="1"/>
              <p:nvPr/>
            </p:nvSpPr>
            <p:spPr>
              <a:xfrm>
                <a:off x="1069564" y="4814304"/>
                <a:ext cx="646368" cy="325585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1200" b="1" dirty="0">
                    <a:solidFill>
                      <a:schemeClr val="bg1"/>
                    </a:solidFill>
                    <a:latin typeface="+mj-lt"/>
                  </a:rPr>
                  <a:t>NGINX</a:t>
                </a:r>
              </a:p>
            </p:txBody>
          </p:sp>
        </p:grp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6E5650C3-93FD-344D-A60C-1EE88E8084F4}"/>
              </a:ext>
            </a:extLst>
          </p:cNvPr>
          <p:cNvSpPr txBox="1"/>
          <p:nvPr/>
        </p:nvSpPr>
        <p:spPr>
          <a:xfrm>
            <a:off x="5780007" y="3260133"/>
            <a:ext cx="12392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 err="1"/>
              <a:t>ReplicaSet</a:t>
            </a:r>
            <a:endParaRPr lang="en-IN" sz="16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6B67B35-779B-E84F-9038-16BD16849AB8}"/>
              </a:ext>
            </a:extLst>
          </p:cNvPr>
          <p:cNvSpPr txBox="1"/>
          <p:nvPr/>
        </p:nvSpPr>
        <p:spPr>
          <a:xfrm>
            <a:off x="5806914" y="3633867"/>
            <a:ext cx="1394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Deployment 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71ED3F3-EF3B-A74C-8FE5-0D7248D61049}"/>
              </a:ext>
            </a:extLst>
          </p:cNvPr>
          <p:cNvSpPr/>
          <p:nvPr/>
        </p:nvSpPr>
        <p:spPr>
          <a:xfrm>
            <a:off x="3857908" y="931168"/>
            <a:ext cx="4780295" cy="507830"/>
          </a:xfrm>
          <a:prstGeom prst="rect">
            <a:avLst/>
          </a:prstGeom>
          <a:solidFill>
            <a:schemeClr val="tx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LoadBalancer Service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208A58A-B76D-9E48-88C2-6B804307CDAE}"/>
              </a:ext>
            </a:extLst>
          </p:cNvPr>
          <p:cNvSpPr/>
          <p:nvPr/>
        </p:nvSpPr>
        <p:spPr>
          <a:xfrm>
            <a:off x="8882041" y="1621564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Load Balancer Service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891F88B5-53A3-BA41-9B93-8D9401E8CB6E}"/>
              </a:ext>
            </a:extLst>
          </p:cNvPr>
          <p:cNvSpPr/>
          <p:nvPr/>
        </p:nvSpPr>
        <p:spPr>
          <a:xfrm>
            <a:off x="8882041" y="2258635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Deployment</a:t>
            </a:r>
          </a:p>
        </p:txBody>
      </p:sp>
      <p:sp>
        <p:nvSpPr>
          <p:cNvPr id="68" name="Title 3">
            <a:extLst>
              <a:ext uri="{FF2B5EF4-FFF2-40B4-BE49-F238E27FC236}">
                <a16:creationId xmlns:a16="http://schemas.microsoft.com/office/drawing/2014/main" id="{087FB075-255E-114B-AD3D-FC1090243533}"/>
              </a:ext>
            </a:extLst>
          </p:cNvPr>
          <p:cNvSpPr txBox="1">
            <a:spLocks/>
          </p:cNvSpPr>
          <p:nvPr/>
        </p:nvSpPr>
        <p:spPr>
          <a:xfrm>
            <a:off x="164351" y="2287434"/>
            <a:ext cx="3064355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800" b="1" dirty="0"/>
              <a:t>AKS Storage</a:t>
            </a:r>
            <a:br>
              <a:rPr lang="en-US" sz="3800" b="1" dirty="0">
                <a:solidFill>
                  <a:srgbClr val="00B050"/>
                </a:solidFill>
              </a:rPr>
            </a:br>
            <a:r>
              <a:rPr lang="en-US" sz="3800" b="1" dirty="0">
                <a:solidFill>
                  <a:srgbClr val="00B050"/>
                </a:solidFill>
              </a:rPr>
              <a:t>Azure Files</a:t>
            </a: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BCD7CB37-8565-AB4E-AAA6-38C360F380FC}"/>
              </a:ext>
            </a:extLst>
          </p:cNvPr>
          <p:cNvGrpSpPr/>
          <p:nvPr/>
        </p:nvGrpSpPr>
        <p:grpSpPr>
          <a:xfrm>
            <a:off x="380904" y="869031"/>
            <a:ext cx="2061290" cy="644442"/>
            <a:chOff x="7124887" y="2666089"/>
            <a:chExt cx="2061290" cy="644442"/>
          </a:xfrm>
        </p:grpSpPr>
        <p:pic>
          <p:nvPicPr>
            <p:cNvPr id="70" name="Picture 2" descr="User icon">
              <a:extLst>
                <a:ext uri="{FF2B5EF4-FFF2-40B4-BE49-F238E27FC236}">
                  <a16:creationId xmlns:a16="http://schemas.microsoft.com/office/drawing/2014/main" id="{4D5F9FFC-D73A-9749-BF19-8C3A26AD78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4887" y="271734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E4E99C18-430E-D94D-A952-E3AF76F6312D}"/>
                </a:ext>
              </a:extLst>
            </p:cNvPr>
            <p:cNvSpPr/>
            <p:nvPr/>
          </p:nvSpPr>
          <p:spPr>
            <a:xfrm>
              <a:off x="7124888" y="2666089"/>
              <a:ext cx="2061289" cy="644442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72" name="Picture 2" descr="User icon">
              <a:extLst>
                <a:ext uri="{FF2B5EF4-FFF2-40B4-BE49-F238E27FC236}">
                  <a16:creationId xmlns:a16="http://schemas.microsoft.com/office/drawing/2014/main" id="{EEA202E2-888A-024B-B42A-AD1640E4DB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6221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3" name="Picture 2" descr="User icon">
              <a:extLst>
                <a:ext uri="{FF2B5EF4-FFF2-40B4-BE49-F238E27FC236}">
                  <a16:creationId xmlns:a16="http://schemas.microsoft.com/office/drawing/2014/main" id="{008576E5-F319-FE4C-B85B-E4E8F3B9F9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9651" y="2718254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4" name="Picture 2" descr="User icon">
              <a:extLst>
                <a:ext uri="{FF2B5EF4-FFF2-40B4-BE49-F238E27FC236}">
                  <a16:creationId xmlns:a16="http://schemas.microsoft.com/office/drawing/2014/main" id="{C57AFC27-5295-B949-8CEA-2FD5557881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0985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B3A71AE3-6765-6F43-9256-D428D41C5BE0}"/>
              </a:ext>
            </a:extLst>
          </p:cNvPr>
          <p:cNvCxnSpPr>
            <a:cxnSpLocks/>
            <a:stCxn id="74" idx="3"/>
            <a:endCxn id="21" idx="1"/>
          </p:cNvCxnSpPr>
          <p:nvPr/>
        </p:nvCxnSpPr>
        <p:spPr>
          <a:xfrm>
            <a:off x="2418336" y="1184840"/>
            <a:ext cx="1439572" cy="243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06EF7090-82ED-EA48-A831-B79BD9B706F2}"/>
              </a:ext>
            </a:extLst>
          </p:cNvPr>
          <p:cNvSpPr txBox="1"/>
          <p:nvPr/>
        </p:nvSpPr>
        <p:spPr>
          <a:xfrm>
            <a:off x="895003" y="1443114"/>
            <a:ext cx="7654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Users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BF269F52-1D04-904E-BB1B-C4A4A13DF449}"/>
              </a:ext>
            </a:extLst>
          </p:cNvPr>
          <p:cNvSpPr txBox="1"/>
          <p:nvPr/>
        </p:nvSpPr>
        <p:spPr>
          <a:xfrm>
            <a:off x="260797" y="49341"/>
            <a:ext cx="6628738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>
                <a:latin typeface="Menlo" panose="020B0609030804020204" pitchFamily="49" charset="0"/>
              </a:rPr>
              <a:t>http://&lt;External-IP-from-get-service-output&gt;/app1/file1.html</a:t>
            </a:r>
          </a:p>
          <a:p>
            <a:endParaRPr lang="en-US" sz="1300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ACF6B7C-0CC9-C244-A0C9-12D228B7C149}"/>
              </a:ext>
            </a:extLst>
          </p:cNvPr>
          <p:cNvCxnSpPr>
            <a:cxnSpLocks/>
            <a:stCxn id="21" idx="2"/>
            <a:endCxn id="7" idx="0"/>
          </p:cNvCxnSpPr>
          <p:nvPr/>
        </p:nvCxnSpPr>
        <p:spPr>
          <a:xfrm>
            <a:off x="6248056" y="1438998"/>
            <a:ext cx="2892" cy="274770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35751F35-3B12-584B-A65D-115D3E62E1AD}"/>
              </a:ext>
            </a:extLst>
          </p:cNvPr>
          <p:cNvSpPr txBox="1"/>
          <p:nvPr/>
        </p:nvSpPr>
        <p:spPr>
          <a:xfrm>
            <a:off x="9438417" y="334538"/>
            <a:ext cx="225863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Azure AKS Cluster</a:t>
            </a:r>
          </a:p>
        </p:txBody>
      </p:sp>
      <p:pic>
        <p:nvPicPr>
          <p:cNvPr id="67" name="Graphic 66">
            <a:extLst>
              <a:ext uri="{FF2B5EF4-FFF2-40B4-BE49-F238E27FC236}">
                <a16:creationId xmlns:a16="http://schemas.microsoft.com/office/drawing/2014/main" id="{FE2503F2-E4D7-5647-81DF-747C3C0BF0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691065" y="324475"/>
            <a:ext cx="869325" cy="869325"/>
          </a:xfrm>
          <a:prstGeom prst="rect">
            <a:avLst/>
          </a:prstGeom>
        </p:spPr>
      </p:pic>
      <p:sp>
        <p:nvSpPr>
          <p:cNvPr id="82" name="Rectangle 81">
            <a:extLst>
              <a:ext uri="{FF2B5EF4-FFF2-40B4-BE49-F238E27FC236}">
                <a16:creationId xmlns:a16="http://schemas.microsoft.com/office/drawing/2014/main" id="{6C06BAA9-6424-8C45-9B8B-2D71B6FB8D69}"/>
              </a:ext>
            </a:extLst>
          </p:cNvPr>
          <p:cNvSpPr/>
          <p:nvPr/>
        </p:nvSpPr>
        <p:spPr>
          <a:xfrm>
            <a:off x="8918812" y="2987288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Volumes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8AE1ED3B-2849-644A-929A-CBC418A2A1BE}"/>
              </a:ext>
            </a:extLst>
          </p:cNvPr>
          <p:cNvSpPr/>
          <p:nvPr/>
        </p:nvSpPr>
        <p:spPr>
          <a:xfrm>
            <a:off x="8918812" y="3624862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Volume Mounts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049DFB1A-EFB9-3646-8A28-7976B1485046}"/>
              </a:ext>
            </a:extLst>
          </p:cNvPr>
          <p:cNvSpPr/>
          <p:nvPr/>
        </p:nvSpPr>
        <p:spPr>
          <a:xfrm>
            <a:off x="8918812" y="4290539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Storage Class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B15A328A-ECA0-C743-9EFE-1F97081EDDF9}"/>
              </a:ext>
            </a:extLst>
          </p:cNvPr>
          <p:cNvSpPr/>
          <p:nvPr/>
        </p:nvSpPr>
        <p:spPr>
          <a:xfrm>
            <a:off x="8918812" y="4927610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Persistent Volume Claim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DB23D56A-9C9F-0141-A694-014CCBA77C2C}"/>
              </a:ext>
            </a:extLst>
          </p:cNvPr>
          <p:cNvSpPr/>
          <p:nvPr/>
        </p:nvSpPr>
        <p:spPr>
          <a:xfrm>
            <a:off x="8918812" y="5565184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Persistent Volumes</a:t>
            </a:r>
          </a:p>
        </p:txBody>
      </p:sp>
      <p:pic>
        <p:nvPicPr>
          <p:cNvPr id="89" name="Google Shape;55;p13">
            <a:extLst>
              <a:ext uri="{FF2B5EF4-FFF2-40B4-BE49-F238E27FC236}">
                <a16:creationId xmlns:a16="http://schemas.microsoft.com/office/drawing/2014/main" id="{458F968C-97A2-754B-A8CE-4A4767345778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006135" y="4299263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55;p13">
            <a:extLst>
              <a:ext uri="{FF2B5EF4-FFF2-40B4-BE49-F238E27FC236}">
                <a16:creationId xmlns:a16="http://schemas.microsoft.com/office/drawing/2014/main" id="{75240C10-768A-064F-B441-E0FAB5DC32EC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965881" y="4934812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55;p13">
            <a:extLst>
              <a:ext uri="{FF2B5EF4-FFF2-40B4-BE49-F238E27FC236}">
                <a16:creationId xmlns:a16="http://schemas.microsoft.com/office/drawing/2014/main" id="{13847A98-FA41-3843-9736-D68384DB7231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003115" y="5570884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55;p13">
            <a:extLst>
              <a:ext uri="{FF2B5EF4-FFF2-40B4-BE49-F238E27FC236}">
                <a16:creationId xmlns:a16="http://schemas.microsoft.com/office/drawing/2014/main" id="{400E609C-6EC0-6644-B3D5-67EE07458999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000527" y="2988698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55;p13">
            <a:extLst>
              <a:ext uri="{FF2B5EF4-FFF2-40B4-BE49-F238E27FC236}">
                <a16:creationId xmlns:a16="http://schemas.microsoft.com/office/drawing/2014/main" id="{2637D2F1-5833-D041-ABD5-C9FD25C8443A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983589" y="3638859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55;p13">
            <a:extLst>
              <a:ext uri="{FF2B5EF4-FFF2-40B4-BE49-F238E27FC236}">
                <a16:creationId xmlns:a16="http://schemas.microsoft.com/office/drawing/2014/main" id="{BFDB3510-E135-FB45-87DD-C54F83E0465A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882041" y="1635283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55;p13">
            <a:extLst>
              <a:ext uri="{FF2B5EF4-FFF2-40B4-BE49-F238E27FC236}">
                <a16:creationId xmlns:a16="http://schemas.microsoft.com/office/drawing/2014/main" id="{869666AA-D54E-A143-8F52-0EF7BA409AAF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882041" y="2258132"/>
            <a:ext cx="472443" cy="46166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0FC8D78-AE14-624A-92B4-8D356D739A1A}"/>
              </a:ext>
            </a:extLst>
          </p:cNvPr>
          <p:cNvSpPr/>
          <p:nvPr/>
        </p:nvSpPr>
        <p:spPr>
          <a:xfrm>
            <a:off x="4213204" y="4744430"/>
            <a:ext cx="4415680" cy="2547072"/>
          </a:xfrm>
          <a:prstGeom prst="rect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" name="Graphic 102">
            <a:extLst>
              <a:ext uri="{FF2B5EF4-FFF2-40B4-BE49-F238E27FC236}">
                <a16:creationId xmlns:a16="http://schemas.microsoft.com/office/drawing/2014/main" id="{B0263C10-C539-0E44-A842-3A5E07F32E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83768" y="5510878"/>
            <a:ext cx="1021346" cy="1021346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:a16="http://schemas.microsoft.com/office/drawing/2014/main" id="{1BF95421-DD8A-D744-8896-60530550483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239279" y="4714865"/>
            <a:ext cx="724556" cy="724556"/>
          </a:xfrm>
          <a:prstGeom prst="rect">
            <a:avLst/>
          </a:prstGeom>
        </p:spPr>
      </p:pic>
      <p:sp>
        <p:nvSpPr>
          <p:cNvPr id="105" name="Rectangle 104">
            <a:extLst>
              <a:ext uri="{FF2B5EF4-FFF2-40B4-BE49-F238E27FC236}">
                <a16:creationId xmlns:a16="http://schemas.microsoft.com/office/drawing/2014/main" id="{36693682-0ACE-344C-8306-330F748C61AE}"/>
              </a:ext>
            </a:extLst>
          </p:cNvPr>
          <p:cNvSpPr/>
          <p:nvPr/>
        </p:nvSpPr>
        <p:spPr>
          <a:xfrm>
            <a:off x="4489811" y="5409856"/>
            <a:ext cx="3840387" cy="1656687"/>
          </a:xfrm>
          <a:prstGeom prst="rect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361E890-6FB3-0F4C-AC45-50DBDEE3CCB8}"/>
              </a:ext>
            </a:extLst>
          </p:cNvPr>
          <p:cNvSpPr txBox="1"/>
          <p:nvPr/>
        </p:nvSpPr>
        <p:spPr>
          <a:xfrm>
            <a:off x="5127854" y="4755428"/>
            <a:ext cx="277338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Storage Account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31E68057-B0C4-8847-8644-46BB7B020D25}"/>
              </a:ext>
            </a:extLst>
          </p:cNvPr>
          <p:cNvSpPr txBox="1"/>
          <p:nvPr/>
        </p:nvSpPr>
        <p:spPr>
          <a:xfrm>
            <a:off x="5346636" y="6561817"/>
            <a:ext cx="212673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File Shares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D5A5EBD1-7EE9-CD42-9ABF-6D7300A6FCC7}"/>
              </a:ext>
            </a:extLst>
          </p:cNvPr>
          <p:cNvSpPr/>
          <p:nvPr/>
        </p:nvSpPr>
        <p:spPr>
          <a:xfrm>
            <a:off x="4601557" y="5818989"/>
            <a:ext cx="913662" cy="463006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&lt;/&gt;</a:t>
            </a:r>
          </a:p>
          <a:p>
            <a:pPr algn="ctr"/>
            <a:r>
              <a:rPr lang="en-US" sz="1600" dirty="0"/>
              <a:t>HTML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6DEC11A-2D40-AB48-B3FA-ADD4AAD42373}"/>
              </a:ext>
            </a:extLst>
          </p:cNvPr>
          <p:cNvSpPr txBox="1"/>
          <p:nvPr/>
        </p:nvSpPr>
        <p:spPr>
          <a:xfrm>
            <a:off x="4567067" y="5517512"/>
            <a:ext cx="9826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file1.html</a:t>
            </a:r>
          </a:p>
        </p:txBody>
      </p:sp>
      <p:sp>
        <p:nvSpPr>
          <p:cNvPr id="107" name="Rounded Rectangle 106">
            <a:extLst>
              <a:ext uri="{FF2B5EF4-FFF2-40B4-BE49-F238E27FC236}">
                <a16:creationId xmlns:a16="http://schemas.microsoft.com/office/drawing/2014/main" id="{CA442394-0D72-A24D-9877-6A401A8F4426}"/>
              </a:ext>
            </a:extLst>
          </p:cNvPr>
          <p:cNvSpPr/>
          <p:nvPr/>
        </p:nvSpPr>
        <p:spPr>
          <a:xfrm>
            <a:off x="7260212" y="5814939"/>
            <a:ext cx="913662" cy="463006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&lt;/&gt;</a:t>
            </a:r>
          </a:p>
          <a:p>
            <a:pPr algn="ctr"/>
            <a:r>
              <a:rPr lang="en-US" sz="1600" dirty="0"/>
              <a:t>HTML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8D61B6BE-94E6-B14A-BBE4-260CF6FEE578}"/>
              </a:ext>
            </a:extLst>
          </p:cNvPr>
          <p:cNvSpPr txBox="1"/>
          <p:nvPr/>
        </p:nvSpPr>
        <p:spPr>
          <a:xfrm>
            <a:off x="7225722" y="5513462"/>
            <a:ext cx="9826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file2.html</a:t>
            </a:r>
          </a:p>
        </p:txBody>
      </p: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2937F8CB-8920-A34C-9870-38799B6CFF4F}"/>
              </a:ext>
            </a:extLst>
          </p:cNvPr>
          <p:cNvGrpSpPr/>
          <p:nvPr/>
        </p:nvGrpSpPr>
        <p:grpSpPr>
          <a:xfrm>
            <a:off x="5698133" y="2065879"/>
            <a:ext cx="1239212" cy="1159923"/>
            <a:chOff x="4237807" y="2065879"/>
            <a:chExt cx="1239212" cy="1159923"/>
          </a:xfrm>
        </p:grpSpPr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D069AF65-91EC-EC42-8CC0-34B2DD8EB9AB}"/>
                </a:ext>
              </a:extLst>
            </p:cNvPr>
            <p:cNvSpPr/>
            <p:nvPr/>
          </p:nvSpPr>
          <p:spPr>
            <a:xfrm>
              <a:off x="4237807" y="2065879"/>
              <a:ext cx="1239212" cy="110817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34757B3F-1DA4-B546-8BC3-C39619377335}"/>
                </a:ext>
              </a:extLst>
            </p:cNvPr>
            <p:cNvSpPr txBox="1"/>
            <p:nvPr/>
          </p:nvSpPr>
          <p:spPr>
            <a:xfrm>
              <a:off x="4536536" y="2918025"/>
              <a:ext cx="7073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400" dirty="0"/>
                <a:t>POD</a:t>
              </a:r>
            </a:p>
          </p:txBody>
        </p:sp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558A2F55-150C-1B4E-88DD-14EFEF4AA0BD}"/>
                </a:ext>
              </a:extLst>
            </p:cNvPr>
            <p:cNvGrpSpPr/>
            <p:nvPr/>
          </p:nvGrpSpPr>
          <p:grpSpPr>
            <a:xfrm>
              <a:off x="4388246" y="2246838"/>
              <a:ext cx="914036" cy="704092"/>
              <a:chOff x="853440" y="4579716"/>
              <a:chExt cx="1006998" cy="827590"/>
            </a:xfrm>
          </p:grpSpPr>
          <p:sp>
            <p:nvSpPr>
              <p:cNvPr id="120" name="Rectangle 119">
                <a:extLst>
                  <a:ext uri="{FF2B5EF4-FFF2-40B4-BE49-F238E27FC236}">
                    <a16:creationId xmlns:a16="http://schemas.microsoft.com/office/drawing/2014/main" id="{E720973D-23A1-6E46-AFBD-945C4E7713B0}"/>
                  </a:ext>
                </a:extLst>
              </p:cNvPr>
              <p:cNvSpPr/>
              <p:nvPr/>
            </p:nvSpPr>
            <p:spPr>
              <a:xfrm>
                <a:off x="853440" y="4579716"/>
                <a:ext cx="1006998" cy="82759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121" name="Straight Connector 120">
                <a:extLst>
                  <a:ext uri="{FF2B5EF4-FFF2-40B4-BE49-F238E27FC236}">
                    <a16:creationId xmlns:a16="http://schemas.microsoft.com/office/drawing/2014/main" id="{4273BA74-92EE-6B41-A356-6BBFC732B11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0210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B8D403B8-D87C-1B4C-8C2D-09A3CBF342E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45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>
                <a:extLst>
                  <a:ext uri="{FF2B5EF4-FFF2-40B4-BE49-F238E27FC236}">
                    <a16:creationId xmlns:a16="http://schemas.microsoft.com/office/drawing/2014/main" id="{AC6840D6-5A27-1648-A628-6D5FBC9D5D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69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>
                <a:extLst>
                  <a:ext uri="{FF2B5EF4-FFF2-40B4-BE49-F238E27FC236}">
                    <a16:creationId xmlns:a16="http://schemas.microsoft.com/office/drawing/2014/main" id="{73A9D4DF-020B-3543-96FE-1627222ADA4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093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>
                <a:extLst>
                  <a:ext uri="{FF2B5EF4-FFF2-40B4-BE49-F238E27FC236}">
                    <a16:creationId xmlns:a16="http://schemas.microsoft.com/office/drawing/2014/main" id="{55140AD7-A665-614A-9EA8-FD91325D4F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617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EC6D1648-83C4-1742-8F58-9062409B5E84}"/>
                  </a:ext>
                </a:extLst>
              </p:cNvPr>
              <p:cNvSpPr txBox="1"/>
              <p:nvPr/>
            </p:nvSpPr>
            <p:spPr>
              <a:xfrm>
                <a:off x="1069564" y="4814304"/>
                <a:ext cx="646368" cy="325585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1200" b="1" dirty="0">
                    <a:solidFill>
                      <a:schemeClr val="bg1"/>
                    </a:solidFill>
                    <a:latin typeface="+mj-lt"/>
                  </a:rPr>
                  <a:t>NGINX</a:t>
                </a:r>
              </a:p>
            </p:txBody>
          </p:sp>
        </p:grpSp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574DB7DD-F16F-A340-93EB-0A7A278A01E3}"/>
              </a:ext>
            </a:extLst>
          </p:cNvPr>
          <p:cNvGrpSpPr/>
          <p:nvPr/>
        </p:nvGrpSpPr>
        <p:grpSpPr>
          <a:xfrm>
            <a:off x="7096371" y="2081795"/>
            <a:ext cx="1239212" cy="1159923"/>
            <a:chOff x="4237807" y="2065879"/>
            <a:chExt cx="1239212" cy="1159923"/>
          </a:xfrm>
        </p:grpSpPr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9A9904BD-7A2D-764A-A0ED-B64D0BE96D02}"/>
                </a:ext>
              </a:extLst>
            </p:cNvPr>
            <p:cNvSpPr/>
            <p:nvPr/>
          </p:nvSpPr>
          <p:spPr>
            <a:xfrm>
              <a:off x="4237807" y="2065879"/>
              <a:ext cx="1239212" cy="110817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4C268423-92AF-4A4D-A79B-FABBF775C3EB}"/>
                </a:ext>
              </a:extLst>
            </p:cNvPr>
            <p:cNvSpPr txBox="1"/>
            <p:nvPr/>
          </p:nvSpPr>
          <p:spPr>
            <a:xfrm>
              <a:off x="4536536" y="2918025"/>
              <a:ext cx="7073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400" dirty="0"/>
                <a:t>POD</a:t>
              </a:r>
            </a:p>
          </p:txBody>
        </p:sp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CEC627AD-9ED9-9641-A268-A5C5FA069CEA}"/>
                </a:ext>
              </a:extLst>
            </p:cNvPr>
            <p:cNvGrpSpPr/>
            <p:nvPr/>
          </p:nvGrpSpPr>
          <p:grpSpPr>
            <a:xfrm>
              <a:off x="4388246" y="2246838"/>
              <a:ext cx="914036" cy="704092"/>
              <a:chOff x="853440" y="4579716"/>
              <a:chExt cx="1006998" cy="827590"/>
            </a:xfrm>
          </p:grpSpPr>
          <p:sp>
            <p:nvSpPr>
              <p:cNvPr id="142" name="Rectangle 141">
                <a:extLst>
                  <a:ext uri="{FF2B5EF4-FFF2-40B4-BE49-F238E27FC236}">
                    <a16:creationId xmlns:a16="http://schemas.microsoft.com/office/drawing/2014/main" id="{3082449F-89F0-1E4D-ACAD-775654538590}"/>
                  </a:ext>
                </a:extLst>
              </p:cNvPr>
              <p:cNvSpPr/>
              <p:nvPr/>
            </p:nvSpPr>
            <p:spPr>
              <a:xfrm>
                <a:off x="853440" y="4579716"/>
                <a:ext cx="1006998" cy="82759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66AA478D-7C49-1243-9D6A-01A563A8FE6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0210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16181DB6-C15A-1547-82A5-B16607B0BF4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45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B3DCCBDF-8082-964E-BE0C-63B3C0E5192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69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E868CFD4-0583-064E-A337-ADFC9F12953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093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935A2BAD-9E6F-4443-BCFD-1EE5D4ED5EA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617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CF078FCF-80E2-5048-8628-0F7D7E0CC1C7}"/>
                  </a:ext>
                </a:extLst>
              </p:cNvPr>
              <p:cNvSpPr txBox="1"/>
              <p:nvPr/>
            </p:nvSpPr>
            <p:spPr>
              <a:xfrm>
                <a:off x="1069564" y="4814304"/>
                <a:ext cx="646368" cy="325585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1200" b="1" dirty="0">
                    <a:solidFill>
                      <a:schemeClr val="bg1"/>
                    </a:solidFill>
                    <a:latin typeface="+mj-lt"/>
                  </a:rPr>
                  <a:t>NGINX</a:t>
                </a:r>
              </a:p>
            </p:txBody>
          </p:sp>
        </p:grpSp>
      </p:grpSp>
      <p:sp>
        <p:nvSpPr>
          <p:cNvPr id="46" name="Rounded Rectangular Callout 45">
            <a:extLst>
              <a:ext uri="{FF2B5EF4-FFF2-40B4-BE49-F238E27FC236}">
                <a16:creationId xmlns:a16="http://schemas.microsoft.com/office/drawing/2014/main" id="{1B5ACF23-41FC-7041-BC28-DD25E8A4AD50}"/>
              </a:ext>
            </a:extLst>
          </p:cNvPr>
          <p:cNvSpPr/>
          <p:nvPr/>
        </p:nvSpPr>
        <p:spPr>
          <a:xfrm>
            <a:off x="380904" y="4714864"/>
            <a:ext cx="2847802" cy="1817359"/>
          </a:xfrm>
          <a:prstGeom prst="wedgeRoundRectCallout">
            <a:avLst>
              <a:gd name="adj1" fmla="val 94225"/>
              <a:gd name="adj2" fmla="val -129425"/>
              <a:gd name="adj3" fmla="val 16667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Key Advantage with Azure File Shares:</a:t>
            </a:r>
          </a:p>
          <a:p>
            <a:pPr algn="ctr"/>
            <a:r>
              <a:rPr lang="en-US" dirty="0"/>
              <a:t>Multiple pods can access the single file share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9E8A0331-F8AA-C441-A97C-8886A7B11788}"/>
              </a:ext>
            </a:extLst>
          </p:cNvPr>
          <p:cNvCxnSpPr>
            <a:stCxn id="10" idx="2"/>
            <a:endCxn id="5" idx="0"/>
          </p:cNvCxnSpPr>
          <p:nvPr/>
        </p:nvCxnSpPr>
        <p:spPr>
          <a:xfrm>
            <a:off x="4890188" y="3225802"/>
            <a:ext cx="1624360" cy="1529626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1806E1ED-303B-AA4D-B8E6-5A8F8B90A8B2}"/>
              </a:ext>
            </a:extLst>
          </p:cNvPr>
          <p:cNvCxnSpPr>
            <a:stCxn id="118" idx="2"/>
            <a:endCxn id="5" idx="0"/>
          </p:cNvCxnSpPr>
          <p:nvPr/>
        </p:nvCxnSpPr>
        <p:spPr>
          <a:xfrm>
            <a:off x="6350514" y="3225802"/>
            <a:ext cx="164034" cy="1529626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DA435FA0-137B-EA42-A03E-66887DFAEC07}"/>
              </a:ext>
            </a:extLst>
          </p:cNvPr>
          <p:cNvCxnSpPr>
            <a:stCxn id="140" idx="2"/>
            <a:endCxn id="5" idx="0"/>
          </p:cNvCxnSpPr>
          <p:nvPr/>
        </p:nvCxnSpPr>
        <p:spPr>
          <a:xfrm flipH="1">
            <a:off x="6514548" y="3241718"/>
            <a:ext cx="1234204" cy="1513710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2878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1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4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9" grpId="0"/>
      <p:bldP spid="20" grpId="0"/>
      <p:bldP spid="21" grpId="0" animBg="1"/>
      <p:bldP spid="49" grpId="0" animBg="1"/>
      <p:bldP spid="50" grpId="0" animBg="1"/>
      <p:bldP spid="76" grpId="0"/>
      <p:bldP spid="77" grpId="0"/>
      <p:bldP spid="66" grpId="0"/>
      <p:bldP spid="82" grpId="0" animBg="1"/>
      <p:bldP spid="83" grpId="0" animBg="1"/>
      <p:bldP spid="85" grpId="0" animBg="1"/>
      <p:bldP spid="86" grpId="0" animBg="1"/>
      <p:bldP spid="87" grpId="0" animBg="1"/>
      <p:bldP spid="3" grpId="0" animBg="1"/>
      <p:bldP spid="105" grpId="0" animBg="1"/>
      <p:bldP spid="5" grpId="0"/>
      <p:bldP spid="106" grpId="0"/>
      <p:bldP spid="37" grpId="0" animBg="1"/>
      <p:bldP spid="38" grpId="0"/>
      <p:bldP spid="107" grpId="0" animBg="1"/>
      <p:bldP spid="109" grpId="0"/>
      <p:bldP spid="46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CE53553-B2A6-72BE-EB92-7AAA258D735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538A73F-F49E-EBA2-7365-DA9D99CA9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8722" y="0"/>
            <a:ext cx="12618720" cy="1188851"/>
          </a:xfrm>
        </p:spPr>
        <p:txBody>
          <a:bodyPr/>
          <a:lstStyle/>
          <a:p>
            <a:r>
              <a:rPr lang="en-US" dirty="0"/>
              <a:t>External DNS Updates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6946D3-34C4-07ED-E1BF-4E05134C0A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958" y="1188851"/>
            <a:ext cx="13032954" cy="6456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33261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BA80D09-FB0B-DC93-5AD5-D3C72CFEBF0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0F9C94D-0C4B-F93B-59C7-6D02A8245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8722" y="-120215"/>
            <a:ext cx="12618720" cy="1188851"/>
          </a:xfrm>
        </p:spPr>
        <p:txBody>
          <a:bodyPr/>
          <a:lstStyle/>
          <a:p>
            <a:r>
              <a:rPr lang="en-US" dirty="0"/>
              <a:t>Ingress Service Updates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80F128-4D5C-F55F-5AF0-C0F9FE5804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6847" y="1068636"/>
            <a:ext cx="8298830" cy="6413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03625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8732" y="2193243"/>
            <a:ext cx="3675198" cy="35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6677" y="2397634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70C0"/>
                </a:solidFill>
              </a:rPr>
              <a:t>Nginx Ingress Service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B050"/>
                </a:solidFill>
              </a:rPr>
              <a:t>Domain Name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B050"/>
                </a:solidFill>
              </a:rPr>
              <a:t>based 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B050"/>
                </a:solidFill>
              </a:rPr>
              <a:t>Routing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205A956-1A7D-F547-826E-6857A23251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377" y="2430570"/>
            <a:ext cx="3368459" cy="3368459"/>
          </a:xfrm>
          <a:prstGeom prst="rect">
            <a:avLst/>
          </a:prstGeom>
        </p:spPr>
      </p:pic>
      <p:pic>
        <p:nvPicPr>
          <p:cNvPr id="10" name="Google Shape;128;p17">
            <a:extLst>
              <a:ext uri="{FF2B5EF4-FFF2-40B4-BE49-F238E27FC236}">
                <a16:creationId xmlns:a16="http://schemas.microsoft.com/office/drawing/2014/main" id="{6562B9AE-480A-EC45-9AB2-4874836FAA97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09949" y="30324"/>
            <a:ext cx="2210502" cy="1995637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8CDF3AB7-5C63-6540-A3F9-445CE8FEDD9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71570" y="78041"/>
            <a:ext cx="893820" cy="89382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16454C47-8F11-0E40-91DF-EC8E3FA697D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754275" y="50243"/>
            <a:ext cx="723900" cy="9525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4D2AF70-A8C6-9341-9533-ACFBFB8D81EF}"/>
              </a:ext>
            </a:extLst>
          </p:cNvPr>
          <p:cNvSpPr txBox="1"/>
          <p:nvPr/>
        </p:nvSpPr>
        <p:spPr>
          <a:xfrm>
            <a:off x="327454" y="1028143"/>
            <a:ext cx="7376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DNS </a:t>
            </a:r>
          </a:p>
          <a:p>
            <a:pPr algn="ctr"/>
            <a:r>
              <a:rPr lang="en-US" sz="1800" dirty="0"/>
              <a:t>Zones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E52C947-72E7-C44A-A854-CBFD6C2A939B}"/>
              </a:ext>
            </a:extLst>
          </p:cNvPr>
          <p:cNvSpPr txBox="1"/>
          <p:nvPr/>
        </p:nvSpPr>
        <p:spPr>
          <a:xfrm>
            <a:off x="1496993" y="1002743"/>
            <a:ext cx="106920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Managed</a:t>
            </a:r>
          </a:p>
          <a:p>
            <a:pPr algn="ctr"/>
            <a:r>
              <a:rPr lang="en-US" sz="1800" dirty="0"/>
              <a:t>Service </a:t>
            </a:r>
          </a:p>
          <a:p>
            <a:pPr algn="ctr"/>
            <a:r>
              <a:rPr lang="en-US" sz="1800" dirty="0"/>
              <a:t>Identity</a:t>
            </a:r>
          </a:p>
        </p:txBody>
      </p:sp>
    </p:spTree>
    <p:extLst>
      <p:ext uri="{BB962C8B-B14F-4D97-AF65-F5344CB8AC3E}">
        <p14:creationId xmlns:p14="http://schemas.microsoft.com/office/powerpoint/2010/main" val="114368760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826CD7-5501-0847-AF6B-577EAE0A7B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297FC0C-19FC-6B4B-84AB-24B0A8046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26041" y="480974"/>
            <a:ext cx="2368644" cy="1533789"/>
          </a:xfrm>
        </p:spPr>
        <p:txBody>
          <a:bodyPr>
            <a:noAutofit/>
          </a:bodyPr>
          <a:lstStyle/>
          <a:p>
            <a:r>
              <a:rPr lang="en-US" sz="3000" dirty="0"/>
              <a:t>Azure AKS   </a:t>
            </a:r>
            <a:br>
              <a:rPr lang="en-US" sz="3000" dirty="0"/>
            </a:br>
            <a:r>
              <a:rPr lang="en-US" sz="3000" dirty="0">
                <a:solidFill>
                  <a:srgbClr val="0070C0"/>
                </a:solidFill>
              </a:rPr>
              <a:t>Nginx Ingress  </a:t>
            </a:r>
            <a:br>
              <a:rPr lang="en-US" sz="3000" dirty="0">
                <a:solidFill>
                  <a:srgbClr val="0070C0"/>
                </a:solidFill>
              </a:rPr>
            </a:br>
            <a:r>
              <a:rPr lang="en-US" sz="3000" dirty="0">
                <a:solidFill>
                  <a:srgbClr val="00B050"/>
                </a:solidFill>
              </a:rPr>
              <a:t>External DNS</a:t>
            </a:r>
            <a:br>
              <a:rPr lang="en-US" sz="3000" dirty="0">
                <a:solidFill>
                  <a:srgbClr val="00B050"/>
                </a:solidFill>
              </a:rPr>
            </a:br>
            <a:r>
              <a:rPr lang="en-US" sz="3000" dirty="0">
                <a:solidFill>
                  <a:schemeClr val="accent5">
                    <a:lumMod val="75000"/>
                  </a:schemeClr>
                </a:solidFill>
              </a:rPr>
              <a:t>Domain Name based Routing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3392CA-3801-1A40-A789-F01C82EDE2ED}"/>
              </a:ext>
            </a:extLst>
          </p:cNvPr>
          <p:cNvSpPr/>
          <p:nvPr/>
        </p:nvSpPr>
        <p:spPr>
          <a:xfrm>
            <a:off x="2171700" y="78413"/>
            <a:ext cx="12065000" cy="7478087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19A803-5AEB-0741-AB8C-334BE629912E}"/>
              </a:ext>
            </a:extLst>
          </p:cNvPr>
          <p:cNvSpPr txBox="1"/>
          <p:nvPr/>
        </p:nvSpPr>
        <p:spPr>
          <a:xfrm>
            <a:off x="2196701" y="75553"/>
            <a:ext cx="84164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5896354-820D-714D-BF9D-A19789849DC1}"/>
              </a:ext>
            </a:extLst>
          </p:cNvPr>
          <p:cNvSpPr/>
          <p:nvPr/>
        </p:nvSpPr>
        <p:spPr>
          <a:xfrm>
            <a:off x="5245100" y="290997"/>
            <a:ext cx="8763000" cy="7024204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3ADAB57-6029-1647-B433-64E016BD76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22159" y="390632"/>
            <a:ext cx="597357" cy="5973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E02B365-5C8A-1245-9867-5B141313E383}"/>
              </a:ext>
            </a:extLst>
          </p:cNvPr>
          <p:cNvSpPr txBox="1"/>
          <p:nvPr/>
        </p:nvSpPr>
        <p:spPr>
          <a:xfrm>
            <a:off x="5919516" y="445799"/>
            <a:ext cx="22067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AKS Cluster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1AA1B307-9A22-5C49-9E9A-FD8A1B9E2E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30367" y="5728043"/>
            <a:ext cx="1036009" cy="1036009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D72AC1DC-BEEB-C644-B48B-5E8E174A53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73926" y="5726261"/>
            <a:ext cx="1036009" cy="103600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1CB11EC-8DF7-E542-BDA9-ACD664875F3C}"/>
              </a:ext>
            </a:extLst>
          </p:cNvPr>
          <p:cNvSpPr txBox="1"/>
          <p:nvPr/>
        </p:nvSpPr>
        <p:spPr>
          <a:xfrm>
            <a:off x="2310838" y="6703157"/>
            <a:ext cx="11791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Public IP</a:t>
            </a:r>
          </a:p>
          <a:p>
            <a:r>
              <a:rPr lang="en-US" sz="1800" dirty="0"/>
              <a:t>for Ingress</a:t>
            </a:r>
          </a:p>
          <a:p>
            <a:r>
              <a:rPr lang="en-US" sz="1800" dirty="0"/>
              <a:t>Controller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4868FF-9A9C-BD43-9F19-C3EA26273C39}"/>
              </a:ext>
            </a:extLst>
          </p:cNvPr>
          <p:cNvSpPr txBox="1"/>
          <p:nvPr/>
        </p:nvSpPr>
        <p:spPr>
          <a:xfrm>
            <a:off x="3741162" y="6843472"/>
            <a:ext cx="15039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AKS </a:t>
            </a:r>
          </a:p>
          <a:p>
            <a:pPr algn="ctr"/>
            <a:r>
              <a:rPr lang="en-US" sz="1800" dirty="0"/>
              <a:t>Load Balancer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81FFEF3-9B8C-D14A-A426-89FCE4EE780B}"/>
              </a:ext>
            </a:extLst>
          </p:cNvPr>
          <p:cNvSpPr/>
          <p:nvPr/>
        </p:nvSpPr>
        <p:spPr>
          <a:xfrm>
            <a:off x="5465979" y="5688292"/>
            <a:ext cx="3428098" cy="137884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" name="Google Shape;660;p35">
            <a:extLst>
              <a:ext uri="{FF2B5EF4-FFF2-40B4-BE49-F238E27FC236}">
                <a16:creationId xmlns:a16="http://schemas.microsoft.com/office/drawing/2014/main" id="{9275D5BE-76C5-1349-AC6C-D2B5262A0C5D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465979" y="5776307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637;p35">
            <a:extLst>
              <a:ext uri="{FF2B5EF4-FFF2-40B4-BE49-F238E27FC236}">
                <a16:creationId xmlns:a16="http://schemas.microsoft.com/office/drawing/2014/main" id="{D760EE02-2711-EC45-AAA3-0C1EE868EA5D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706459" y="5764490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638;p35">
            <a:extLst>
              <a:ext uri="{FF2B5EF4-FFF2-40B4-BE49-F238E27FC236}">
                <a16:creationId xmlns:a16="http://schemas.microsoft.com/office/drawing/2014/main" id="{989F395E-BCF9-424B-9CEE-DFD575FBFDC9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934392" y="5726326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F423340-386B-4348-A418-1C10CFC3BD6B}"/>
              </a:ext>
            </a:extLst>
          </p:cNvPr>
          <p:cNvSpPr/>
          <p:nvPr/>
        </p:nvSpPr>
        <p:spPr>
          <a:xfrm>
            <a:off x="10330337" y="1649561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Google Shape;660;p35">
            <a:extLst>
              <a:ext uri="{FF2B5EF4-FFF2-40B4-BE49-F238E27FC236}">
                <a16:creationId xmlns:a16="http://schemas.microsoft.com/office/drawing/2014/main" id="{6D182BDB-D95E-4C43-866F-08FBC1A36BC8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330337" y="2015668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637;p35">
            <a:extLst>
              <a:ext uri="{FF2B5EF4-FFF2-40B4-BE49-F238E27FC236}">
                <a16:creationId xmlns:a16="http://schemas.microsoft.com/office/drawing/2014/main" id="{B9A6B755-FEB4-A04E-A0F1-F23C0911745C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1570817" y="2003851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638;p35">
            <a:extLst>
              <a:ext uri="{FF2B5EF4-FFF2-40B4-BE49-F238E27FC236}">
                <a16:creationId xmlns:a16="http://schemas.microsoft.com/office/drawing/2014/main" id="{CE864656-9964-B84F-8B2F-0E3793AC0F72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2798750" y="1965687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raphic 37" descr="User">
            <a:extLst>
              <a:ext uri="{FF2B5EF4-FFF2-40B4-BE49-F238E27FC236}">
                <a16:creationId xmlns:a16="http://schemas.microsoft.com/office/drawing/2014/main" id="{78AC40BA-83BA-C746-B197-5E56402D926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-63500" y="5788757"/>
            <a:ext cx="914400" cy="914400"/>
          </a:xfrm>
          <a:prstGeom prst="rect">
            <a:avLst/>
          </a:prstGeom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9DC1939-0B8E-9243-A332-1398BBE5B88D}"/>
              </a:ext>
            </a:extLst>
          </p:cNvPr>
          <p:cNvCxnSpPr>
            <a:stCxn id="38" idx="3"/>
            <a:endCxn id="13" idx="1"/>
          </p:cNvCxnSpPr>
          <p:nvPr/>
        </p:nvCxnSpPr>
        <p:spPr>
          <a:xfrm flipV="1">
            <a:off x="850900" y="6244266"/>
            <a:ext cx="1523026" cy="1691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888751CC-6981-1644-9880-8D335D112E58}"/>
              </a:ext>
            </a:extLst>
          </p:cNvPr>
          <p:cNvSpPr txBox="1"/>
          <p:nvPr/>
        </p:nvSpPr>
        <p:spPr>
          <a:xfrm>
            <a:off x="47378" y="4655487"/>
            <a:ext cx="70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Users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2181CBE-AB6F-0E44-8CBB-D077372DC271}"/>
              </a:ext>
            </a:extLst>
          </p:cNvPr>
          <p:cNvCxnSpPr>
            <a:cxnSpLocks/>
            <a:stCxn id="13" idx="3"/>
            <a:endCxn id="11" idx="1"/>
          </p:cNvCxnSpPr>
          <p:nvPr/>
        </p:nvCxnSpPr>
        <p:spPr>
          <a:xfrm>
            <a:off x="3409935" y="6244266"/>
            <a:ext cx="620432" cy="178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AECE558-665D-0041-900F-4F65DE840CAE}"/>
              </a:ext>
            </a:extLst>
          </p:cNvPr>
          <p:cNvCxnSpPr>
            <a:cxnSpLocks/>
            <a:stCxn id="11" idx="3"/>
            <a:endCxn id="17" idx="1"/>
          </p:cNvCxnSpPr>
          <p:nvPr/>
        </p:nvCxnSpPr>
        <p:spPr>
          <a:xfrm>
            <a:off x="5066376" y="6246048"/>
            <a:ext cx="399603" cy="8519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A96B307F-E96B-E744-A957-0D4910461C0D}"/>
              </a:ext>
            </a:extLst>
          </p:cNvPr>
          <p:cNvCxnSpPr>
            <a:cxnSpLocks/>
          </p:cNvCxnSpPr>
          <p:nvPr/>
        </p:nvCxnSpPr>
        <p:spPr>
          <a:xfrm>
            <a:off x="6401044" y="6373048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B3ED281-1B4D-B341-BD27-FE5806D68E6E}"/>
              </a:ext>
            </a:extLst>
          </p:cNvPr>
          <p:cNvCxnSpPr>
            <a:cxnSpLocks/>
          </p:cNvCxnSpPr>
          <p:nvPr/>
        </p:nvCxnSpPr>
        <p:spPr>
          <a:xfrm>
            <a:off x="11265402" y="2639248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55C7985-1AB5-4642-81FA-8E005DB5EB18}"/>
              </a:ext>
            </a:extLst>
          </p:cNvPr>
          <p:cNvCxnSpPr>
            <a:cxnSpLocks/>
          </p:cNvCxnSpPr>
          <p:nvPr/>
        </p:nvCxnSpPr>
        <p:spPr>
          <a:xfrm flipH="1">
            <a:off x="7666144" y="6373048"/>
            <a:ext cx="268248" cy="0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1E4057BA-A8E7-D44D-9C92-422E907A46E0}"/>
              </a:ext>
            </a:extLst>
          </p:cNvPr>
          <p:cNvCxnSpPr>
            <a:cxnSpLocks/>
          </p:cNvCxnSpPr>
          <p:nvPr/>
        </p:nvCxnSpPr>
        <p:spPr>
          <a:xfrm flipH="1">
            <a:off x="12475304" y="2639248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520F8EED-D73B-2E45-8E23-93DA6481310F}"/>
              </a:ext>
            </a:extLst>
          </p:cNvPr>
          <p:cNvSpPr/>
          <p:nvPr/>
        </p:nvSpPr>
        <p:spPr>
          <a:xfrm>
            <a:off x="5465978" y="3849250"/>
            <a:ext cx="4173321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8" name="Google Shape;662;p35">
            <a:extLst>
              <a:ext uri="{FF2B5EF4-FFF2-40B4-BE49-F238E27FC236}">
                <a16:creationId xmlns:a16="http://schemas.microsoft.com/office/drawing/2014/main" id="{BBABEB89-38A2-A645-8603-2BEE987E5AEE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489583" y="4229181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Rectangle 68">
            <a:extLst>
              <a:ext uri="{FF2B5EF4-FFF2-40B4-BE49-F238E27FC236}">
                <a16:creationId xmlns:a16="http://schemas.microsoft.com/office/drawing/2014/main" id="{270702EC-7936-284B-818D-85014EF72D9D}"/>
              </a:ext>
            </a:extLst>
          </p:cNvPr>
          <p:cNvSpPr/>
          <p:nvPr/>
        </p:nvSpPr>
        <p:spPr>
          <a:xfrm>
            <a:off x="7004799" y="3925393"/>
            <a:ext cx="2501656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eapp1.kubeoncloud.com</a:t>
            </a:r>
          </a:p>
        </p:txBody>
      </p:sp>
      <p:cxnSp>
        <p:nvCxnSpPr>
          <p:cNvPr id="72" name="Elbow Connector 71">
            <a:extLst>
              <a:ext uri="{FF2B5EF4-FFF2-40B4-BE49-F238E27FC236}">
                <a16:creationId xmlns:a16="http://schemas.microsoft.com/office/drawing/2014/main" id="{CCC832BE-14B3-FB41-BF48-B45D9E96CE6F}"/>
              </a:ext>
            </a:extLst>
          </p:cNvPr>
          <p:cNvCxnSpPr>
            <a:cxnSpLocks/>
            <a:stCxn id="18" idx="0"/>
            <a:endCxn id="68" idx="2"/>
          </p:cNvCxnSpPr>
          <p:nvPr/>
        </p:nvCxnSpPr>
        <p:spPr>
          <a:xfrm rot="16200000" flipV="1">
            <a:off x="6287681" y="4865869"/>
            <a:ext cx="578789" cy="1218454"/>
          </a:xfrm>
          <a:prstGeom prst="bentConnector3">
            <a:avLst>
              <a:gd name="adj1" fmla="val 25863"/>
            </a:avLst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6873460A-4D84-D74A-9AFF-F142485572EA}"/>
              </a:ext>
            </a:extLst>
          </p:cNvPr>
          <p:cNvCxnSpPr>
            <a:cxnSpLocks/>
            <a:stCxn id="68" idx="3"/>
            <a:endCxn id="69" idx="1"/>
          </p:cNvCxnSpPr>
          <p:nvPr/>
        </p:nvCxnSpPr>
        <p:spPr>
          <a:xfrm flipV="1">
            <a:off x="6446113" y="4134943"/>
            <a:ext cx="558686" cy="572498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Elbow Connector 75">
            <a:extLst>
              <a:ext uri="{FF2B5EF4-FFF2-40B4-BE49-F238E27FC236}">
                <a16:creationId xmlns:a16="http://schemas.microsoft.com/office/drawing/2014/main" id="{F2DD13A2-1DE0-4945-B354-6F73F0BC8D3F}"/>
              </a:ext>
            </a:extLst>
          </p:cNvPr>
          <p:cNvCxnSpPr>
            <a:cxnSpLocks/>
            <a:stCxn id="69" idx="3"/>
            <a:endCxn id="24" idx="1"/>
          </p:cNvCxnSpPr>
          <p:nvPr/>
        </p:nvCxnSpPr>
        <p:spPr>
          <a:xfrm flipV="1">
            <a:off x="9506455" y="2493928"/>
            <a:ext cx="823882" cy="1641015"/>
          </a:xfrm>
          <a:prstGeom prst="bentConnector3">
            <a:avLst>
              <a:gd name="adj1" fmla="val 50000"/>
            </a:avLst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E5F14F46-C34B-F349-B40A-BF84FF7278C2}"/>
              </a:ext>
            </a:extLst>
          </p:cNvPr>
          <p:cNvSpPr txBox="1"/>
          <p:nvPr/>
        </p:nvSpPr>
        <p:spPr>
          <a:xfrm>
            <a:off x="6157097" y="6636250"/>
            <a:ext cx="220477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Ingress Controller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CE9F1A6-3DE0-6847-8E22-C54F5B803AC5}"/>
              </a:ext>
            </a:extLst>
          </p:cNvPr>
          <p:cNvSpPr txBox="1"/>
          <p:nvPr/>
        </p:nvSpPr>
        <p:spPr>
          <a:xfrm>
            <a:off x="6326250" y="5216596"/>
            <a:ext cx="187795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Ingress Service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01F786DC-3866-E445-8C8F-D184FE70E24A}"/>
              </a:ext>
            </a:extLst>
          </p:cNvPr>
          <p:cNvSpPr txBox="1"/>
          <p:nvPr/>
        </p:nvSpPr>
        <p:spPr>
          <a:xfrm>
            <a:off x="11337244" y="2991221"/>
            <a:ext cx="14965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Nginx App1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039339B3-9F5B-0D4F-AF4D-7DE0B6756A4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547662" y="1163009"/>
            <a:ext cx="893820" cy="893820"/>
          </a:xfrm>
          <a:prstGeom prst="rect">
            <a:avLst/>
          </a:prstGeom>
        </p:spPr>
      </p:pic>
      <p:sp>
        <p:nvSpPr>
          <p:cNvPr id="64" name="Rectangle 63">
            <a:extLst>
              <a:ext uri="{FF2B5EF4-FFF2-40B4-BE49-F238E27FC236}">
                <a16:creationId xmlns:a16="http://schemas.microsoft.com/office/drawing/2014/main" id="{1AF716CA-79B8-3644-8E54-9A57CDD7F0E8}"/>
              </a:ext>
            </a:extLst>
          </p:cNvPr>
          <p:cNvSpPr/>
          <p:nvPr/>
        </p:nvSpPr>
        <p:spPr>
          <a:xfrm>
            <a:off x="5472988" y="2418705"/>
            <a:ext cx="3428098" cy="132303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6" name="Google Shape;660;p35">
            <a:extLst>
              <a:ext uri="{FF2B5EF4-FFF2-40B4-BE49-F238E27FC236}">
                <a16:creationId xmlns:a16="http://schemas.microsoft.com/office/drawing/2014/main" id="{6F401C3B-6E15-8148-92AD-1443F3B7944C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479621" y="2523604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637;p35">
            <a:extLst>
              <a:ext uri="{FF2B5EF4-FFF2-40B4-BE49-F238E27FC236}">
                <a16:creationId xmlns:a16="http://schemas.microsoft.com/office/drawing/2014/main" id="{0D1E302A-0258-0B4C-96D9-3E60A13C0075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720101" y="2511787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638;p35">
            <a:extLst>
              <a:ext uri="{FF2B5EF4-FFF2-40B4-BE49-F238E27FC236}">
                <a16:creationId xmlns:a16="http://schemas.microsoft.com/office/drawing/2014/main" id="{5F418274-E6C6-134D-AE59-880C9C479101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948034" y="2473623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B82D7113-F640-2547-8E5F-F4DCF3A1D942}"/>
              </a:ext>
            </a:extLst>
          </p:cNvPr>
          <p:cNvCxnSpPr>
            <a:cxnSpLocks/>
          </p:cNvCxnSpPr>
          <p:nvPr/>
        </p:nvCxnSpPr>
        <p:spPr>
          <a:xfrm>
            <a:off x="6414686" y="3120345"/>
            <a:ext cx="305415" cy="0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DA9CD224-0768-CF41-99E1-E7D97F1984F7}"/>
              </a:ext>
            </a:extLst>
          </p:cNvPr>
          <p:cNvCxnSpPr>
            <a:cxnSpLocks/>
          </p:cNvCxnSpPr>
          <p:nvPr/>
        </p:nvCxnSpPr>
        <p:spPr>
          <a:xfrm flipH="1">
            <a:off x="7679786" y="3120345"/>
            <a:ext cx="268248" cy="0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C146548C-056C-AD4C-B6B2-0D19BB113314}"/>
              </a:ext>
            </a:extLst>
          </p:cNvPr>
          <p:cNvSpPr txBox="1"/>
          <p:nvPr/>
        </p:nvSpPr>
        <p:spPr>
          <a:xfrm>
            <a:off x="6308593" y="3360801"/>
            <a:ext cx="167167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External DNS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53802D8-C022-574C-AC55-9670929695AD}"/>
              </a:ext>
            </a:extLst>
          </p:cNvPr>
          <p:cNvCxnSpPr>
            <a:cxnSpLocks/>
            <a:endCxn id="66" idx="2"/>
          </p:cNvCxnSpPr>
          <p:nvPr/>
        </p:nvCxnSpPr>
        <p:spPr>
          <a:xfrm flipV="1">
            <a:off x="5936228" y="3480124"/>
            <a:ext cx="21658" cy="892912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Graphic 33">
            <a:extLst>
              <a:ext uri="{FF2B5EF4-FFF2-40B4-BE49-F238E27FC236}">
                <a16:creationId xmlns:a16="http://schemas.microsoft.com/office/drawing/2014/main" id="{DCBFCC7A-5BE5-864D-9CF8-F64C95853E3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030367" y="1135211"/>
            <a:ext cx="723900" cy="952500"/>
          </a:xfrm>
          <a:prstGeom prst="rect">
            <a:avLst/>
          </a:prstGeom>
        </p:spPr>
      </p:pic>
      <p:pic>
        <p:nvPicPr>
          <p:cNvPr id="39" name="Graphic 38">
            <a:extLst>
              <a:ext uri="{FF2B5EF4-FFF2-40B4-BE49-F238E27FC236}">
                <a16:creationId xmlns:a16="http://schemas.microsoft.com/office/drawing/2014/main" id="{666BDBF9-6849-FD4D-B040-EE89B12DF03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601407" y="1149187"/>
            <a:ext cx="922532" cy="922532"/>
          </a:xfrm>
          <a:prstGeom prst="rect">
            <a:avLst/>
          </a:prstGeom>
        </p:spPr>
      </p:pic>
      <p:sp>
        <p:nvSpPr>
          <p:cNvPr id="84" name="TextBox 83">
            <a:extLst>
              <a:ext uri="{FF2B5EF4-FFF2-40B4-BE49-F238E27FC236}">
                <a16:creationId xmlns:a16="http://schemas.microsoft.com/office/drawing/2014/main" id="{B7646655-EF7F-2E46-A5B5-092970E70660}"/>
              </a:ext>
            </a:extLst>
          </p:cNvPr>
          <p:cNvSpPr txBox="1"/>
          <p:nvPr/>
        </p:nvSpPr>
        <p:spPr>
          <a:xfrm>
            <a:off x="2603546" y="2113111"/>
            <a:ext cx="7376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DNS </a:t>
            </a:r>
          </a:p>
          <a:p>
            <a:pPr algn="ctr"/>
            <a:r>
              <a:rPr lang="en-US" sz="1800" dirty="0"/>
              <a:t>Zones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38B7F971-1D7D-3A42-B989-841566AC37DE}"/>
              </a:ext>
            </a:extLst>
          </p:cNvPr>
          <p:cNvSpPr txBox="1"/>
          <p:nvPr/>
        </p:nvSpPr>
        <p:spPr>
          <a:xfrm>
            <a:off x="3773085" y="2087711"/>
            <a:ext cx="106920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Managed</a:t>
            </a:r>
          </a:p>
          <a:p>
            <a:pPr algn="ctr"/>
            <a:r>
              <a:rPr lang="en-US" sz="1800" dirty="0"/>
              <a:t>Service </a:t>
            </a:r>
          </a:p>
          <a:p>
            <a:pPr algn="ctr"/>
            <a:r>
              <a:rPr lang="en-US" sz="1800" dirty="0"/>
              <a:t>Identity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B703D8CB-FF0D-704D-B4FF-308EC3A28F9B}"/>
              </a:ext>
            </a:extLst>
          </p:cNvPr>
          <p:cNvSpPr txBox="1"/>
          <p:nvPr/>
        </p:nvSpPr>
        <p:spPr>
          <a:xfrm>
            <a:off x="5455403" y="1901805"/>
            <a:ext cx="15103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Virtual Machine</a:t>
            </a:r>
          </a:p>
          <a:p>
            <a:pPr algn="ctr"/>
            <a:r>
              <a:rPr lang="en-US" sz="1600" dirty="0"/>
              <a:t>Scale Sets</a:t>
            </a:r>
          </a:p>
        </p:txBody>
      </p: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DDB76BF5-4FB2-E64A-98DF-7C0947B41D56}"/>
              </a:ext>
            </a:extLst>
          </p:cNvPr>
          <p:cNvCxnSpPr>
            <a:stCxn id="34" idx="3"/>
            <a:endCxn id="39" idx="1"/>
          </p:cNvCxnSpPr>
          <p:nvPr/>
        </p:nvCxnSpPr>
        <p:spPr>
          <a:xfrm flipV="1">
            <a:off x="4754267" y="1610453"/>
            <a:ext cx="847140" cy="1008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29AB764D-D0DB-254B-8D07-71A3767F0271}"/>
              </a:ext>
            </a:extLst>
          </p:cNvPr>
          <p:cNvCxnSpPr>
            <a:cxnSpLocks/>
            <a:stCxn id="34" idx="1"/>
            <a:endCxn id="10" idx="3"/>
          </p:cNvCxnSpPr>
          <p:nvPr/>
        </p:nvCxnSpPr>
        <p:spPr>
          <a:xfrm flipH="1" flipV="1">
            <a:off x="3441482" y="1609919"/>
            <a:ext cx="588885" cy="154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Elbow Connector 92">
            <a:extLst>
              <a:ext uri="{FF2B5EF4-FFF2-40B4-BE49-F238E27FC236}">
                <a16:creationId xmlns:a16="http://schemas.microsoft.com/office/drawing/2014/main" id="{8F1A17AD-616D-EB43-A585-3B6C2B4145DE}"/>
              </a:ext>
            </a:extLst>
          </p:cNvPr>
          <p:cNvCxnSpPr>
            <a:stCxn id="70" idx="0"/>
            <a:endCxn id="10" idx="0"/>
          </p:cNvCxnSpPr>
          <p:nvPr/>
        </p:nvCxnSpPr>
        <p:spPr>
          <a:xfrm rot="16200000" flipV="1">
            <a:off x="4422869" y="-265288"/>
            <a:ext cx="1348778" cy="4205372"/>
          </a:xfrm>
          <a:prstGeom prst="bentConnector3">
            <a:avLst>
              <a:gd name="adj1" fmla="val 110358"/>
            </a:avLst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C527E643-B12E-2040-A5FB-9EF6DADB0393}"/>
              </a:ext>
            </a:extLst>
          </p:cNvPr>
          <p:cNvSpPr/>
          <p:nvPr/>
        </p:nvSpPr>
        <p:spPr>
          <a:xfrm>
            <a:off x="10349742" y="3551583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0" name="Google Shape;660;p35">
            <a:extLst>
              <a:ext uri="{FF2B5EF4-FFF2-40B4-BE49-F238E27FC236}">
                <a16:creationId xmlns:a16="http://schemas.microsoft.com/office/drawing/2014/main" id="{D66C3FA6-C9EA-E64D-83D2-975F3204B846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349742" y="3917690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37;p35">
            <a:extLst>
              <a:ext uri="{FF2B5EF4-FFF2-40B4-BE49-F238E27FC236}">
                <a16:creationId xmlns:a16="http://schemas.microsoft.com/office/drawing/2014/main" id="{845DE65D-3C81-944A-B815-81493A6BD492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1590222" y="3905873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38;p35">
            <a:extLst>
              <a:ext uri="{FF2B5EF4-FFF2-40B4-BE49-F238E27FC236}">
                <a16:creationId xmlns:a16="http://schemas.microsoft.com/office/drawing/2014/main" id="{A75D0226-CC3E-3447-B97F-8E054A542305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2818155" y="3867709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4E523F13-3925-EB48-BFCB-4B38FF34D0E6}"/>
              </a:ext>
            </a:extLst>
          </p:cNvPr>
          <p:cNvCxnSpPr>
            <a:cxnSpLocks/>
          </p:cNvCxnSpPr>
          <p:nvPr/>
        </p:nvCxnSpPr>
        <p:spPr>
          <a:xfrm>
            <a:off x="11284807" y="4541270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F3653B46-CFBC-734A-8C23-8D2CBB9A056F}"/>
              </a:ext>
            </a:extLst>
          </p:cNvPr>
          <p:cNvCxnSpPr>
            <a:cxnSpLocks/>
          </p:cNvCxnSpPr>
          <p:nvPr/>
        </p:nvCxnSpPr>
        <p:spPr>
          <a:xfrm flipH="1">
            <a:off x="12494709" y="4541270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F1EF0B3C-CE79-284C-B07B-D49E535F5B4C}"/>
              </a:ext>
            </a:extLst>
          </p:cNvPr>
          <p:cNvSpPr txBox="1"/>
          <p:nvPr/>
        </p:nvSpPr>
        <p:spPr>
          <a:xfrm>
            <a:off x="11356649" y="4893243"/>
            <a:ext cx="14965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Nginx App2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50119918-3C29-7B42-865B-D832EE9D49CB}"/>
              </a:ext>
            </a:extLst>
          </p:cNvPr>
          <p:cNvSpPr/>
          <p:nvPr/>
        </p:nvSpPr>
        <p:spPr>
          <a:xfrm>
            <a:off x="10330337" y="5486414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6" name="Google Shape;660;p35">
            <a:extLst>
              <a:ext uri="{FF2B5EF4-FFF2-40B4-BE49-F238E27FC236}">
                <a16:creationId xmlns:a16="http://schemas.microsoft.com/office/drawing/2014/main" id="{99B6034A-568E-DB4A-9E54-D650D43719BC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330337" y="5852521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637;p35">
            <a:extLst>
              <a:ext uri="{FF2B5EF4-FFF2-40B4-BE49-F238E27FC236}">
                <a16:creationId xmlns:a16="http://schemas.microsoft.com/office/drawing/2014/main" id="{F9447530-564E-454F-B5E9-AC9C1933A4E1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1570817" y="5840704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638;p35">
            <a:extLst>
              <a:ext uri="{FF2B5EF4-FFF2-40B4-BE49-F238E27FC236}">
                <a16:creationId xmlns:a16="http://schemas.microsoft.com/office/drawing/2014/main" id="{5116A788-47F1-EE43-9E96-FB8432D31AC0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2798750" y="5802540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6D50C439-27C7-FA4B-BE77-5E6E1BC10316}"/>
              </a:ext>
            </a:extLst>
          </p:cNvPr>
          <p:cNvCxnSpPr>
            <a:cxnSpLocks/>
          </p:cNvCxnSpPr>
          <p:nvPr/>
        </p:nvCxnSpPr>
        <p:spPr>
          <a:xfrm>
            <a:off x="11265402" y="6476101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D3E87C1F-D256-504D-9127-39D4762127CF}"/>
              </a:ext>
            </a:extLst>
          </p:cNvPr>
          <p:cNvCxnSpPr>
            <a:cxnSpLocks/>
          </p:cNvCxnSpPr>
          <p:nvPr/>
        </p:nvCxnSpPr>
        <p:spPr>
          <a:xfrm flipH="1">
            <a:off x="12475304" y="6476101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C731C962-6878-DD41-AAE6-54DA037EEAE8}"/>
              </a:ext>
            </a:extLst>
          </p:cNvPr>
          <p:cNvSpPr txBox="1"/>
          <p:nvPr/>
        </p:nvSpPr>
        <p:spPr>
          <a:xfrm>
            <a:off x="11059072" y="6852636"/>
            <a:ext cx="244477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Usermgmt</a:t>
            </a:r>
            <a:r>
              <a:rPr lang="en-US" dirty="0"/>
              <a:t> WebApp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70229088-FAB6-EF42-959A-4B367F7369FE}"/>
              </a:ext>
            </a:extLst>
          </p:cNvPr>
          <p:cNvSpPr/>
          <p:nvPr/>
        </p:nvSpPr>
        <p:spPr>
          <a:xfrm>
            <a:off x="7004799" y="4421053"/>
            <a:ext cx="2501656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eapp2.kubeoncloud.com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7497BFD2-3AE0-8F46-9C25-3B0BAAFB9BC4}"/>
              </a:ext>
            </a:extLst>
          </p:cNvPr>
          <p:cNvSpPr/>
          <p:nvPr/>
        </p:nvSpPr>
        <p:spPr>
          <a:xfrm>
            <a:off x="6989411" y="4890961"/>
            <a:ext cx="2501656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eapp3.kubeoncloud.com</a:t>
            </a:r>
          </a:p>
        </p:txBody>
      </p: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721B3A1A-7410-BA4C-9353-F3938728E3FE}"/>
              </a:ext>
            </a:extLst>
          </p:cNvPr>
          <p:cNvCxnSpPr>
            <a:cxnSpLocks/>
            <a:stCxn id="68" idx="3"/>
            <a:endCxn id="96" idx="1"/>
          </p:cNvCxnSpPr>
          <p:nvPr/>
        </p:nvCxnSpPr>
        <p:spPr>
          <a:xfrm flipV="1">
            <a:off x="6446113" y="4630603"/>
            <a:ext cx="558686" cy="76838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1E942EE6-82C1-CE42-873A-7617F54D21FB}"/>
              </a:ext>
            </a:extLst>
          </p:cNvPr>
          <p:cNvCxnSpPr>
            <a:cxnSpLocks/>
            <a:stCxn id="68" idx="3"/>
            <a:endCxn id="97" idx="1"/>
          </p:cNvCxnSpPr>
          <p:nvPr/>
        </p:nvCxnSpPr>
        <p:spPr>
          <a:xfrm>
            <a:off x="6446113" y="4707441"/>
            <a:ext cx="543298" cy="393070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095074C5-89A5-EF41-B6B3-94F8750BBC99}"/>
              </a:ext>
            </a:extLst>
          </p:cNvPr>
          <p:cNvCxnSpPr>
            <a:stCxn id="96" idx="3"/>
            <a:endCxn id="60" idx="1"/>
          </p:cNvCxnSpPr>
          <p:nvPr/>
        </p:nvCxnSpPr>
        <p:spPr>
          <a:xfrm flipV="1">
            <a:off x="9506455" y="4395950"/>
            <a:ext cx="843287" cy="234653"/>
          </a:xfrm>
          <a:prstGeom prst="bentConnector3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>
            <a:extLst>
              <a:ext uri="{FF2B5EF4-FFF2-40B4-BE49-F238E27FC236}">
                <a16:creationId xmlns:a16="http://schemas.microsoft.com/office/drawing/2014/main" id="{44ADEEC4-ADED-3B4B-B0F1-A283D41FC045}"/>
              </a:ext>
            </a:extLst>
          </p:cNvPr>
          <p:cNvCxnSpPr>
            <a:stCxn id="97" idx="3"/>
            <a:endCxn id="86" idx="1"/>
          </p:cNvCxnSpPr>
          <p:nvPr/>
        </p:nvCxnSpPr>
        <p:spPr>
          <a:xfrm>
            <a:off x="9491067" y="5100511"/>
            <a:ext cx="839270" cy="1230270"/>
          </a:xfrm>
          <a:prstGeom prst="bentConnector3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5595DD2D-0477-4B4F-8DFE-48D974B2BAB1}"/>
              </a:ext>
            </a:extLst>
          </p:cNvPr>
          <p:cNvSpPr/>
          <p:nvPr/>
        </p:nvSpPr>
        <p:spPr>
          <a:xfrm>
            <a:off x="643433" y="4840153"/>
            <a:ext cx="224497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srgbClr val="00B050"/>
                </a:solidFill>
              </a:rPr>
              <a:t>eapp1.kubeoncloud.com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75876CE1-38BD-E842-AAE7-DFE49D216CC5}"/>
              </a:ext>
            </a:extLst>
          </p:cNvPr>
          <p:cNvSpPr/>
          <p:nvPr/>
        </p:nvSpPr>
        <p:spPr>
          <a:xfrm>
            <a:off x="573543" y="5769406"/>
            <a:ext cx="224497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schemeClr val="accent4">
                    <a:lumMod val="75000"/>
                  </a:schemeClr>
                </a:solidFill>
              </a:rPr>
              <a:t>eapp2.kubeoncloud.com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B99F4882-9469-AF4A-B66F-F88315DAE9B7}"/>
              </a:ext>
            </a:extLst>
          </p:cNvPr>
          <p:cNvSpPr/>
          <p:nvPr/>
        </p:nvSpPr>
        <p:spPr>
          <a:xfrm>
            <a:off x="614636" y="7320526"/>
            <a:ext cx="224497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schemeClr val="accent3">
                    <a:lumMod val="75000"/>
                  </a:schemeClr>
                </a:solidFill>
              </a:rPr>
              <a:t>eapp3.kubeoncloud.com</a:t>
            </a:r>
          </a:p>
        </p:txBody>
      </p:sp>
      <p:pic>
        <p:nvPicPr>
          <p:cNvPr id="102" name="Graphic 101" descr="User">
            <a:extLst>
              <a:ext uri="{FF2B5EF4-FFF2-40B4-BE49-F238E27FC236}">
                <a16:creationId xmlns:a16="http://schemas.microsoft.com/office/drawing/2014/main" id="{DA9333B6-5F06-804D-A7A8-96A99EBE2254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-83768" y="4861907"/>
            <a:ext cx="914400" cy="914400"/>
          </a:xfrm>
          <a:prstGeom prst="rect">
            <a:avLst/>
          </a:prstGeom>
        </p:spPr>
      </p:pic>
      <p:pic>
        <p:nvPicPr>
          <p:cNvPr id="103" name="Graphic 102" descr="User">
            <a:extLst>
              <a:ext uri="{FF2B5EF4-FFF2-40B4-BE49-F238E27FC236}">
                <a16:creationId xmlns:a16="http://schemas.microsoft.com/office/drawing/2014/main" id="{C942BFAC-ED26-9C4E-A35D-71822A85DD78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-119312" y="6834226"/>
            <a:ext cx="914400" cy="914400"/>
          </a:xfrm>
          <a:prstGeom prst="rect">
            <a:avLst/>
          </a:prstGeom>
        </p:spPr>
      </p:pic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id="{CE54A503-2895-3B40-BA05-ED5D35F617D2}"/>
              </a:ext>
            </a:extLst>
          </p:cNvPr>
          <p:cNvCxnSpPr>
            <a:stCxn id="102" idx="3"/>
            <a:endCxn id="13" idx="0"/>
          </p:cNvCxnSpPr>
          <p:nvPr/>
        </p:nvCxnSpPr>
        <p:spPr>
          <a:xfrm>
            <a:off x="830632" y="5319107"/>
            <a:ext cx="2061299" cy="407154"/>
          </a:xfrm>
          <a:prstGeom prst="bentConnector2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Elbow Connector 49">
            <a:extLst>
              <a:ext uri="{FF2B5EF4-FFF2-40B4-BE49-F238E27FC236}">
                <a16:creationId xmlns:a16="http://schemas.microsoft.com/office/drawing/2014/main" id="{A2BF4BA1-6474-C748-AB68-ACB5FDD7F65D}"/>
              </a:ext>
            </a:extLst>
          </p:cNvPr>
          <p:cNvCxnSpPr>
            <a:stCxn id="103" idx="3"/>
            <a:endCxn id="14" idx="0"/>
          </p:cNvCxnSpPr>
          <p:nvPr/>
        </p:nvCxnSpPr>
        <p:spPr>
          <a:xfrm flipV="1">
            <a:off x="795088" y="6703157"/>
            <a:ext cx="2105303" cy="588269"/>
          </a:xfrm>
          <a:prstGeom prst="bentConnector4">
            <a:avLst>
              <a:gd name="adj1" fmla="val 35998"/>
              <a:gd name="adj2" fmla="val 95682"/>
            </a:avLst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7330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4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3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6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9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2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3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1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4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>
                      <p:stCondLst>
                        <p:cond delay="indefinite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2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7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7" fill="hold">
                      <p:stCondLst>
                        <p:cond delay="indefinite"/>
                      </p:stCondLst>
                      <p:childTnLst>
                        <p:par>
                          <p:cTn id="218" fill="hold">
                            <p:stCondLst>
                              <p:cond delay="0"/>
                            </p:stCondLst>
                            <p:childTnLst>
                              <p:par>
                                <p:cTn id="2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4" fill="hold">
                      <p:stCondLst>
                        <p:cond delay="indefinite"/>
                      </p:stCondLst>
                      <p:childTnLst>
                        <p:par>
                          <p:cTn id="235" fill="hold">
                            <p:stCondLst>
                              <p:cond delay="0"/>
                            </p:stCondLst>
                            <p:childTnLst>
                              <p:par>
                                <p:cTn id="23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1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2" fill="hold">
                      <p:stCondLst>
                        <p:cond delay="indefinite"/>
                      </p:stCondLst>
                      <p:childTnLst>
                        <p:par>
                          <p:cTn id="243" fill="hold">
                            <p:stCondLst>
                              <p:cond delay="0"/>
                            </p:stCondLst>
                            <p:childTnLst>
                              <p:par>
                                <p:cTn id="24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6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0" fill="hold">
                      <p:stCondLst>
                        <p:cond delay="indefinite"/>
                      </p:stCondLst>
                      <p:childTnLst>
                        <p:par>
                          <p:cTn id="251" fill="hold">
                            <p:stCondLst>
                              <p:cond delay="0"/>
                            </p:stCondLst>
                            <p:childTnLst>
                              <p:par>
                                <p:cTn id="25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7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8" fill="hold">
                      <p:stCondLst>
                        <p:cond delay="indefinite"/>
                      </p:stCondLst>
                      <p:childTnLst>
                        <p:par>
                          <p:cTn id="259" fill="hold">
                            <p:stCondLst>
                              <p:cond delay="0"/>
                            </p:stCondLst>
                            <p:childTnLst>
                              <p:par>
                                <p:cTn id="26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2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9" grpId="0"/>
      <p:bldP spid="14" grpId="0"/>
      <p:bldP spid="15" grpId="0"/>
      <p:bldP spid="16" grpId="0" animBg="1"/>
      <p:bldP spid="23" grpId="0" animBg="1"/>
      <p:bldP spid="41" grpId="0"/>
      <p:bldP spid="67" grpId="0" animBg="1"/>
      <p:bldP spid="69" grpId="0" animBg="1"/>
      <p:bldP spid="78" grpId="0"/>
      <p:bldP spid="79" grpId="0"/>
      <p:bldP spid="80" grpId="0"/>
      <p:bldP spid="64" grpId="0" animBg="1"/>
      <p:bldP spid="83" grpId="0"/>
      <p:bldP spid="84" grpId="0"/>
      <p:bldP spid="85" grpId="0"/>
      <p:bldP spid="87" grpId="0"/>
      <p:bldP spid="58" grpId="0" animBg="1"/>
      <p:bldP spid="75" grpId="0"/>
      <p:bldP spid="77" grpId="0" animBg="1"/>
      <p:bldP spid="95" grpId="0"/>
      <p:bldP spid="96" grpId="0" animBg="1"/>
      <p:bldP spid="97" grpId="0" animBg="1"/>
      <p:bldP spid="33" grpId="0"/>
      <p:bldP spid="100" grpId="0"/>
      <p:bldP spid="101" grpId="0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4162CC7-DBB9-CB41-B170-AD6F7FB8EBC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CC6ADDE-22CD-7A49-AA3B-E8C7D5A688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362" y="-160432"/>
            <a:ext cx="13861676" cy="1188851"/>
          </a:xfrm>
        </p:spPr>
        <p:txBody>
          <a:bodyPr>
            <a:normAutofit/>
          </a:bodyPr>
          <a:lstStyle/>
          <a:p>
            <a:r>
              <a:rPr lang="en-US" sz="4400" dirty="0"/>
              <a:t>Ingress with External DNS and Domain Name based Routing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C2D9943-7C3A-274C-AFC6-2A70BA345E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51" y="793378"/>
            <a:ext cx="6618189" cy="679076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7B48404-ADEE-8A4F-9E57-7CB1836891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5351" y="4975413"/>
            <a:ext cx="7497814" cy="2608728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044EAAFA-0421-CF46-84C5-BB2C5ED0D2F6}"/>
              </a:ext>
            </a:extLst>
          </p:cNvPr>
          <p:cNvSpPr/>
          <p:nvPr/>
        </p:nvSpPr>
        <p:spPr>
          <a:xfrm>
            <a:off x="384362" y="3267635"/>
            <a:ext cx="4553398" cy="363071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5331E84-247F-EB48-BE51-6D05BC0207C2}"/>
              </a:ext>
            </a:extLst>
          </p:cNvPr>
          <p:cNvSpPr/>
          <p:nvPr/>
        </p:nvSpPr>
        <p:spPr>
          <a:xfrm>
            <a:off x="482974" y="5425888"/>
            <a:ext cx="4553398" cy="363071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8D6AEAB-80BC-344A-8DCA-6C0E90F75218}"/>
              </a:ext>
            </a:extLst>
          </p:cNvPr>
          <p:cNvSpPr/>
          <p:nvPr/>
        </p:nvSpPr>
        <p:spPr>
          <a:xfrm>
            <a:off x="7290995" y="5015754"/>
            <a:ext cx="4553398" cy="363071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DBAE0BA-9A55-D040-8D52-006C6F69849E}"/>
              </a:ext>
            </a:extLst>
          </p:cNvPr>
          <p:cNvSpPr/>
          <p:nvPr/>
        </p:nvSpPr>
        <p:spPr>
          <a:xfrm>
            <a:off x="9765387" y="1199872"/>
            <a:ext cx="2605907" cy="2249298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Ingress</a:t>
            </a:r>
          </a:p>
          <a:p>
            <a:pPr algn="ctr"/>
            <a:r>
              <a:rPr lang="en-US" dirty="0"/>
              <a:t>Domain Name</a:t>
            </a:r>
          </a:p>
          <a:p>
            <a:pPr algn="ctr"/>
            <a:r>
              <a:rPr lang="en-US" dirty="0"/>
              <a:t>Based </a:t>
            </a:r>
          </a:p>
          <a:p>
            <a:pPr algn="ctr"/>
            <a:r>
              <a:rPr lang="en-US" dirty="0"/>
              <a:t>Routing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6BADFF7-369F-BE46-8EED-7632EB5E5CCE}"/>
              </a:ext>
            </a:extLst>
          </p:cNvPr>
          <p:cNvCxnSpPr>
            <a:stCxn id="19" idx="4"/>
            <a:endCxn id="14" idx="3"/>
          </p:cNvCxnSpPr>
          <p:nvPr/>
        </p:nvCxnSpPr>
        <p:spPr>
          <a:xfrm flipH="1">
            <a:off x="4937760" y="3449170"/>
            <a:ext cx="6130581" cy="1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AD583AE-62D8-0748-8135-7457070FB904}"/>
              </a:ext>
            </a:extLst>
          </p:cNvPr>
          <p:cNvCxnSpPr>
            <a:stCxn id="19" idx="4"/>
            <a:endCxn id="16" idx="3"/>
          </p:cNvCxnSpPr>
          <p:nvPr/>
        </p:nvCxnSpPr>
        <p:spPr>
          <a:xfrm flipH="1">
            <a:off x="5036372" y="3449170"/>
            <a:ext cx="6031969" cy="2158254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BBAF670-BFEF-204B-A564-8F0CB6F97E6A}"/>
              </a:ext>
            </a:extLst>
          </p:cNvPr>
          <p:cNvCxnSpPr>
            <a:stCxn id="19" idx="4"/>
            <a:endCxn id="17" idx="0"/>
          </p:cNvCxnSpPr>
          <p:nvPr/>
        </p:nvCxnSpPr>
        <p:spPr>
          <a:xfrm flipH="1">
            <a:off x="9567694" y="3449170"/>
            <a:ext cx="1500647" cy="1566584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250028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5202" y="2252192"/>
            <a:ext cx="3675198" cy="35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6677" y="2397634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70C0"/>
                </a:solidFill>
              </a:rPr>
              <a:t>Nginx Ingress Service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B050"/>
                </a:solidFill>
              </a:rPr>
              <a:t>Ingress SSL</a:t>
            </a:r>
          </a:p>
          <a:p>
            <a:pPr marL="0" indent="0" algn="ctr">
              <a:buNone/>
            </a:pPr>
            <a:r>
              <a:rPr lang="en-US" sz="4000" b="1" dirty="0">
                <a:solidFill>
                  <a:srgbClr val="002060"/>
                </a:solidFill>
              </a:rPr>
              <a:t>Automatically generate and renew </a:t>
            </a:r>
            <a:r>
              <a:rPr lang="en-US" sz="4000" b="1" dirty="0" err="1">
                <a:solidFill>
                  <a:srgbClr val="002060"/>
                </a:solidFill>
              </a:rPr>
              <a:t>ssl</a:t>
            </a:r>
            <a:r>
              <a:rPr lang="en-US" sz="4000" b="1" dirty="0">
                <a:solidFill>
                  <a:srgbClr val="002060"/>
                </a:solidFill>
              </a:rPr>
              <a:t> certificates 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205A956-1A7D-F547-826E-6857A23251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2351880"/>
            <a:ext cx="3368459" cy="3368459"/>
          </a:xfrm>
          <a:prstGeom prst="rect">
            <a:avLst/>
          </a:prstGeom>
        </p:spPr>
      </p:pic>
      <p:pic>
        <p:nvPicPr>
          <p:cNvPr id="10" name="Google Shape;128;p17">
            <a:extLst>
              <a:ext uri="{FF2B5EF4-FFF2-40B4-BE49-F238E27FC236}">
                <a16:creationId xmlns:a16="http://schemas.microsoft.com/office/drawing/2014/main" id="{6562B9AE-480A-EC45-9AB2-4874836FAA97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09949" y="30324"/>
            <a:ext cx="2210502" cy="1995637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8CDF3AB7-5C63-6540-A3F9-445CE8FEDD9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71570" y="78041"/>
            <a:ext cx="893820" cy="89382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16454C47-8F11-0E40-91DF-EC8E3FA697D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754275" y="50243"/>
            <a:ext cx="723900" cy="9525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4D2AF70-A8C6-9341-9533-ACFBFB8D81EF}"/>
              </a:ext>
            </a:extLst>
          </p:cNvPr>
          <p:cNvSpPr txBox="1"/>
          <p:nvPr/>
        </p:nvSpPr>
        <p:spPr>
          <a:xfrm>
            <a:off x="327454" y="1028143"/>
            <a:ext cx="7376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DNS </a:t>
            </a:r>
          </a:p>
          <a:p>
            <a:pPr algn="ctr"/>
            <a:r>
              <a:rPr lang="en-US" sz="1800" dirty="0"/>
              <a:t>Zones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E52C947-72E7-C44A-A854-CBFD6C2A939B}"/>
              </a:ext>
            </a:extLst>
          </p:cNvPr>
          <p:cNvSpPr txBox="1"/>
          <p:nvPr/>
        </p:nvSpPr>
        <p:spPr>
          <a:xfrm>
            <a:off x="1496993" y="1002743"/>
            <a:ext cx="106920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Managed</a:t>
            </a:r>
          </a:p>
          <a:p>
            <a:pPr algn="ctr"/>
            <a:r>
              <a:rPr lang="en-US" sz="1800" dirty="0"/>
              <a:t>Service </a:t>
            </a:r>
          </a:p>
          <a:p>
            <a:pPr algn="ctr"/>
            <a:r>
              <a:rPr lang="en-US" sz="1800" dirty="0"/>
              <a:t>Identity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344FAC-E90F-F84E-9F2E-29FBD5DF98C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07219" y="37722"/>
            <a:ext cx="2073686" cy="200124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2A36969-BACC-C447-9138-8B886233876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692640" y="524951"/>
            <a:ext cx="4559977" cy="108955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0984504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B62C4FF-CFFE-5942-A83D-6ACEEC6F561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8CBD47-7611-3844-A528-B851DE067E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cert-manager is a </a:t>
            </a:r>
            <a:r>
              <a:rPr lang="en-US" dirty="0">
                <a:solidFill>
                  <a:srgbClr val="0070C0"/>
                </a:solidFill>
              </a:rPr>
              <a:t>native</a:t>
            </a:r>
            <a:r>
              <a:rPr lang="en-US" dirty="0"/>
              <a:t> Kubernetes certificate management controller. </a:t>
            </a:r>
          </a:p>
          <a:p>
            <a:r>
              <a:rPr lang="en-US" dirty="0"/>
              <a:t>It can help with issuing certificates from a variety of sources, such as </a:t>
            </a:r>
            <a:r>
              <a:rPr lang="en-US" dirty="0">
                <a:solidFill>
                  <a:srgbClr val="0070C0"/>
                </a:solidFill>
              </a:rPr>
              <a:t>Let’s Encrypt, </a:t>
            </a:r>
            <a:r>
              <a:rPr lang="en-US" dirty="0" err="1">
                <a:solidFill>
                  <a:srgbClr val="0070C0"/>
                </a:solidFill>
              </a:rPr>
              <a:t>HashiCorp</a:t>
            </a:r>
            <a:r>
              <a:rPr lang="en-US" dirty="0">
                <a:solidFill>
                  <a:srgbClr val="0070C0"/>
                </a:solidFill>
              </a:rPr>
              <a:t> Vault, Venafi, a simple signing key pair, or self signed</a:t>
            </a:r>
            <a:r>
              <a:rPr lang="en-US" dirty="0"/>
              <a:t>.</a:t>
            </a:r>
          </a:p>
          <a:p>
            <a:r>
              <a:rPr lang="en-IN" dirty="0"/>
              <a:t>It will ensure certificates </a:t>
            </a:r>
            <a:r>
              <a:rPr lang="en-IN" dirty="0">
                <a:solidFill>
                  <a:srgbClr val="0070C0"/>
                </a:solidFill>
              </a:rPr>
              <a:t>are valid and up to date</a:t>
            </a:r>
            <a:r>
              <a:rPr lang="en-IN" dirty="0"/>
              <a:t>, and attempt to </a:t>
            </a:r>
            <a:r>
              <a:rPr lang="en-IN" dirty="0">
                <a:solidFill>
                  <a:srgbClr val="0070C0"/>
                </a:solidFill>
              </a:rPr>
              <a:t>renew certificates </a:t>
            </a:r>
            <a:r>
              <a:rPr lang="en-IN" dirty="0"/>
              <a:t>at a configured time before expiry.</a:t>
            </a:r>
          </a:p>
          <a:p>
            <a:r>
              <a:rPr lang="en-IN" dirty="0">
                <a:solidFill>
                  <a:schemeClr val="accent6">
                    <a:lumMod val="75000"/>
                  </a:schemeClr>
                </a:solidFill>
              </a:rPr>
              <a:t>Reference: </a:t>
            </a:r>
            <a:r>
              <a:rPr lang="en-IN" dirty="0"/>
              <a:t>https://cert-</a:t>
            </a:r>
            <a:r>
              <a:rPr lang="en-IN" dirty="0" err="1"/>
              <a:t>manager.io</a:t>
            </a:r>
            <a:r>
              <a:rPr lang="en-IN" dirty="0"/>
              <a:t>/docs/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D41AE22-F073-5E49-89D3-11554E197F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 Cert Manager</a:t>
            </a:r>
          </a:p>
        </p:txBody>
      </p:sp>
    </p:spTree>
    <p:extLst>
      <p:ext uri="{BB962C8B-B14F-4D97-AF65-F5344CB8AC3E}">
        <p14:creationId xmlns:p14="http://schemas.microsoft.com/office/powerpoint/2010/main" val="3325730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AABDF0C-3C06-FA43-956D-1C53EA37AE9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7C4298A-82CA-C841-9168-EB02C6A82D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50243"/>
            <a:ext cx="12618720" cy="680007"/>
          </a:xfrm>
        </p:spPr>
        <p:txBody>
          <a:bodyPr>
            <a:normAutofit fontScale="90000"/>
          </a:bodyPr>
          <a:lstStyle/>
          <a:p>
            <a:r>
              <a:rPr lang="en-US" dirty="0"/>
              <a:t>Kubernetes cert-manager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845580-6D66-0A4F-A7C3-A9A312FB0C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730250"/>
            <a:ext cx="12496800" cy="676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694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826CD7-5501-0847-AF6B-577EAE0A7B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297FC0C-19FC-6B4B-84AB-24B0A8046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26041" y="439420"/>
            <a:ext cx="2368644" cy="1533789"/>
          </a:xfrm>
        </p:spPr>
        <p:txBody>
          <a:bodyPr>
            <a:noAutofit/>
          </a:bodyPr>
          <a:lstStyle/>
          <a:p>
            <a:r>
              <a:rPr lang="en-US" sz="3000" dirty="0"/>
              <a:t>Azure AKS   </a:t>
            </a:r>
            <a:br>
              <a:rPr lang="en-US" sz="3000" dirty="0"/>
            </a:br>
            <a:r>
              <a:rPr lang="en-US" sz="3000" dirty="0">
                <a:solidFill>
                  <a:srgbClr val="0070C0"/>
                </a:solidFill>
              </a:rPr>
              <a:t>Nginx Ingress  </a:t>
            </a:r>
            <a:br>
              <a:rPr lang="en-US" sz="3000" dirty="0">
                <a:solidFill>
                  <a:srgbClr val="0070C0"/>
                </a:solidFill>
              </a:rPr>
            </a:br>
            <a:r>
              <a:rPr lang="en-US" sz="3000" dirty="0">
                <a:solidFill>
                  <a:srgbClr val="00B050"/>
                </a:solidFill>
              </a:rPr>
              <a:t>External DNS</a:t>
            </a:r>
            <a:br>
              <a:rPr lang="en-US" sz="3000" dirty="0">
                <a:solidFill>
                  <a:srgbClr val="00B050"/>
                </a:solidFill>
              </a:rPr>
            </a:br>
            <a:r>
              <a:rPr lang="en-US" sz="3000" dirty="0">
                <a:solidFill>
                  <a:schemeClr val="accent4">
                    <a:lumMod val="75000"/>
                  </a:schemeClr>
                </a:solidFill>
              </a:rPr>
              <a:t>SSL with </a:t>
            </a:r>
            <a:br>
              <a:rPr lang="en-US" sz="3000" dirty="0">
                <a:solidFill>
                  <a:schemeClr val="accent4">
                    <a:lumMod val="75000"/>
                  </a:schemeClr>
                </a:solidFill>
              </a:rPr>
            </a:br>
            <a:r>
              <a:rPr lang="en-US" sz="3000" dirty="0">
                <a:solidFill>
                  <a:schemeClr val="accent4">
                    <a:lumMod val="75000"/>
                  </a:schemeClr>
                </a:solidFill>
              </a:rPr>
              <a:t>Lets Encrypt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3392CA-3801-1A40-A789-F01C82EDE2ED}"/>
              </a:ext>
            </a:extLst>
          </p:cNvPr>
          <p:cNvSpPr/>
          <p:nvPr/>
        </p:nvSpPr>
        <p:spPr>
          <a:xfrm>
            <a:off x="2171700" y="78413"/>
            <a:ext cx="12065000" cy="7478087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19A803-5AEB-0741-AB8C-334BE629912E}"/>
              </a:ext>
            </a:extLst>
          </p:cNvPr>
          <p:cNvSpPr txBox="1"/>
          <p:nvPr/>
        </p:nvSpPr>
        <p:spPr>
          <a:xfrm>
            <a:off x="2196701" y="75553"/>
            <a:ext cx="84164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5896354-820D-714D-BF9D-A19789849DC1}"/>
              </a:ext>
            </a:extLst>
          </p:cNvPr>
          <p:cNvSpPr/>
          <p:nvPr/>
        </p:nvSpPr>
        <p:spPr>
          <a:xfrm>
            <a:off x="5245100" y="290997"/>
            <a:ext cx="8763000" cy="7024204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3ADAB57-6029-1647-B433-64E016BD76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22159" y="390632"/>
            <a:ext cx="597357" cy="5973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E02B365-5C8A-1245-9867-5B141313E383}"/>
              </a:ext>
            </a:extLst>
          </p:cNvPr>
          <p:cNvSpPr txBox="1"/>
          <p:nvPr/>
        </p:nvSpPr>
        <p:spPr>
          <a:xfrm>
            <a:off x="5919516" y="445799"/>
            <a:ext cx="22067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AKS Cluster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1AA1B307-9A22-5C49-9E9A-FD8A1B9E2E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30367" y="5728043"/>
            <a:ext cx="1036009" cy="1036009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D72AC1DC-BEEB-C644-B48B-5E8E174A53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73926" y="5726261"/>
            <a:ext cx="1036009" cy="103600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1CB11EC-8DF7-E542-BDA9-ACD664875F3C}"/>
              </a:ext>
            </a:extLst>
          </p:cNvPr>
          <p:cNvSpPr txBox="1"/>
          <p:nvPr/>
        </p:nvSpPr>
        <p:spPr>
          <a:xfrm>
            <a:off x="2310838" y="6703157"/>
            <a:ext cx="11791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Public IP</a:t>
            </a:r>
          </a:p>
          <a:p>
            <a:r>
              <a:rPr lang="en-US" sz="1800" dirty="0"/>
              <a:t>for Ingress</a:t>
            </a:r>
          </a:p>
          <a:p>
            <a:r>
              <a:rPr lang="en-US" sz="1800" dirty="0"/>
              <a:t>Controller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4868FF-9A9C-BD43-9F19-C3EA26273C39}"/>
              </a:ext>
            </a:extLst>
          </p:cNvPr>
          <p:cNvSpPr txBox="1"/>
          <p:nvPr/>
        </p:nvSpPr>
        <p:spPr>
          <a:xfrm>
            <a:off x="3741162" y="6843472"/>
            <a:ext cx="15039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AKS </a:t>
            </a:r>
          </a:p>
          <a:p>
            <a:pPr algn="ctr"/>
            <a:r>
              <a:rPr lang="en-US" sz="1800" dirty="0"/>
              <a:t>Load Balancer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81FFEF3-9B8C-D14A-A426-89FCE4EE780B}"/>
              </a:ext>
            </a:extLst>
          </p:cNvPr>
          <p:cNvSpPr/>
          <p:nvPr/>
        </p:nvSpPr>
        <p:spPr>
          <a:xfrm>
            <a:off x="5465979" y="5688292"/>
            <a:ext cx="3428098" cy="137884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" name="Google Shape;660;p35">
            <a:extLst>
              <a:ext uri="{FF2B5EF4-FFF2-40B4-BE49-F238E27FC236}">
                <a16:creationId xmlns:a16="http://schemas.microsoft.com/office/drawing/2014/main" id="{9275D5BE-76C5-1349-AC6C-D2B5262A0C5D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465979" y="5776307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637;p35">
            <a:extLst>
              <a:ext uri="{FF2B5EF4-FFF2-40B4-BE49-F238E27FC236}">
                <a16:creationId xmlns:a16="http://schemas.microsoft.com/office/drawing/2014/main" id="{D760EE02-2711-EC45-AAA3-0C1EE868EA5D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706459" y="5764490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638;p35">
            <a:extLst>
              <a:ext uri="{FF2B5EF4-FFF2-40B4-BE49-F238E27FC236}">
                <a16:creationId xmlns:a16="http://schemas.microsoft.com/office/drawing/2014/main" id="{989F395E-BCF9-424B-9CEE-DFD575FBFDC9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934392" y="5726326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F423340-386B-4348-A418-1C10CFC3BD6B}"/>
              </a:ext>
            </a:extLst>
          </p:cNvPr>
          <p:cNvSpPr/>
          <p:nvPr/>
        </p:nvSpPr>
        <p:spPr>
          <a:xfrm>
            <a:off x="10433439" y="3561884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Google Shape;660;p35">
            <a:extLst>
              <a:ext uri="{FF2B5EF4-FFF2-40B4-BE49-F238E27FC236}">
                <a16:creationId xmlns:a16="http://schemas.microsoft.com/office/drawing/2014/main" id="{6D182BDB-D95E-4C43-866F-08FBC1A36BC8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433439" y="3927991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637;p35">
            <a:extLst>
              <a:ext uri="{FF2B5EF4-FFF2-40B4-BE49-F238E27FC236}">
                <a16:creationId xmlns:a16="http://schemas.microsoft.com/office/drawing/2014/main" id="{B9A6B755-FEB4-A04E-A0F1-F23C0911745C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1673919" y="3916174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638;p35">
            <a:extLst>
              <a:ext uri="{FF2B5EF4-FFF2-40B4-BE49-F238E27FC236}">
                <a16:creationId xmlns:a16="http://schemas.microsoft.com/office/drawing/2014/main" id="{CE864656-9964-B84F-8B2F-0E3793AC0F72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2901852" y="3878010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raphic 37" descr="User">
            <a:extLst>
              <a:ext uri="{FF2B5EF4-FFF2-40B4-BE49-F238E27FC236}">
                <a16:creationId xmlns:a16="http://schemas.microsoft.com/office/drawing/2014/main" id="{78AC40BA-83BA-C746-B197-5E56402D926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2993" y="5801151"/>
            <a:ext cx="914400" cy="914400"/>
          </a:xfrm>
          <a:prstGeom prst="rect">
            <a:avLst/>
          </a:prstGeom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9DC1939-0B8E-9243-A332-1398BBE5B88D}"/>
              </a:ext>
            </a:extLst>
          </p:cNvPr>
          <p:cNvCxnSpPr>
            <a:stCxn id="38" idx="3"/>
            <a:endCxn id="13" idx="1"/>
          </p:cNvCxnSpPr>
          <p:nvPr/>
        </p:nvCxnSpPr>
        <p:spPr>
          <a:xfrm flipV="1">
            <a:off x="987393" y="6244266"/>
            <a:ext cx="1386533" cy="14085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888751CC-6981-1644-9880-8D335D112E58}"/>
              </a:ext>
            </a:extLst>
          </p:cNvPr>
          <p:cNvSpPr txBox="1"/>
          <p:nvPr/>
        </p:nvSpPr>
        <p:spPr>
          <a:xfrm>
            <a:off x="187126" y="6586261"/>
            <a:ext cx="70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Users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2181CBE-AB6F-0E44-8CBB-D077372DC271}"/>
              </a:ext>
            </a:extLst>
          </p:cNvPr>
          <p:cNvCxnSpPr>
            <a:cxnSpLocks/>
            <a:stCxn id="13" idx="3"/>
            <a:endCxn id="11" idx="1"/>
          </p:cNvCxnSpPr>
          <p:nvPr/>
        </p:nvCxnSpPr>
        <p:spPr>
          <a:xfrm>
            <a:off x="3409935" y="6244266"/>
            <a:ext cx="620432" cy="178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AECE558-665D-0041-900F-4F65DE840CAE}"/>
              </a:ext>
            </a:extLst>
          </p:cNvPr>
          <p:cNvCxnSpPr>
            <a:cxnSpLocks/>
            <a:stCxn id="11" idx="3"/>
            <a:endCxn id="17" idx="1"/>
          </p:cNvCxnSpPr>
          <p:nvPr/>
        </p:nvCxnSpPr>
        <p:spPr>
          <a:xfrm>
            <a:off x="5066376" y="6246048"/>
            <a:ext cx="399603" cy="8519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A96B307F-E96B-E744-A957-0D4910461C0D}"/>
              </a:ext>
            </a:extLst>
          </p:cNvPr>
          <p:cNvCxnSpPr>
            <a:cxnSpLocks/>
          </p:cNvCxnSpPr>
          <p:nvPr/>
        </p:nvCxnSpPr>
        <p:spPr>
          <a:xfrm>
            <a:off x="6401044" y="6373048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B3ED281-1B4D-B341-BD27-FE5806D68E6E}"/>
              </a:ext>
            </a:extLst>
          </p:cNvPr>
          <p:cNvCxnSpPr>
            <a:cxnSpLocks/>
          </p:cNvCxnSpPr>
          <p:nvPr/>
        </p:nvCxnSpPr>
        <p:spPr>
          <a:xfrm>
            <a:off x="11368504" y="4551571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55C7985-1AB5-4642-81FA-8E005DB5EB18}"/>
              </a:ext>
            </a:extLst>
          </p:cNvPr>
          <p:cNvCxnSpPr>
            <a:cxnSpLocks/>
          </p:cNvCxnSpPr>
          <p:nvPr/>
        </p:nvCxnSpPr>
        <p:spPr>
          <a:xfrm flipH="1">
            <a:off x="7666144" y="6373048"/>
            <a:ext cx="268248" cy="0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1E4057BA-A8E7-D44D-9C92-422E907A46E0}"/>
              </a:ext>
            </a:extLst>
          </p:cNvPr>
          <p:cNvCxnSpPr>
            <a:cxnSpLocks/>
          </p:cNvCxnSpPr>
          <p:nvPr/>
        </p:nvCxnSpPr>
        <p:spPr>
          <a:xfrm flipH="1">
            <a:off x="12578406" y="4551571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520F8EED-D73B-2E45-8E23-93DA6481310F}"/>
              </a:ext>
            </a:extLst>
          </p:cNvPr>
          <p:cNvSpPr/>
          <p:nvPr/>
        </p:nvSpPr>
        <p:spPr>
          <a:xfrm>
            <a:off x="5465978" y="3090558"/>
            <a:ext cx="4173321" cy="247703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8" name="Google Shape;662;p35">
            <a:extLst>
              <a:ext uri="{FF2B5EF4-FFF2-40B4-BE49-F238E27FC236}">
                <a16:creationId xmlns:a16="http://schemas.microsoft.com/office/drawing/2014/main" id="{BBABEB89-38A2-A645-8603-2BEE987E5AEE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489583" y="4229181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Rectangle 68">
            <a:extLst>
              <a:ext uri="{FF2B5EF4-FFF2-40B4-BE49-F238E27FC236}">
                <a16:creationId xmlns:a16="http://schemas.microsoft.com/office/drawing/2014/main" id="{270702EC-7936-284B-818D-85014EF72D9D}"/>
              </a:ext>
            </a:extLst>
          </p:cNvPr>
          <p:cNvSpPr/>
          <p:nvPr/>
        </p:nvSpPr>
        <p:spPr>
          <a:xfrm>
            <a:off x="7004799" y="4192093"/>
            <a:ext cx="2501656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sapp1.kubeoncloud.com</a:t>
            </a:r>
          </a:p>
        </p:txBody>
      </p:sp>
      <p:cxnSp>
        <p:nvCxnSpPr>
          <p:cNvPr id="72" name="Elbow Connector 71">
            <a:extLst>
              <a:ext uri="{FF2B5EF4-FFF2-40B4-BE49-F238E27FC236}">
                <a16:creationId xmlns:a16="http://schemas.microsoft.com/office/drawing/2014/main" id="{CCC832BE-14B3-FB41-BF48-B45D9E96CE6F}"/>
              </a:ext>
            </a:extLst>
          </p:cNvPr>
          <p:cNvCxnSpPr>
            <a:cxnSpLocks/>
            <a:stCxn id="18" idx="0"/>
            <a:endCxn id="68" idx="2"/>
          </p:cNvCxnSpPr>
          <p:nvPr/>
        </p:nvCxnSpPr>
        <p:spPr>
          <a:xfrm rot="16200000" flipV="1">
            <a:off x="6287681" y="4865869"/>
            <a:ext cx="578789" cy="1218454"/>
          </a:xfrm>
          <a:prstGeom prst="bentConnector3">
            <a:avLst>
              <a:gd name="adj1" fmla="val 25863"/>
            </a:avLst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6873460A-4D84-D74A-9AFF-F142485572EA}"/>
              </a:ext>
            </a:extLst>
          </p:cNvPr>
          <p:cNvCxnSpPr>
            <a:cxnSpLocks/>
            <a:stCxn id="68" idx="3"/>
            <a:endCxn id="69" idx="1"/>
          </p:cNvCxnSpPr>
          <p:nvPr/>
        </p:nvCxnSpPr>
        <p:spPr>
          <a:xfrm flipV="1">
            <a:off x="6446113" y="4401643"/>
            <a:ext cx="558686" cy="305798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Elbow Connector 75">
            <a:extLst>
              <a:ext uri="{FF2B5EF4-FFF2-40B4-BE49-F238E27FC236}">
                <a16:creationId xmlns:a16="http://schemas.microsoft.com/office/drawing/2014/main" id="{F2DD13A2-1DE0-4945-B354-6F73F0BC8D3F}"/>
              </a:ext>
            </a:extLst>
          </p:cNvPr>
          <p:cNvCxnSpPr>
            <a:cxnSpLocks/>
            <a:stCxn id="69" idx="3"/>
            <a:endCxn id="24" idx="1"/>
          </p:cNvCxnSpPr>
          <p:nvPr/>
        </p:nvCxnSpPr>
        <p:spPr>
          <a:xfrm>
            <a:off x="9506455" y="4401643"/>
            <a:ext cx="926984" cy="4608"/>
          </a:xfrm>
          <a:prstGeom prst="bentConnector3">
            <a:avLst>
              <a:gd name="adj1" fmla="val 50000"/>
            </a:avLst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E5F14F46-C34B-F349-B40A-BF84FF7278C2}"/>
              </a:ext>
            </a:extLst>
          </p:cNvPr>
          <p:cNvSpPr txBox="1"/>
          <p:nvPr/>
        </p:nvSpPr>
        <p:spPr>
          <a:xfrm>
            <a:off x="6157097" y="6636250"/>
            <a:ext cx="220477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Ingress Controller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CE9F1A6-3DE0-6847-8E22-C54F5B803AC5}"/>
              </a:ext>
            </a:extLst>
          </p:cNvPr>
          <p:cNvSpPr txBox="1"/>
          <p:nvPr/>
        </p:nvSpPr>
        <p:spPr>
          <a:xfrm>
            <a:off x="6326250" y="5216596"/>
            <a:ext cx="187795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Ingress Service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01F786DC-3866-E445-8C8F-D184FE70E24A}"/>
              </a:ext>
            </a:extLst>
          </p:cNvPr>
          <p:cNvSpPr txBox="1"/>
          <p:nvPr/>
        </p:nvSpPr>
        <p:spPr>
          <a:xfrm>
            <a:off x="11440346" y="4903544"/>
            <a:ext cx="14965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Nginx App1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039339B3-9F5B-0D4F-AF4D-7DE0B6756A4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547662" y="1163009"/>
            <a:ext cx="893820" cy="893820"/>
          </a:xfrm>
          <a:prstGeom prst="rect">
            <a:avLst/>
          </a:prstGeom>
        </p:spPr>
      </p:pic>
      <p:sp>
        <p:nvSpPr>
          <p:cNvPr id="64" name="Rectangle 63">
            <a:extLst>
              <a:ext uri="{FF2B5EF4-FFF2-40B4-BE49-F238E27FC236}">
                <a16:creationId xmlns:a16="http://schemas.microsoft.com/office/drawing/2014/main" id="{1AF716CA-79B8-3644-8E54-9A57CDD7F0E8}"/>
              </a:ext>
            </a:extLst>
          </p:cNvPr>
          <p:cNvSpPr/>
          <p:nvPr/>
        </p:nvSpPr>
        <p:spPr>
          <a:xfrm>
            <a:off x="6846464" y="907581"/>
            <a:ext cx="3428098" cy="132303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6" name="Google Shape;660;p35">
            <a:extLst>
              <a:ext uri="{FF2B5EF4-FFF2-40B4-BE49-F238E27FC236}">
                <a16:creationId xmlns:a16="http://schemas.microsoft.com/office/drawing/2014/main" id="{6F401C3B-6E15-8148-92AD-1443F3B7944C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853097" y="1012480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637;p35">
            <a:extLst>
              <a:ext uri="{FF2B5EF4-FFF2-40B4-BE49-F238E27FC236}">
                <a16:creationId xmlns:a16="http://schemas.microsoft.com/office/drawing/2014/main" id="{0D1E302A-0258-0B4C-96D9-3E60A13C0075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093577" y="1000663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638;p35">
            <a:extLst>
              <a:ext uri="{FF2B5EF4-FFF2-40B4-BE49-F238E27FC236}">
                <a16:creationId xmlns:a16="http://schemas.microsoft.com/office/drawing/2014/main" id="{5F418274-E6C6-134D-AE59-880C9C479101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9321510" y="962499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B82D7113-F640-2547-8E5F-F4DCF3A1D942}"/>
              </a:ext>
            </a:extLst>
          </p:cNvPr>
          <p:cNvCxnSpPr>
            <a:cxnSpLocks/>
          </p:cNvCxnSpPr>
          <p:nvPr/>
        </p:nvCxnSpPr>
        <p:spPr>
          <a:xfrm>
            <a:off x="7788162" y="1609221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DA9CD224-0768-CF41-99E1-E7D97F1984F7}"/>
              </a:ext>
            </a:extLst>
          </p:cNvPr>
          <p:cNvCxnSpPr>
            <a:cxnSpLocks/>
          </p:cNvCxnSpPr>
          <p:nvPr/>
        </p:nvCxnSpPr>
        <p:spPr>
          <a:xfrm flipH="1">
            <a:off x="9053262" y="1609221"/>
            <a:ext cx="268248" cy="0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C146548C-056C-AD4C-B6B2-0D19BB113314}"/>
              </a:ext>
            </a:extLst>
          </p:cNvPr>
          <p:cNvSpPr txBox="1"/>
          <p:nvPr/>
        </p:nvSpPr>
        <p:spPr>
          <a:xfrm>
            <a:off x="7682069" y="1849677"/>
            <a:ext cx="167167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External DNS</a:t>
            </a:r>
          </a:p>
        </p:txBody>
      </p:sp>
      <p:pic>
        <p:nvPicPr>
          <p:cNvPr id="34" name="Graphic 33">
            <a:extLst>
              <a:ext uri="{FF2B5EF4-FFF2-40B4-BE49-F238E27FC236}">
                <a16:creationId xmlns:a16="http://schemas.microsoft.com/office/drawing/2014/main" id="{DCBFCC7A-5BE5-864D-9CF8-F64C95853E3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030367" y="1135211"/>
            <a:ext cx="723900" cy="952500"/>
          </a:xfrm>
          <a:prstGeom prst="rect">
            <a:avLst/>
          </a:prstGeom>
        </p:spPr>
      </p:pic>
      <p:pic>
        <p:nvPicPr>
          <p:cNvPr id="39" name="Graphic 38">
            <a:extLst>
              <a:ext uri="{FF2B5EF4-FFF2-40B4-BE49-F238E27FC236}">
                <a16:creationId xmlns:a16="http://schemas.microsoft.com/office/drawing/2014/main" id="{666BDBF9-6849-FD4D-B040-EE89B12DF03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601407" y="1149187"/>
            <a:ext cx="922532" cy="922532"/>
          </a:xfrm>
          <a:prstGeom prst="rect">
            <a:avLst/>
          </a:prstGeom>
        </p:spPr>
      </p:pic>
      <p:sp>
        <p:nvSpPr>
          <p:cNvPr id="84" name="TextBox 83">
            <a:extLst>
              <a:ext uri="{FF2B5EF4-FFF2-40B4-BE49-F238E27FC236}">
                <a16:creationId xmlns:a16="http://schemas.microsoft.com/office/drawing/2014/main" id="{B7646655-EF7F-2E46-A5B5-092970E70660}"/>
              </a:ext>
            </a:extLst>
          </p:cNvPr>
          <p:cNvSpPr txBox="1"/>
          <p:nvPr/>
        </p:nvSpPr>
        <p:spPr>
          <a:xfrm>
            <a:off x="2603546" y="2113111"/>
            <a:ext cx="7376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DNS </a:t>
            </a:r>
          </a:p>
          <a:p>
            <a:pPr algn="ctr"/>
            <a:r>
              <a:rPr lang="en-US" sz="1800" dirty="0"/>
              <a:t>Zones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38B7F971-1D7D-3A42-B989-841566AC37DE}"/>
              </a:ext>
            </a:extLst>
          </p:cNvPr>
          <p:cNvSpPr txBox="1"/>
          <p:nvPr/>
        </p:nvSpPr>
        <p:spPr>
          <a:xfrm>
            <a:off x="3773085" y="2087711"/>
            <a:ext cx="106920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Managed</a:t>
            </a:r>
          </a:p>
          <a:p>
            <a:pPr algn="ctr"/>
            <a:r>
              <a:rPr lang="en-US" sz="1800" dirty="0"/>
              <a:t>Service </a:t>
            </a:r>
          </a:p>
          <a:p>
            <a:pPr algn="ctr"/>
            <a:r>
              <a:rPr lang="en-US" sz="1800" dirty="0"/>
              <a:t>Identity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B703D8CB-FF0D-704D-B4FF-308EC3A28F9B}"/>
              </a:ext>
            </a:extLst>
          </p:cNvPr>
          <p:cNvSpPr txBox="1"/>
          <p:nvPr/>
        </p:nvSpPr>
        <p:spPr>
          <a:xfrm>
            <a:off x="5455403" y="1901805"/>
            <a:ext cx="15103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Virtual Machine</a:t>
            </a:r>
          </a:p>
          <a:p>
            <a:pPr algn="ctr"/>
            <a:r>
              <a:rPr lang="en-US" sz="1600" dirty="0"/>
              <a:t>Scale Sets</a:t>
            </a:r>
          </a:p>
        </p:txBody>
      </p: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DDB76BF5-4FB2-E64A-98DF-7C0947B41D56}"/>
              </a:ext>
            </a:extLst>
          </p:cNvPr>
          <p:cNvCxnSpPr>
            <a:stCxn id="34" idx="3"/>
            <a:endCxn id="39" idx="1"/>
          </p:cNvCxnSpPr>
          <p:nvPr/>
        </p:nvCxnSpPr>
        <p:spPr>
          <a:xfrm flipV="1">
            <a:off x="4754267" y="1610453"/>
            <a:ext cx="847140" cy="1008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29AB764D-D0DB-254B-8D07-71A3767F0271}"/>
              </a:ext>
            </a:extLst>
          </p:cNvPr>
          <p:cNvCxnSpPr>
            <a:cxnSpLocks/>
            <a:stCxn id="34" idx="1"/>
            <a:endCxn id="10" idx="3"/>
          </p:cNvCxnSpPr>
          <p:nvPr/>
        </p:nvCxnSpPr>
        <p:spPr>
          <a:xfrm flipH="1" flipV="1">
            <a:off x="3441482" y="1609919"/>
            <a:ext cx="588885" cy="154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Elbow Connector 92">
            <a:extLst>
              <a:ext uri="{FF2B5EF4-FFF2-40B4-BE49-F238E27FC236}">
                <a16:creationId xmlns:a16="http://schemas.microsoft.com/office/drawing/2014/main" id="{8F1A17AD-616D-EB43-A585-3B6C2B4145DE}"/>
              </a:ext>
            </a:extLst>
          </p:cNvPr>
          <p:cNvCxnSpPr>
            <a:stCxn id="70" idx="0"/>
            <a:endCxn id="10" idx="0"/>
          </p:cNvCxnSpPr>
          <p:nvPr/>
        </p:nvCxnSpPr>
        <p:spPr>
          <a:xfrm rot="16200000" flipH="1" flipV="1">
            <a:off x="5702823" y="-1707588"/>
            <a:ext cx="162346" cy="5578848"/>
          </a:xfrm>
          <a:prstGeom prst="bentConnector3">
            <a:avLst>
              <a:gd name="adj1" fmla="val 1"/>
            </a:avLst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C527E643-B12E-2040-A5FB-9EF6DADB0393}"/>
              </a:ext>
            </a:extLst>
          </p:cNvPr>
          <p:cNvSpPr/>
          <p:nvPr/>
        </p:nvSpPr>
        <p:spPr>
          <a:xfrm>
            <a:off x="10452844" y="5463906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0" name="Google Shape;660;p35">
            <a:extLst>
              <a:ext uri="{FF2B5EF4-FFF2-40B4-BE49-F238E27FC236}">
                <a16:creationId xmlns:a16="http://schemas.microsoft.com/office/drawing/2014/main" id="{D66C3FA6-C9EA-E64D-83D2-975F3204B846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452844" y="5830013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37;p35">
            <a:extLst>
              <a:ext uri="{FF2B5EF4-FFF2-40B4-BE49-F238E27FC236}">
                <a16:creationId xmlns:a16="http://schemas.microsoft.com/office/drawing/2014/main" id="{845DE65D-3C81-944A-B815-81493A6BD492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1693324" y="5818196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38;p35">
            <a:extLst>
              <a:ext uri="{FF2B5EF4-FFF2-40B4-BE49-F238E27FC236}">
                <a16:creationId xmlns:a16="http://schemas.microsoft.com/office/drawing/2014/main" id="{A75D0226-CC3E-3447-B97F-8E054A542305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2921257" y="5780032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4E523F13-3925-EB48-BFCB-4B38FF34D0E6}"/>
              </a:ext>
            </a:extLst>
          </p:cNvPr>
          <p:cNvCxnSpPr>
            <a:cxnSpLocks/>
          </p:cNvCxnSpPr>
          <p:nvPr/>
        </p:nvCxnSpPr>
        <p:spPr>
          <a:xfrm>
            <a:off x="11387909" y="6453593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F3653B46-CFBC-734A-8C23-8D2CBB9A056F}"/>
              </a:ext>
            </a:extLst>
          </p:cNvPr>
          <p:cNvCxnSpPr>
            <a:cxnSpLocks/>
          </p:cNvCxnSpPr>
          <p:nvPr/>
        </p:nvCxnSpPr>
        <p:spPr>
          <a:xfrm flipH="1">
            <a:off x="12597811" y="6453593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F1EF0B3C-CE79-284C-B07B-D49E535F5B4C}"/>
              </a:ext>
            </a:extLst>
          </p:cNvPr>
          <p:cNvSpPr txBox="1"/>
          <p:nvPr/>
        </p:nvSpPr>
        <p:spPr>
          <a:xfrm>
            <a:off x="11459751" y="6805566"/>
            <a:ext cx="14965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Nginx App2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70229088-FAB6-EF42-959A-4B367F7369FE}"/>
              </a:ext>
            </a:extLst>
          </p:cNvPr>
          <p:cNvSpPr/>
          <p:nvPr/>
        </p:nvSpPr>
        <p:spPr>
          <a:xfrm>
            <a:off x="7004799" y="4687753"/>
            <a:ext cx="2501656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sapp2.kubeoncloud.com</a:t>
            </a:r>
          </a:p>
        </p:txBody>
      </p: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721B3A1A-7410-BA4C-9353-F3938728E3FE}"/>
              </a:ext>
            </a:extLst>
          </p:cNvPr>
          <p:cNvCxnSpPr>
            <a:cxnSpLocks/>
            <a:stCxn id="68" idx="3"/>
            <a:endCxn id="96" idx="1"/>
          </p:cNvCxnSpPr>
          <p:nvPr/>
        </p:nvCxnSpPr>
        <p:spPr>
          <a:xfrm>
            <a:off x="6446113" y="4707441"/>
            <a:ext cx="558686" cy="18986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095074C5-89A5-EF41-B6B3-94F8750BBC99}"/>
              </a:ext>
            </a:extLst>
          </p:cNvPr>
          <p:cNvCxnSpPr>
            <a:stCxn id="96" idx="3"/>
            <a:endCxn id="60" idx="1"/>
          </p:cNvCxnSpPr>
          <p:nvPr/>
        </p:nvCxnSpPr>
        <p:spPr>
          <a:xfrm>
            <a:off x="9506455" y="4897303"/>
            <a:ext cx="946389" cy="1410970"/>
          </a:xfrm>
          <a:prstGeom prst="bentConnector3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127B7B0E-3D00-6046-902E-FA70B6427EB4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69550" y="2602864"/>
            <a:ext cx="1756734" cy="75740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5" name="Rectangle 114">
            <a:extLst>
              <a:ext uri="{FF2B5EF4-FFF2-40B4-BE49-F238E27FC236}">
                <a16:creationId xmlns:a16="http://schemas.microsoft.com/office/drawing/2014/main" id="{060937E8-783E-1C48-A1F5-802199B5B56D}"/>
              </a:ext>
            </a:extLst>
          </p:cNvPr>
          <p:cNvSpPr/>
          <p:nvPr/>
        </p:nvSpPr>
        <p:spPr>
          <a:xfrm>
            <a:off x="10405024" y="1620309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6" name="Google Shape;660;p35">
            <a:extLst>
              <a:ext uri="{FF2B5EF4-FFF2-40B4-BE49-F238E27FC236}">
                <a16:creationId xmlns:a16="http://schemas.microsoft.com/office/drawing/2014/main" id="{DF743182-8AA7-7D4E-B192-409A865B69B9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405024" y="1986416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637;p35">
            <a:extLst>
              <a:ext uri="{FF2B5EF4-FFF2-40B4-BE49-F238E27FC236}">
                <a16:creationId xmlns:a16="http://schemas.microsoft.com/office/drawing/2014/main" id="{C7BC174B-7909-CA44-9A87-8578250D62E7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1645504" y="1974599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638;p35">
            <a:extLst>
              <a:ext uri="{FF2B5EF4-FFF2-40B4-BE49-F238E27FC236}">
                <a16:creationId xmlns:a16="http://schemas.microsoft.com/office/drawing/2014/main" id="{ACA1DF86-E251-0F42-93CA-5CED5790C466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2873437" y="1936435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FCC77A90-47FD-CD4A-8A3A-54CF4E913025}"/>
              </a:ext>
            </a:extLst>
          </p:cNvPr>
          <p:cNvCxnSpPr>
            <a:cxnSpLocks/>
          </p:cNvCxnSpPr>
          <p:nvPr/>
        </p:nvCxnSpPr>
        <p:spPr>
          <a:xfrm>
            <a:off x="11340089" y="2609996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F1284250-7B7E-104D-BAE8-DE82DD555764}"/>
              </a:ext>
            </a:extLst>
          </p:cNvPr>
          <p:cNvCxnSpPr>
            <a:cxnSpLocks/>
          </p:cNvCxnSpPr>
          <p:nvPr/>
        </p:nvCxnSpPr>
        <p:spPr>
          <a:xfrm flipH="1">
            <a:off x="12549991" y="2609996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id="{817EC80E-55AF-824C-B2F2-D39CBE57DA1B}"/>
              </a:ext>
            </a:extLst>
          </p:cNvPr>
          <p:cNvSpPr txBox="1"/>
          <p:nvPr/>
        </p:nvSpPr>
        <p:spPr>
          <a:xfrm>
            <a:off x="11411931" y="2961969"/>
            <a:ext cx="172694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cert-manager</a:t>
            </a:r>
          </a:p>
        </p:txBody>
      </p:sp>
      <p:cxnSp>
        <p:nvCxnSpPr>
          <p:cNvPr id="43" name="Elbow Connector 42">
            <a:extLst>
              <a:ext uri="{FF2B5EF4-FFF2-40B4-BE49-F238E27FC236}">
                <a16:creationId xmlns:a16="http://schemas.microsoft.com/office/drawing/2014/main" id="{A0BFEDF4-8036-1947-A9B2-AC918D0C242E}"/>
              </a:ext>
            </a:extLst>
          </p:cNvPr>
          <p:cNvCxnSpPr>
            <a:cxnSpLocks/>
            <a:stCxn id="68" idx="1"/>
            <a:endCxn id="116" idx="1"/>
          </p:cNvCxnSpPr>
          <p:nvPr/>
        </p:nvCxnSpPr>
        <p:spPr>
          <a:xfrm rot="10800000" flipH="1">
            <a:off x="5489582" y="2464677"/>
            <a:ext cx="4915441" cy="2242765"/>
          </a:xfrm>
          <a:prstGeom prst="bentConnector3">
            <a:avLst>
              <a:gd name="adj1" fmla="val -2584"/>
            </a:avLst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Elbow Connector 53">
            <a:extLst>
              <a:ext uri="{FF2B5EF4-FFF2-40B4-BE49-F238E27FC236}">
                <a16:creationId xmlns:a16="http://schemas.microsoft.com/office/drawing/2014/main" id="{727615B4-1C91-514C-9881-43909F2305EB}"/>
              </a:ext>
            </a:extLst>
          </p:cNvPr>
          <p:cNvCxnSpPr>
            <a:cxnSpLocks/>
            <a:stCxn id="117" idx="2"/>
            <a:endCxn id="3" idx="3"/>
          </p:cNvCxnSpPr>
          <p:nvPr/>
        </p:nvCxnSpPr>
        <p:spPr>
          <a:xfrm rot="5400000">
            <a:off x="7002173" y="-2141609"/>
            <a:ext cx="47287" cy="10199063"/>
          </a:xfrm>
          <a:prstGeom prst="bentConnector2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1" name="Google Shape;664;p35">
            <a:extLst>
              <a:ext uri="{FF2B5EF4-FFF2-40B4-BE49-F238E27FC236}">
                <a16:creationId xmlns:a16="http://schemas.microsoft.com/office/drawing/2014/main" id="{62AA25D9-302C-C244-81BD-99211800A438}"/>
              </a:ext>
            </a:extLst>
          </p:cNvPr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5499880" y="3090557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664;p35">
            <a:extLst>
              <a:ext uri="{FF2B5EF4-FFF2-40B4-BE49-F238E27FC236}">
                <a16:creationId xmlns:a16="http://schemas.microsoft.com/office/drawing/2014/main" id="{677F6E6C-E086-1E41-BE7C-DBD755BE27A2}"/>
              </a:ext>
            </a:extLst>
          </p:cNvPr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8515670" y="3106638"/>
            <a:ext cx="956160" cy="95616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2" name="Elbow Connector 141">
            <a:extLst>
              <a:ext uri="{FF2B5EF4-FFF2-40B4-BE49-F238E27FC236}">
                <a16:creationId xmlns:a16="http://schemas.microsoft.com/office/drawing/2014/main" id="{9C668E6D-57FD-F94D-8B97-C7587E495B80}"/>
              </a:ext>
            </a:extLst>
          </p:cNvPr>
          <p:cNvCxnSpPr>
            <a:endCxn id="66" idx="2"/>
          </p:cNvCxnSpPr>
          <p:nvPr/>
        </p:nvCxnSpPr>
        <p:spPr>
          <a:xfrm rot="5400000" flipH="1" flipV="1">
            <a:off x="5538059" y="2398790"/>
            <a:ext cx="2223093" cy="1363514"/>
          </a:xfrm>
          <a:prstGeom prst="bentConnector3">
            <a:avLst>
              <a:gd name="adj1" fmla="val 3155"/>
            </a:avLst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TextBox 143">
            <a:extLst>
              <a:ext uri="{FF2B5EF4-FFF2-40B4-BE49-F238E27FC236}">
                <a16:creationId xmlns:a16="http://schemas.microsoft.com/office/drawing/2014/main" id="{21C8B18F-9326-3742-8DE4-B338AEBF7473}"/>
              </a:ext>
            </a:extLst>
          </p:cNvPr>
          <p:cNvSpPr txBox="1"/>
          <p:nvPr/>
        </p:nvSpPr>
        <p:spPr>
          <a:xfrm>
            <a:off x="7853259" y="2630991"/>
            <a:ext cx="205742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5 mins to 1 hour</a:t>
            </a:r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12F57ABB-855A-3D4C-88CB-49A1A93618E2}"/>
              </a:ext>
            </a:extLst>
          </p:cNvPr>
          <p:cNvSpPr/>
          <p:nvPr/>
        </p:nvSpPr>
        <p:spPr>
          <a:xfrm>
            <a:off x="51374" y="4974149"/>
            <a:ext cx="43120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srgbClr val="0070C0"/>
                </a:solidFill>
              </a:rPr>
              <a:t>https://sapp1.kubeoncloud.com/app1/</a:t>
            </a:r>
            <a:r>
              <a:rPr lang="en-US" sz="1600" dirty="0" err="1">
                <a:solidFill>
                  <a:srgbClr val="0070C0"/>
                </a:solidFill>
              </a:rPr>
              <a:t>index.html</a:t>
            </a:r>
            <a:endParaRPr lang="en-US" sz="1600" dirty="0">
              <a:solidFill>
                <a:srgbClr val="0070C0"/>
              </a:solidFill>
            </a:endParaRPr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86251E72-08CD-664E-958E-AF91D16D5C04}"/>
              </a:ext>
            </a:extLst>
          </p:cNvPr>
          <p:cNvSpPr/>
          <p:nvPr/>
        </p:nvSpPr>
        <p:spPr>
          <a:xfrm>
            <a:off x="64969" y="5343628"/>
            <a:ext cx="43120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srgbClr val="0070C0"/>
                </a:solidFill>
              </a:rPr>
              <a:t>https://sapp2.kubeoncloud.com/app2/</a:t>
            </a:r>
            <a:r>
              <a:rPr lang="en-US" sz="1600" dirty="0" err="1">
                <a:solidFill>
                  <a:srgbClr val="0070C0"/>
                </a:solidFill>
              </a:rPr>
              <a:t>index.html</a:t>
            </a:r>
            <a:endParaRPr lang="en-US" sz="1600" dirty="0">
              <a:solidFill>
                <a:srgbClr val="0070C0"/>
              </a:solidFill>
            </a:endParaRP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4DB36D9C-7373-F247-A1AC-A3FEB1CA7448}"/>
              </a:ext>
            </a:extLst>
          </p:cNvPr>
          <p:cNvSpPr txBox="1"/>
          <p:nvPr/>
        </p:nvSpPr>
        <p:spPr>
          <a:xfrm>
            <a:off x="1068880" y="5793363"/>
            <a:ext cx="91627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</a:t>
            </a:r>
          </a:p>
        </p:txBody>
      </p:sp>
    </p:spTree>
    <p:extLst>
      <p:ext uri="{BB962C8B-B14F-4D97-AF65-F5344CB8AC3E}">
        <p14:creationId xmlns:p14="http://schemas.microsoft.com/office/powerpoint/2010/main" val="3264367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4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8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5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6" fill="hold">
                      <p:stCondLst>
                        <p:cond delay="indefinite"/>
                      </p:stCondLst>
                      <p:childTnLst>
                        <p:par>
                          <p:cTn id="187" fill="hold">
                            <p:stCondLst>
                              <p:cond delay="0"/>
                            </p:stCondLst>
                            <p:childTnLst>
                              <p:par>
                                <p:cTn id="18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0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3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4" fill="hold">
                      <p:stCondLst>
                        <p:cond delay="indefinite"/>
                      </p:stCondLst>
                      <p:childTnLst>
                        <p:par>
                          <p:cTn id="195" fill="hold">
                            <p:stCondLst>
                              <p:cond delay="0"/>
                            </p:stCondLst>
                            <p:childTnLst>
                              <p:par>
                                <p:cTn id="19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8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1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2" fill="hold">
                      <p:stCondLst>
                        <p:cond delay="indefinite"/>
                      </p:stCondLst>
                      <p:childTnLst>
                        <p:par>
                          <p:cTn id="203" fill="hold">
                            <p:stCondLst>
                              <p:cond delay="0"/>
                            </p:stCondLst>
                            <p:childTnLst>
                              <p:par>
                                <p:cTn id="20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5" fill="hold">
                      <p:stCondLst>
                        <p:cond delay="indefinite"/>
                      </p:stCondLst>
                      <p:childTnLst>
                        <p:par>
                          <p:cTn id="216" fill="hold">
                            <p:stCondLst>
                              <p:cond delay="0"/>
                            </p:stCondLst>
                            <p:childTnLst>
                              <p:par>
                                <p:cTn id="2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9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0" fill="hold">
                      <p:stCondLst>
                        <p:cond delay="indefinite"/>
                      </p:stCondLst>
                      <p:childTnLst>
                        <p:par>
                          <p:cTn id="221" fill="hold">
                            <p:stCondLst>
                              <p:cond delay="0"/>
                            </p:stCondLst>
                            <p:childTnLst>
                              <p:par>
                                <p:cTn id="2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0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3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6" fill="hold">
                      <p:stCondLst>
                        <p:cond delay="indefinite"/>
                      </p:stCondLst>
                      <p:childTnLst>
                        <p:par>
                          <p:cTn id="247" fill="hold">
                            <p:stCondLst>
                              <p:cond delay="0"/>
                            </p:stCondLst>
                            <p:childTnLst>
                              <p:par>
                                <p:cTn id="24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4" fill="hold">
                      <p:stCondLst>
                        <p:cond delay="indefinite"/>
                      </p:stCondLst>
                      <p:childTnLst>
                        <p:par>
                          <p:cTn id="255" fill="hold">
                            <p:stCondLst>
                              <p:cond delay="0"/>
                            </p:stCondLst>
                            <p:childTnLst>
                              <p:par>
                                <p:cTn id="25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8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9" fill="hold">
                      <p:stCondLst>
                        <p:cond delay="indefinite"/>
                      </p:stCondLst>
                      <p:childTnLst>
                        <p:par>
                          <p:cTn id="260" fill="hold">
                            <p:stCondLst>
                              <p:cond delay="0"/>
                            </p:stCondLst>
                            <p:childTnLst>
                              <p:par>
                                <p:cTn id="26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3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9" grpId="0"/>
      <p:bldP spid="14" grpId="0"/>
      <p:bldP spid="15" grpId="0"/>
      <p:bldP spid="16" grpId="0" animBg="1"/>
      <p:bldP spid="23" grpId="0" animBg="1"/>
      <p:bldP spid="41" grpId="0"/>
      <p:bldP spid="67" grpId="0" animBg="1"/>
      <p:bldP spid="69" grpId="0" animBg="1"/>
      <p:bldP spid="78" grpId="0"/>
      <p:bldP spid="79" grpId="0"/>
      <p:bldP spid="80" grpId="0"/>
      <p:bldP spid="64" grpId="0" animBg="1"/>
      <p:bldP spid="83" grpId="0"/>
      <p:bldP spid="84" grpId="0"/>
      <p:bldP spid="85" grpId="0"/>
      <p:bldP spid="87" grpId="0"/>
      <p:bldP spid="58" grpId="0" animBg="1"/>
      <p:bldP spid="75" grpId="0"/>
      <p:bldP spid="96" grpId="0" animBg="1"/>
      <p:bldP spid="115" grpId="0" animBg="1"/>
      <p:bldP spid="121" grpId="0"/>
      <p:bldP spid="144" grpId="0"/>
      <p:bldP spid="145" grpId="0"/>
      <p:bldP spid="147" grpId="0"/>
      <p:bldP spid="148" grpId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4162CC7-DBB9-CB41-B170-AD6F7FB8EBC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CC6ADDE-22CD-7A49-AA3B-E8C7D5A688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362" y="-171449"/>
            <a:ext cx="13861676" cy="1188851"/>
          </a:xfrm>
        </p:spPr>
        <p:txBody>
          <a:bodyPr>
            <a:normAutofit/>
          </a:bodyPr>
          <a:lstStyle/>
          <a:p>
            <a:r>
              <a:rPr lang="en-US" sz="4400" dirty="0"/>
              <a:t>Ingress with External DNS, DNR and SSL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C26B301-E546-E84D-B833-0496678232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360" y="1017402"/>
            <a:ext cx="6958029" cy="524598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C567390-AD75-754E-835F-B20A00D6D9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1017402"/>
            <a:ext cx="7123206" cy="487523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54151C3-1D36-9542-86BF-CD2E728EB93C}"/>
              </a:ext>
            </a:extLst>
          </p:cNvPr>
          <p:cNvSpPr/>
          <p:nvPr/>
        </p:nvSpPr>
        <p:spPr>
          <a:xfrm>
            <a:off x="7557544" y="3294528"/>
            <a:ext cx="6319821" cy="2474259"/>
          </a:xfrm>
          <a:prstGeom prst="rect">
            <a:avLst/>
          </a:prstGeom>
          <a:noFill/>
          <a:ln w="666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B010B34-1742-9A4D-AC6F-0F3DE8D4699A}"/>
              </a:ext>
            </a:extLst>
          </p:cNvPr>
          <p:cNvSpPr/>
          <p:nvPr/>
        </p:nvSpPr>
        <p:spPr>
          <a:xfrm>
            <a:off x="10876803" y="6563775"/>
            <a:ext cx="3307977" cy="103542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Ingress SSL Settings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1890524-E0D9-9D4B-A4A2-EA7CB7019B69}"/>
              </a:ext>
            </a:extLst>
          </p:cNvPr>
          <p:cNvCxnSpPr>
            <a:stCxn id="7" idx="0"/>
          </p:cNvCxnSpPr>
          <p:nvPr/>
        </p:nvCxnSpPr>
        <p:spPr>
          <a:xfrm flipH="1" flipV="1">
            <a:off x="12250271" y="5768787"/>
            <a:ext cx="280521" cy="794988"/>
          </a:xfrm>
          <a:prstGeom prst="straightConnector1">
            <a:avLst/>
          </a:prstGeom>
          <a:ln w="635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8954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Urban">
      <a:dk1>
        <a:sysClr val="windowText" lastClr="000000"/>
      </a:dk1>
      <a:lt1>
        <a:sysClr val="window" lastClr="FFFFFF"/>
      </a:lt1>
      <a:dk2>
        <a:srgbClr val="424456"/>
      </a:dk2>
      <a:lt2>
        <a:srgbClr val="DEDEDE"/>
      </a:lt2>
      <a:accent1>
        <a:srgbClr val="53548A"/>
      </a:accent1>
      <a:accent2>
        <a:srgbClr val="438086"/>
      </a:accent2>
      <a:accent3>
        <a:srgbClr val="A04DA3"/>
      </a:accent3>
      <a:accent4>
        <a:srgbClr val="C4652D"/>
      </a:accent4>
      <a:accent5>
        <a:srgbClr val="8B5D3D"/>
      </a:accent5>
      <a:accent6>
        <a:srgbClr val="5C92B5"/>
      </a:accent6>
      <a:hlink>
        <a:srgbClr val="67AFBD"/>
      </a:hlink>
      <a:folHlink>
        <a:srgbClr val="C2A87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Verve">
      <a:fillStyleLst>
        <a:solidFill>
          <a:schemeClr val="phClr"/>
        </a:solidFill>
        <a:gradFill rotWithShape="1">
          <a:gsLst>
            <a:gs pos="0">
              <a:schemeClr val="phClr">
                <a:tint val="10000"/>
                <a:satMod val="300000"/>
              </a:schemeClr>
            </a:gs>
            <a:gs pos="34000">
              <a:schemeClr val="phClr">
                <a:tint val="13500"/>
                <a:satMod val="250000"/>
              </a:schemeClr>
            </a:gs>
            <a:gs pos="100000">
              <a:schemeClr val="phClr">
                <a:tint val="60000"/>
                <a:satMod val="200000"/>
              </a:schemeClr>
            </a:gs>
          </a:gsLst>
          <a:path path="circle">
            <a:fillToRect l="50000" t="155000" r="50000" b="-55000"/>
          </a:path>
        </a:gradFill>
        <a:gradFill rotWithShape="1">
          <a:gsLst>
            <a:gs pos="0">
              <a:schemeClr val="phClr">
                <a:tint val="60000"/>
                <a:satMod val="160000"/>
              </a:schemeClr>
            </a:gs>
            <a:gs pos="46000">
              <a:schemeClr val="phClr">
                <a:tint val="86000"/>
                <a:satMod val="160000"/>
              </a:schemeClr>
            </a:gs>
            <a:gs pos="100000">
              <a:schemeClr val="phClr">
                <a:shade val="40000"/>
                <a:satMod val="160000"/>
              </a:schemeClr>
            </a:gs>
          </a:gsLst>
          <a:path path="circle">
            <a:fillToRect l="50000" t="155000" r="50000" b="-55000"/>
          </a:path>
        </a:gradFill>
      </a:fillStyleLst>
      <a:lnStyleLst>
        <a:ln w="9525" cap="flat" cmpd="sng" algn="ctr">
          <a:solidFill>
            <a:schemeClr val="phClr">
              <a:satMod val="12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147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3600000"/>
            </a:lightRig>
          </a:scene3d>
          <a:sp3d prstMaterial="plastic">
            <a:bevelT w="127000" h="38200" prst="relaxedInset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00FBA762A8B4A4AB2389BE0BCE3C83F" ma:contentTypeVersion="10" ma:contentTypeDescription="Create a new document." ma:contentTypeScope="" ma:versionID="0f3e2685ea47f4ebc3624ed417f13537">
  <xsd:schema xmlns:xsd="http://www.w3.org/2001/XMLSchema" xmlns:xs="http://www.w3.org/2001/XMLSchema" xmlns:p="http://schemas.microsoft.com/office/2006/metadata/properties" xmlns:ns2="9a51ea1a-1b1e-41ef-b441-1ee4f2fd8669" xmlns:ns3="1715a332-6e4d-4cad-94c4-6bada4eb9966" targetNamespace="http://schemas.microsoft.com/office/2006/metadata/properties" ma:root="true" ma:fieldsID="c0969c2d596e33b812740b722f5f53ca" ns2:_="" ns3:_="">
    <xsd:import namespace="9a51ea1a-1b1e-41ef-b441-1ee4f2fd8669"/>
    <xsd:import namespace="1715a332-6e4d-4cad-94c4-6bada4eb9966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2:LastSharedByUser" minOccurs="0"/>
                <xsd:element ref="ns2:LastSharedByTime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a51ea1a-1b1e-41ef-b441-1ee4f2fd8669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0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1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715a332-6e4d-4cad-94c4-6bada4eb996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2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5" nillable="true" ma:displayName="MediaServiceAutoTags" ma:internalName="MediaServiceAutoTags" ma:readOnly="true">
      <xsd:simpleType>
        <xsd:restriction base="dms:Text"/>
      </xsd:simpleType>
    </xsd:element>
    <xsd:element name="MediaServiceOCR" ma:index="16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7" nillable="true" ma:displayName="MediaServiceLocation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CEC2339-1C1C-416D-9A21-94E8CFA5CBF4}">
  <ds:schemaRefs>
    <ds:schemaRef ds:uri="http://schemas.microsoft.com/office/2006/metadata/properties"/>
    <ds:schemaRef ds:uri="http://purl.org/dc/terms/"/>
    <ds:schemaRef ds:uri="http://schemas.microsoft.com/office/2006/documentManagement/types"/>
    <ds:schemaRef ds:uri="http://purl.org/dc/elements/1.1/"/>
    <ds:schemaRef ds:uri="9a51ea1a-1b1e-41ef-b441-1ee4f2fd8669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1715a332-6e4d-4cad-94c4-6bada4eb9966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92F2D375-1062-4EE6-861C-05377A63E41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9179B27-CBA1-4175-8B64-42FE0F853D8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a51ea1a-1b1e-41ef-b441-1ee4f2fd8669"/>
    <ds:schemaRef ds:uri="1715a332-6e4d-4cad-94c4-6bada4eb996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319781</TotalTime>
  <Words>10758</Words>
  <Application>Microsoft Macintosh PowerPoint</Application>
  <PresentationFormat>Custom</PresentationFormat>
  <Paragraphs>2928</Paragraphs>
  <Slides>218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218</vt:i4>
      </vt:variant>
    </vt:vector>
  </HeadingPairs>
  <TitlesOfParts>
    <vt:vector size="227" baseType="lpstr">
      <vt:lpstr>Aharoni</vt:lpstr>
      <vt:lpstr>Algerian</vt:lpstr>
      <vt:lpstr>Amazon Ember</vt:lpstr>
      <vt:lpstr>Arial</vt:lpstr>
      <vt:lpstr>Calibri</vt:lpstr>
      <vt:lpstr>Calibri Light</vt:lpstr>
      <vt:lpstr>Consolas</vt:lpstr>
      <vt:lpstr>Menlo</vt:lpstr>
      <vt:lpstr>Office Theme</vt:lpstr>
      <vt:lpstr>Azure AKS Kubernetes - Masterclass | Azure DevOps, Terraform</vt:lpstr>
      <vt:lpstr>PowerPoint Presentation</vt:lpstr>
      <vt:lpstr>PowerPoint Presentation</vt:lpstr>
      <vt:lpstr>PowerPoint Presentation</vt:lpstr>
      <vt:lpstr>Docker - Fundamentals</vt:lpstr>
      <vt:lpstr>Kubernetes - Imperative &amp; Declarative</vt:lpstr>
      <vt:lpstr>PowerPoint Presentation</vt:lpstr>
      <vt:lpstr>PowerPoint Presentation</vt:lpstr>
      <vt:lpstr>PowerPoint Presentation</vt:lpstr>
      <vt:lpstr>PowerPoint Presentation</vt:lpstr>
      <vt:lpstr>AKS - Introduction</vt:lpstr>
      <vt:lpstr>AKS Kubernetes - Architecture</vt:lpstr>
      <vt:lpstr>PowerPoint Presentation</vt:lpstr>
      <vt:lpstr>Kubernetes - Architecture</vt:lpstr>
      <vt:lpstr>Kubernetes Architecture - Master</vt:lpstr>
      <vt:lpstr>Kubernetes Architecture - Master</vt:lpstr>
      <vt:lpstr>Kubernetes Architecture - Master</vt:lpstr>
      <vt:lpstr>Kubernetes Architecture – Worker Nodes</vt:lpstr>
      <vt:lpstr>Kubernetes - Architecture</vt:lpstr>
      <vt:lpstr>PowerPoint Presentation</vt:lpstr>
      <vt:lpstr>Kubernetes - Fundamentals</vt:lpstr>
      <vt:lpstr>Kubernetes - Imperative &amp; Declarative</vt:lpstr>
      <vt:lpstr>PowerPoint Presentation</vt:lpstr>
      <vt:lpstr>Kubernetes - POD</vt:lpstr>
      <vt:lpstr>Kubernetes - POD</vt:lpstr>
      <vt:lpstr>Kubernetes – PODs</vt:lpstr>
      <vt:lpstr>Kubernetes – Multi-Container Pods</vt:lpstr>
      <vt:lpstr>PowerPoint Presentation</vt:lpstr>
      <vt:lpstr>PowerPoint Presentation</vt:lpstr>
      <vt:lpstr>Kubernetes – Service - LoadBalancer</vt:lpstr>
      <vt:lpstr>PowerPoint Presentation</vt:lpstr>
      <vt:lpstr>PowerPoint Presentation</vt:lpstr>
      <vt:lpstr>Kubernetes - ReplicaSets</vt:lpstr>
      <vt:lpstr>Kubernetes – ReplicaSet</vt:lpstr>
      <vt:lpstr>Kubernetes – ReplicaSet</vt:lpstr>
      <vt:lpstr>Kubernetes – ReplicaSet</vt:lpstr>
      <vt:lpstr>PowerPoint Presentation</vt:lpstr>
      <vt:lpstr>PowerPoint Presentation</vt:lpstr>
      <vt:lpstr>Kubernetes – Deployments</vt:lpstr>
      <vt:lpstr>Kubernetes - Deployment</vt:lpstr>
      <vt:lpstr>PowerPoint Presentation</vt:lpstr>
      <vt:lpstr>PowerPoint Presentation</vt:lpstr>
      <vt:lpstr>Kubernetes - Services</vt:lpstr>
      <vt:lpstr> Services</vt:lpstr>
      <vt:lpstr>PowerPoint Presentation</vt:lpstr>
      <vt:lpstr> Services Demo</vt:lpstr>
      <vt:lpstr>PowerPoint Presentation</vt:lpstr>
      <vt:lpstr>YAML Basics</vt:lpstr>
      <vt:lpstr>YAML Basics</vt:lpstr>
      <vt:lpstr>PowerPoint Presentation</vt:lpstr>
      <vt:lpstr>AKS Storage Concepts</vt:lpstr>
      <vt:lpstr>Why do we need Persistent Storage in Kubernetes?</vt:lpstr>
      <vt:lpstr>Persistent Volume Claims – How it works?</vt:lpstr>
      <vt:lpstr>PowerPoint Presentation</vt:lpstr>
      <vt:lpstr>Azure Disks - Introduction</vt:lpstr>
      <vt:lpstr>AKS Storage Azure Disks</vt:lpstr>
      <vt:lpstr>PowerPoint Presentation</vt:lpstr>
      <vt:lpstr>PowerPoint Presentation</vt:lpstr>
      <vt:lpstr>PowerPoint Presentation</vt:lpstr>
      <vt:lpstr>Azure MySQL Database</vt:lpstr>
      <vt:lpstr>PowerPoint Presentation</vt:lpstr>
      <vt:lpstr>PowerPoint Presentation</vt:lpstr>
      <vt:lpstr>Azure Files</vt:lpstr>
      <vt:lpstr>PowerPoint Presentation</vt:lpstr>
      <vt:lpstr>PowerPoint Presentation</vt:lpstr>
      <vt:lpstr>Why do we need Ingress?</vt:lpstr>
      <vt:lpstr>What is Ingress?</vt:lpstr>
      <vt:lpstr>Ingress - Terminology</vt:lpstr>
      <vt:lpstr>Azure AKS &amp; Nginx Ingress – Context Path Based Routing</vt:lpstr>
      <vt:lpstr>Azure AKS    Nginx Ingress   Hostname based Routing External DNS</vt:lpstr>
      <vt:lpstr>Azure AKS    Nginx Ingress   External DNS SSL with  Lets Encrypt</vt:lpstr>
      <vt:lpstr>Nginx Ingress Controller - References</vt:lpstr>
      <vt:lpstr>PowerPoint Presentation</vt:lpstr>
      <vt:lpstr>Azure AKS &amp; Nginx Ingress – Basic Architecture</vt:lpstr>
      <vt:lpstr>Basic Ingress Manifest</vt:lpstr>
      <vt:lpstr>Basic Ingress Manifest</vt:lpstr>
      <vt:lpstr>PowerPoint Presentation</vt:lpstr>
      <vt:lpstr>Azure AKS &amp; Nginx Ingress – Context Path Based Routing</vt:lpstr>
      <vt:lpstr>Ingress CPR Manifest</vt:lpstr>
      <vt:lpstr>PowerPoint Presentation</vt:lpstr>
      <vt:lpstr>Domain Registrar</vt:lpstr>
      <vt:lpstr>DNS Zone</vt:lpstr>
      <vt:lpstr>Azure DNS Zones</vt:lpstr>
      <vt:lpstr>Delegate Domain to Azure DNS</vt:lpstr>
      <vt:lpstr>PowerPoint Presentation</vt:lpstr>
      <vt:lpstr>Kubernetes External DNS</vt:lpstr>
      <vt:lpstr>Azure AKS    Nginx Ingress   External DNS</vt:lpstr>
      <vt:lpstr>Ingress with External DNS </vt:lpstr>
      <vt:lpstr>External DNS Updates</vt:lpstr>
      <vt:lpstr>External DNS Updates</vt:lpstr>
      <vt:lpstr>Ingress Service Updates</vt:lpstr>
      <vt:lpstr>PowerPoint Presentation</vt:lpstr>
      <vt:lpstr>Azure AKS    Nginx Ingress   External DNS Domain Name based Routing</vt:lpstr>
      <vt:lpstr>Ingress with External DNS and Domain Name based Routing</vt:lpstr>
      <vt:lpstr>PowerPoint Presentation</vt:lpstr>
      <vt:lpstr>Kubernetes Cert Manager</vt:lpstr>
      <vt:lpstr>Kubernetes cert-manager</vt:lpstr>
      <vt:lpstr>Azure AKS    Nginx Ingress   External DNS SSL with  Lets Encrypt</vt:lpstr>
      <vt:lpstr>Ingress with External DNS, DNR and SSL</vt:lpstr>
      <vt:lpstr>PowerPoint Presentation</vt:lpstr>
      <vt:lpstr>Kubernetes - Resources Requests &amp; Limits</vt:lpstr>
      <vt:lpstr>Kubernetes – Requests &amp; Limits</vt:lpstr>
      <vt:lpstr>Kubernetes  Requests &amp; Limits</vt:lpstr>
      <vt:lpstr>PowerPoint Presentation</vt:lpstr>
      <vt:lpstr>Kubernetes - Namespaces</vt:lpstr>
      <vt:lpstr>Kubernetes - Namespaces</vt:lpstr>
      <vt:lpstr>Kubernetes - Namespaces</vt:lpstr>
      <vt:lpstr>Kubernetes - Namespaces &amp; DNS</vt:lpstr>
      <vt:lpstr>PowerPoint Presentation</vt:lpstr>
      <vt:lpstr>Namespaces – Limit Range</vt:lpstr>
      <vt:lpstr>Namespaces – Limit Range</vt:lpstr>
      <vt:lpstr>Limit Range</vt:lpstr>
      <vt:lpstr>PowerPoint Presentation</vt:lpstr>
      <vt:lpstr>Namespaces - Resource Quota</vt:lpstr>
      <vt:lpstr>Resource Quota</vt:lpstr>
      <vt:lpstr>PowerPoint Presentation</vt:lpstr>
      <vt:lpstr>Azure AKS Virtual Nodes</vt:lpstr>
      <vt:lpstr>What is Virtual Kubelet?</vt:lpstr>
      <vt:lpstr>How Virtual-Kubelet works? </vt:lpstr>
      <vt:lpstr>What is ACI (Azure Container Instances)?</vt:lpstr>
      <vt:lpstr>Kubernetes Virtual Kubelet with Azure ACI</vt:lpstr>
      <vt:lpstr>Virtual Kubelet's ACI provider - Features</vt:lpstr>
      <vt:lpstr>Azure AKS – Virtual Nodes (Serverless)</vt:lpstr>
      <vt:lpstr>Azure AKS - Virtual Nodes</vt:lpstr>
      <vt:lpstr>AKS Virtual Nodes  NodeSelector</vt:lpstr>
      <vt:lpstr>PowerPoint Presentation</vt:lpstr>
      <vt:lpstr>PowerPoint Presentation</vt:lpstr>
      <vt:lpstr>Azure AKS - Virtual Nodes Mixed Mode Deployments</vt:lpstr>
      <vt:lpstr>PowerPoint Presentation</vt:lpstr>
      <vt:lpstr>Azure Container Registry - Introduction</vt:lpstr>
      <vt:lpstr>PowerPoint Presentation</vt:lpstr>
      <vt:lpstr>PowerPoint Presentation</vt:lpstr>
      <vt:lpstr>PowerPoint Presentation</vt:lpstr>
      <vt:lpstr>Azure Container Registry – Pricing Tiers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Azure DevOps Pipelines – Build &amp; Push Docker Image to ACR</vt:lpstr>
      <vt:lpstr>PowerPoint Presentation</vt:lpstr>
      <vt:lpstr>PowerPoint Presentation</vt:lpstr>
      <vt:lpstr>PowerPoint Presentation</vt:lpstr>
      <vt:lpstr>Azure Pipelines – Key Concepts</vt:lpstr>
      <vt:lpstr>PowerPoint Presentation</vt:lpstr>
      <vt:lpstr>Azure Pipelines – Starter Pipeline</vt:lpstr>
      <vt:lpstr>Azure DevOps – Build Pipeline</vt:lpstr>
      <vt:lpstr>PowerPoint Presentation</vt:lpstr>
      <vt:lpstr>Azure DevOps – Release Pipelines</vt:lpstr>
      <vt:lpstr>Azure DevOps – Release Pipelines</vt:lpstr>
      <vt:lpstr>PowerPoint Presentation</vt:lpstr>
      <vt:lpstr>Azure Release Pipelines</vt:lpstr>
      <vt:lpstr>Azure Release Pipelines - Releases</vt:lpstr>
      <vt:lpstr>PowerPoint Presentation</vt:lpstr>
      <vt:lpstr>Azure AKS - Addons</vt:lpstr>
      <vt:lpstr>Azure AKS    HTTP Application Routing  Add On Ingress  + External DNS (Automatic Install) </vt:lpstr>
      <vt:lpstr>Ingress with External DNS</vt:lpstr>
      <vt:lpstr>PowerPoint Presentation</vt:lpstr>
      <vt:lpstr>Azure AKS Cluster Access</vt:lpstr>
      <vt:lpstr>PowerPoint Presentation</vt:lpstr>
      <vt:lpstr>Azure Active Directory Authentication for AKS Admins</vt:lpstr>
      <vt:lpstr>Azure Active Directory Authentication for AKS Admins</vt:lpstr>
      <vt:lpstr>PowerPoint Presentation</vt:lpstr>
      <vt:lpstr>Kubernetes RBAC </vt:lpstr>
      <vt:lpstr>Kubernetes RBAC</vt:lpstr>
      <vt:lpstr>PowerPoint Presentation</vt:lpstr>
      <vt:lpstr>Kubernetes RBAC Role</vt:lpstr>
      <vt:lpstr>Kubernetes RBAC Role Binding</vt:lpstr>
      <vt:lpstr>Azure Active Directory &amp; Kubernetes RBAC</vt:lpstr>
      <vt:lpstr>Azure Active Directory &amp; Kubernetes RBAC</vt:lpstr>
      <vt:lpstr>Azure Active Directory &amp; Kubernetes RBAC</vt:lpstr>
      <vt:lpstr>PowerPoint Presentation</vt:lpstr>
      <vt:lpstr>Kubernetes RBAC Cluster Role</vt:lpstr>
      <vt:lpstr>Kubernetes RBAC Cluster Role Binding</vt:lpstr>
      <vt:lpstr>Azure Active Directory &amp; Kubernetes RBAC</vt:lpstr>
      <vt:lpstr>Azure Active Directory &amp; Kubernetes RBAC</vt:lpstr>
      <vt:lpstr>PowerPoint Presentation</vt:lpstr>
      <vt:lpstr>Azure AKS – Autoscaling Nodes &amp; Pods</vt:lpstr>
      <vt:lpstr>PowerPoint Presentation</vt:lpstr>
      <vt:lpstr>Cluster Autoscaler - Introduction</vt:lpstr>
      <vt:lpstr>PowerPoint Presentation</vt:lpstr>
      <vt:lpstr>Horizontal Pod Autoscaler – HPA - Intoduction</vt:lpstr>
      <vt:lpstr>How HPA works?</vt:lpstr>
      <vt:lpstr>How is HPA configured?</vt:lpstr>
      <vt:lpstr>PowerPoint Presentation</vt:lpstr>
      <vt:lpstr>PowerPoint Presentation</vt:lpstr>
      <vt:lpstr>PowerPoint Presentation</vt:lpstr>
      <vt:lpstr>PowerPoint Presentation</vt:lpstr>
      <vt:lpstr>Azure AKS Cluster – Create AKS Cluster using CLI</vt:lpstr>
      <vt:lpstr>Azure AKS Cluster – Node Pools (Linux, Windows, Virtual)</vt:lpstr>
      <vt:lpstr>PowerPoint Presentation</vt:lpstr>
      <vt:lpstr>PowerPoint Presentation</vt:lpstr>
      <vt:lpstr>PowerPoint Presentation</vt:lpstr>
      <vt:lpstr>Azure AKS Cluster – Create AKS Cluster using CLI</vt:lpstr>
      <vt:lpstr>PowerPoint Presentation</vt:lpstr>
      <vt:lpstr>Azure AKS Cluster – Node Pools (Linux, Windows, Virtual)</vt:lpstr>
      <vt:lpstr>PowerPoint Presentation</vt:lpstr>
      <vt:lpstr>PowerPoint Presentation</vt:lpstr>
      <vt:lpstr>PowerPoint Presentation</vt:lpstr>
      <vt:lpstr>PowerPoint Presentation</vt:lpstr>
      <vt:lpstr>Azure AKS Cluster – Node Pools (Linux, Windows</vt:lpstr>
      <vt:lpstr>BEFORE THIS ARE LIVE SLIDES</vt:lpstr>
      <vt:lpstr>PowerPoint Presentation</vt:lpstr>
      <vt:lpstr>AKS Cluster - Features</vt:lpstr>
      <vt:lpstr>AKS - Addons</vt:lpstr>
      <vt:lpstr>PowerPoint Presentation</vt:lpstr>
      <vt:lpstr>Which Ingress Controller to Use?</vt:lpstr>
      <vt:lpstr>PowerPoint Presentation</vt:lpstr>
      <vt:lpstr>Backup Slides</vt:lpstr>
      <vt:lpstr>PowerPoint Presentation</vt:lpstr>
      <vt:lpstr>PowerPoint Presentation</vt:lpstr>
      <vt:lpstr>Docker - Fundamentals</vt:lpstr>
      <vt:lpstr>Kubernetes - Imperative &amp; Declarative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AWS Elastic Beanstalk</dc:title>
  <dc:creator>Stack Simplify</dc:creator>
  <cp:lastModifiedBy>Stack Simplify</cp:lastModifiedBy>
  <cp:revision>1155</cp:revision>
  <dcterms:created xsi:type="dcterms:W3CDTF">2019-11-12T03:20:49Z</dcterms:created>
  <dcterms:modified xsi:type="dcterms:W3CDTF">2022-07-19T11:03:29Z</dcterms:modified>
</cp:coreProperties>
</file>